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9F9F9"/>
    <a:srgbClr val="FFFFCC"/>
    <a:srgbClr val="CCFFCC"/>
    <a:srgbClr val="97B2BB"/>
    <a:srgbClr val="00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0FAC3-5078-4E27-B2BE-40C586848CC0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AF0BA-4E58-4716-9279-2B4B90DCB0F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84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F0BA-4E58-4716-9279-2B4B90DCB0F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74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F0BA-4E58-4716-9279-2B4B90DCB0F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71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F0BA-4E58-4716-9279-2B4B90DCB0F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19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AF0BA-4E58-4716-9279-2B4B90DCB0F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62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37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03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78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5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13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34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4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51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97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29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2866-BAAD-4C27-8C23-A5A72D6C2054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47B4-2E92-4C9D-BA0F-A3360E06E87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35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Lehmann%20J%5bAuthor%5d&amp;cauthor=true&amp;cauthor_uid=30939488" TargetMode="External"/><Relationship Id="rId13" Type="http://schemas.openxmlformats.org/officeDocument/2006/relationships/hyperlink" Target="https://www.ncbi.nlm.nih.gov/pubmed/?term=Arroyo%20V%5bAuthor%5d&amp;cauthor=true&amp;cauthor_uid=30939488" TargetMode="External"/><Relationship Id="rId18" Type="http://schemas.openxmlformats.org/officeDocument/2006/relationships/image" Target="../media/image2.png"/><Relationship Id="rId3" Type="http://schemas.openxmlformats.org/officeDocument/2006/relationships/hyperlink" Target="https://www.ncbi.nlm.nih.gov/pubmed/?term=Praktiknjo%20M%5bAuthor%5d&amp;cauthor=true&amp;cauthor_uid=30939488" TargetMode="External"/><Relationship Id="rId7" Type="http://schemas.openxmlformats.org/officeDocument/2006/relationships/hyperlink" Target="https://www.ncbi.nlm.nih.gov/pubmed/?term=Jansen%20C%5bAuthor%5d&amp;cauthor=true&amp;cauthor_uid=30939488" TargetMode="External"/><Relationship Id="rId12" Type="http://schemas.openxmlformats.org/officeDocument/2006/relationships/hyperlink" Target="https://www.ncbi.nlm.nih.gov/pubmed/?term=Strassburg%20CP%5bAuthor%5d&amp;cauthor=true&amp;cauthor_uid=30939488" TargetMode="Externa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ncbi.nlm.nih.gov/pubmed/?term=Trebicka%20J%5bAuthor%5d&amp;cauthor=true&amp;cauthor_uid=3093948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ubmed/?term=Fischer%20S%5bAuthor%5d&amp;cauthor=true&amp;cauthor_uid=30939488" TargetMode="External"/><Relationship Id="rId11" Type="http://schemas.openxmlformats.org/officeDocument/2006/relationships/hyperlink" Target="https://www.ncbi.nlm.nih.gov/pubmed/?term=Krabbe%20VK%5bAuthor%5d&amp;cauthor=true&amp;cauthor_uid=30939488" TargetMode="External"/><Relationship Id="rId5" Type="http://schemas.openxmlformats.org/officeDocument/2006/relationships/hyperlink" Target="https://www.ncbi.nlm.nih.gov/pubmed/?term=Pigliacelli%20A%5bAuthor%5d&amp;cauthor=true&amp;cauthor_uid=30939488" TargetMode="External"/><Relationship Id="rId15" Type="http://schemas.openxmlformats.org/officeDocument/2006/relationships/hyperlink" Target="https://www.ncbi.nlm.nih.gov/pubmed/?term=Meyer%20C%5bAuthor%5d&amp;cauthor=true&amp;cauthor_uid=30939488" TargetMode="External"/><Relationship Id="rId10" Type="http://schemas.openxmlformats.org/officeDocument/2006/relationships/hyperlink" Target="https://www.ncbi.nlm.nih.gov/pubmed/?term=Lattanzi%20B%5bAuthor%5d&amp;cauthor=true&amp;cauthor_uid=30939488" TargetMode="External"/><Relationship Id="rId4" Type="http://schemas.openxmlformats.org/officeDocument/2006/relationships/hyperlink" Target="https://www.ncbi.nlm.nih.gov/pubmed/?term=Clees%20C%5bAuthor%5d&amp;cauthor=true&amp;cauthor_uid=30939488" TargetMode="External"/><Relationship Id="rId9" Type="http://schemas.openxmlformats.org/officeDocument/2006/relationships/hyperlink" Target="https://www.ncbi.nlm.nih.gov/pubmed/?term=Pohlmann%20A%5bAuthor%5d&amp;cauthor=true&amp;cauthor_uid=30939488" TargetMode="External"/><Relationship Id="rId14" Type="http://schemas.openxmlformats.org/officeDocument/2006/relationships/hyperlink" Target="https://www.ncbi.nlm.nih.gov/pubmed/?term=Merli%20M%5bAuthor%5d&amp;cauthor=true&amp;cauthor_uid=3093948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299" y="1669722"/>
            <a:ext cx="9844089" cy="1378077"/>
          </a:xfrm>
          <a:solidFill>
            <a:srgbClr val="66FF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3200" b="1" dirty="0" smtClean="0"/>
              <a:t>Sarcopenia is Associated With Development of Acute-on-Chronic Liver Failure in Decompensated Liver Cirrhosis Receiving Transjugular Intrahepatic Portosystemic Shunt </a:t>
            </a:r>
            <a:endParaRPr lang="it-IT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297" y="3147816"/>
            <a:ext cx="9644063" cy="2324308"/>
          </a:xfrm>
        </p:spPr>
        <p:txBody>
          <a:bodyPr>
            <a:normAutofit/>
          </a:bodyPr>
          <a:lstStyle/>
          <a:p>
            <a:pPr algn="just"/>
            <a:r>
              <a:rPr lang="it-IT" u="sng" dirty="0">
                <a:hlinkClick r:id="rId3"/>
              </a:rPr>
              <a:t>Praktiknjo </a:t>
            </a:r>
            <a:r>
              <a:rPr lang="it-IT" u="sng" dirty="0" smtClean="0">
                <a:hlinkClick r:id="rId3"/>
              </a:rPr>
              <a:t>M</a:t>
            </a:r>
            <a:r>
              <a:rPr lang="it-IT" baseline="30000" dirty="0" smtClean="0"/>
              <a:t>1</a:t>
            </a:r>
            <a:r>
              <a:rPr lang="it-IT" dirty="0" smtClean="0"/>
              <a:t>,</a:t>
            </a:r>
            <a:r>
              <a:rPr lang="it-IT" dirty="0"/>
              <a:t> </a:t>
            </a:r>
            <a:r>
              <a:rPr lang="it-IT" u="sng" dirty="0">
                <a:hlinkClick r:id="rId4"/>
              </a:rPr>
              <a:t>Clees C</a:t>
            </a:r>
            <a:r>
              <a:rPr lang="it-IT" baseline="30000" dirty="0"/>
              <a:t>1</a:t>
            </a:r>
            <a:r>
              <a:rPr lang="it-IT" dirty="0"/>
              <a:t>, </a:t>
            </a:r>
            <a:r>
              <a:rPr lang="it-IT" u="sng" dirty="0">
                <a:hlinkClick r:id="rId5"/>
              </a:rPr>
              <a:t>Pigliacelli A</a:t>
            </a:r>
            <a:r>
              <a:rPr lang="it-IT" baseline="30000" dirty="0"/>
              <a:t>2</a:t>
            </a:r>
            <a:r>
              <a:rPr lang="it-IT" dirty="0"/>
              <a:t>, </a:t>
            </a:r>
            <a:r>
              <a:rPr lang="it-IT" u="sng" dirty="0">
                <a:hlinkClick r:id="rId6"/>
              </a:rPr>
              <a:t>Fischer S</a:t>
            </a:r>
            <a:r>
              <a:rPr lang="it-IT" baseline="30000" dirty="0"/>
              <a:t>3</a:t>
            </a:r>
            <a:r>
              <a:rPr lang="it-IT" dirty="0"/>
              <a:t>, </a:t>
            </a:r>
            <a:r>
              <a:rPr lang="it-IT" u="sng" dirty="0">
                <a:hlinkClick r:id="rId7"/>
              </a:rPr>
              <a:t>Jansen C</a:t>
            </a:r>
            <a:r>
              <a:rPr lang="it-IT" baseline="30000" dirty="0"/>
              <a:t>1</a:t>
            </a:r>
            <a:r>
              <a:rPr lang="it-IT" dirty="0"/>
              <a:t>, </a:t>
            </a:r>
            <a:r>
              <a:rPr lang="it-IT" u="sng" dirty="0">
                <a:hlinkClick r:id="rId8"/>
              </a:rPr>
              <a:t>Lehmann J</a:t>
            </a:r>
            <a:r>
              <a:rPr lang="it-IT" baseline="30000" dirty="0"/>
              <a:t>1</a:t>
            </a:r>
            <a:r>
              <a:rPr lang="it-IT" dirty="0"/>
              <a:t>, </a:t>
            </a:r>
            <a:r>
              <a:rPr lang="it-IT" u="sng" dirty="0">
                <a:hlinkClick r:id="rId9"/>
              </a:rPr>
              <a:t>Pohlmann A</a:t>
            </a:r>
            <a:r>
              <a:rPr lang="it-IT" baseline="30000" dirty="0"/>
              <a:t>1</a:t>
            </a:r>
            <a:r>
              <a:rPr lang="it-IT" dirty="0"/>
              <a:t>, </a:t>
            </a:r>
            <a:r>
              <a:rPr lang="it-IT" u="sng" dirty="0">
                <a:hlinkClick r:id="rId10"/>
              </a:rPr>
              <a:t>Lattanzi B</a:t>
            </a:r>
            <a:r>
              <a:rPr lang="it-IT" baseline="30000" dirty="0"/>
              <a:t>2</a:t>
            </a:r>
            <a:r>
              <a:rPr lang="it-IT" dirty="0"/>
              <a:t>, </a:t>
            </a:r>
            <a:r>
              <a:rPr lang="it-IT" u="sng" dirty="0">
                <a:hlinkClick r:id="rId11"/>
              </a:rPr>
              <a:t>Krabbe VK</a:t>
            </a:r>
            <a:r>
              <a:rPr lang="it-IT" baseline="30000" dirty="0"/>
              <a:t>1</a:t>
            </a:r>
            <a:r>
              <a:rPr lang="it-IT" dirty="0"/>
              <a:t>, </a:t>
            </a:r>
            <a:r>
              <a:rPr lang="it-IT" u="sng" dirty="0">
                <a:hlinkClick r:id="rId12"/>
              </a:rPr>
              <a:t>Strassburg CP</a:t>
            </a:r>
            <a:r>
              <a:rPr lang="it-IT" baseline="30000" dirty="0"/>
              <a:t>1</a:t>
            </a:r>
            <a:r>
              <a:rPr lang="it-IT" dirty="0"/>
              <a:t>, </a:t>
            </a:r>
            <a:r>
              <a:rPr lang="it-IT" u="sng" dirty="0">
                <a:hlinkClick r:id="rId13"/>
              </a:rPr>
              <a:t>Arroyo V</a:t>
            </a:r>
            <a:r>
              <a:rPr lang="it-IT" baseline="30000" dirty="0"/>
              <a:t>4</a:t>
            </a:r>
            <a:r>
              <a:rPr lang="it-IT" dirty="0"/>
              <a:t>, </a:t>
            </a:r>
            <a:r>
              <a:rPr lang="it-IT" u="sng" dirty="0">
                <a:hlinkClick r:id="rId14"/>
              </a:rPr>
              <a:t>Merli </a:t>
            </a:r>
            <a:r>
              <a:rPr lang="it-IT" u="sng" dirty="0" smtClean="0">
                <a:hlinkClick r:id="rId14"/>
              </a:rPr>
              <a:t>M</a:t>
            </a:r>
            <a:r>
              <a:rPr lang="it-IT" baseline="30000" dirty="0" smtClean="0"/>
              <a:t>2</a:t>
            </a:r>
            <a:r>
              <a:rPr lang="it-IT" dirty="0"/>
              <a:t>, </a:t>
            </a:r>
            <a:r>
              <a:rPr lang="it-IT" u="sng" dirty="0">
                <a:hlinkClick r:id="rId15"/>
              </a:rPr>
              <a:t>Meyer C</a:t>
            </a:r>
            <a:r>
              <a:rPr lang="it-IT" baseline="30000" dirty="0"/>
              <a:t>3</a:t>
            </a:r>
            <a:r>
              <a:rPr lang="it-IT" dirty="0"/>
              <a:t>, </a:t>
            </a:r>
            <a:r>
              <a:rPr lang="it-IT" u="sng" dirty="0">
                <a:hlinkClick r:id="rId16"/>
              </a:rPr>
              <a:t>Trebicka </a:t>
            </a:r>
            <a:r>
              <a:rPr lang="it-IT" u="sng" dirty="0" smtClean="0">
                <a:hlinkClick r:id="rId16"/>
              </a:rPr>
              <a:t>J</a:t>
            </a:r>
            <a:r>
              <a:rPr lang="it-IT" baseline="30000" dirty="0" smtClean="0"/>
              <a:t>1,5  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Department of Internal Medicine I, University of Bonn, Bonn, Germany.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Department of Clinical Medicine, Sapienza University of Rome, Rome, Italy.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Department of Radiology, University of Bonn, Bonn, Germany.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European Foundation for the Study of Chronic Liver Failure-EF CLIF, Barcelona, Spain.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Department of Internal Medicine I, Goethe University Clinic Frankfurt, Frankfurt, Germany</a:t>
            </a:r>
            <a:endParaRPr lang="it-IT" sz="1400" baseline="30000" dirty="0" smtClean="0"/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32B3209-1A0B-433B-B745-AA69907A5491}"/>
              </a:ext>
            </a:extLst>
          </p:cNvPr>
          <p:cNvSpPr txBox="1"/>
          <p:nvPr/>
        </p:nvSpPr>
        <p:spPr>
          <a:xfrm>
            <a:off x="3524860" y="860753"/>
            <a:ext cx="483747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Journal Club - </a:t>
            </a:r>
            <a:r>
              <a:rPr lang="es-AR" sz="2800" b="1" dirty="0" smtClean="0"/>
              <a:t>27.06.2019</a:t>
            </a:r>
            <a:endParaRPr lang="es-AR" sz="2800" b="1" dirty="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D092B665-E24B-4F43-83A5-2E68A0EF752F}"/>
              </a:ext>
            </a:extLst>
          </p:cNvPr>
          <p:cNvSpPr txBox="1"/>
          <p:nvPr/>
        </p:nvSpPr>
        <p:spPr>
          <a:xfrm>
            <a:off x="3503278" y="5800743"/>
            <a:ext cx="51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err="1" smtClean="0"/>
              <a:t>Presenter</a:t>
            </a:r>
            <a:r>
              <a:rPr lang="es-AR" sz="2000" b="1" dirty="0" smtClean="0"/>
              <a:t>: Ioannis Petridis, MD, PhD </a:t>
            </a:r>
          </a:p>
          <a:p>
            <a:pPr algn="ctr"/>
            <a:r>
              <a:rPr lang="es-AR" sz="2000" b="1" dirty="0" err="1" smtClean="0"/>
              <a:t>Gastarzt</a:t>
            </a:r>
            <a:endParaRPr lang="es-AR" sz="2000" b="1" dirty="0" smtClean="0"/>
          </a:p>
        </p:txBody>
      </p:sp>
      <p:pic>
        <p:nvPicPr>
          <p:cNvPr id="9" name="Picture 2" descr="UniversitÃ¤t Bern">
            <a:extLst>
              <a:ext uri="{FF2B5EF4-FFF2-40B4-BE49-F238E27FC236}">
                <a16:creationId xmlns:a16="http://schemas.microsoft.com/office/drawing/2014/main" id="{AD920DC2-67C9-4721-A685-58737B06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251" y="180136"/>
            <a:ext cx="1570222" cy="12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487" y="5737101"/>
            <a:ext cx="25050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Results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8473"/>
            <a:ext cx="10515600" cy="4351338"/>
          </a:xfrm>
        </p:spPr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Sarcopenia and survival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8559" y="2354263"/>
            <a:ext cx="3998120" cy="3660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↑ Mortality in sarcopenic patients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Sex specific classifications provides superior discrimination 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7" name="Picture 2" descr="Graph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14055" r="42178" b="25062"/>
          <a:stretch/>
        </p:blipFill>
        <p:spPr bwMode="auto">
          <a:xfrm>
            <a:off x="333815" y="2354263"/>
            <a:ext cx="7021865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Results </a:t>
            </a:r>
            <a:endParaRPr lang="it-IT" b="1" u="sng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6" y="1712159"/>
            <a:ext cx="7910513" cy="463959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53425" y="1690688"/>
            <a:ext cx="3381375" cy="4575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u="sng" dirty="0" smtClean="0">
                <a:solidFill>
                  <a:srgbClr val="002060"/>
                </a:solidFill>
              </a:rPr>
              <a:t>CP score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MELD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MELD-Na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CLIF-C AD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creat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bil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INR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age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TPMT/height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unisex/sex specific sarcopenia classification</a:t>
            </a:r>
            <a:r>
              <a:rPr lang="it-IT" sz="2400" dirty="0" smtClean="0">
                <a:solidFill>
                  <a:srgbClr val="002060"/>
                </a:solidFill>
              </a:rPr>
              <a:t> were  dependent risk factors </a:t>
            </a:r>
          </a:p>
          <a:p>
            <a:pPr algn="just"/>
            <a:r>
              <a:rPr lang="it-IT" sz="2400" b="1" u="sng" dirty="0" smtClean="0">
                <a:solidFill>
                  <a:srgbClr val="002060"/>
                </a:solidFill>
              </a:rPr>
              <a:t>Sex specific sarcopenia classification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CLIF-C AD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age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creat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bilirubin</a:t>
            </a:r>
            <a:r>
              <a:rPr lang="it-IT" sz="2400" dirty="0" smtClean="0">
                <a:solidFill>
                  <a:srgbClr val="002060"/>
                </a:solidFill>
              </a:rPr>
              <a:t> were indipendent predictors of mortality </a:t>
            </a:r>
          </a:p>
        </p:txBody>
      </p:sp>
    </p:spTree>
    <p:extLst>
      <p:ext uri="{BB962C8B-B14F-4D97-AF65-F5344CB8AC3E}">
        <p14:creationId xmlns:p14="http://schemas.microsoft.com/office/powerpoint/2010/main" val="14444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Results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5619" y="1196397"/>
            <a:ext cx="6100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u="sng" dirty="0">
                <a:solidFill>
                  <a:srgbClr val="002060"/>
                </a:solidFill>
              </a:rPr>
              <a:t>Sarcopenia and ACLF</a:t>
            </a:r>
          </a:p>
        </p:txBody>
      </p:sp>
      <p:pic>
        <p:nvPicPr>
          <p:cNvPr id="2050" name="Picture 2" descr="Graph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0" t="2876" b="51143"/>
          <a:stretch/>
        </p:blipFill>
        <p:spPr bwMode="auto">
          <a:xfrm>
            <a:off x="623881" y="2088569"/>
            <a:ext cx="6677031" cy="41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aph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8" t="54907" r="17693"/>
          <a:stretch/>
        </p:blipFill>
        <p:spPr bwMode="auto">
          <a:xfrm>
            <a:off x="7300907" y="2088570"/>
            <a:ext cx="4043363" cy="41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1628775" y="2339400"/>
            <a:ext cx="771525" cy="3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58211" y="2339400"/>
            <a:ext cx="461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1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Results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775" y="1225543"/>
            <a:ext cx="51911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u="sng" dirty="0" smtClean="0">
                <a:solidFill>
                  <a:srgbClr val="002060"/>
                </a:solidFill>
              </a:rPr>
              <a:t>Sarcopenia and ACLF</a:t>
            </a:r>
            <a:endParaRPr lang="it-IT" sz="32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91" y="1690688"/>
            <a:ext cx="7959184" cy="4653603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8353425" y="1690688"/>
            <a:ext cx="3381375" cy="45753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b="1" u="sng" dirty="0" smtClean="0">
                <a:solidFill>
                  <a:srgbClr val="002060"/>
                </a:solidFill>
              </a:rPr>
              <a:t>CP score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MELD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dirty="0" smtClean="0">
                <a:solidFill>
                  <a:srgbClr val="002060"/>
                </a:solidFill>
              </a:rPr>
              <a:t>MELD-Na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CLIF-C AD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creat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bil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INR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age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TPMT/height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unisex/sex specific sarcopenia classification</a:t>
            </a:r>
            <a:r>
              <a:rPr lang="it-IT" sz="2400" dirty="0" smtClean="0">
                <a:solidFill>
                  <a:srgbClr val="002060"/>
                </a:solidFill>
              </a:rPr>
              <a:t> were  dependent risk factors </a:t>
            </a:r>
          </a:p>
          <a:p>
            <a:pPr algn="just"/>
            <a:r>
              <a:rPr lang="it-IT" sz="2400" b="1" u="sng" dirty="0" smtClean="0">
                <a:solidFill>
                  <a:srgbClr val="002060"/>
                </a:solidFill>
              </a:rPr>
              <a:t>Sex specific sarcopenia classification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CLIF-C AD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age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creat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b="1" u="sng" dirty="0" smtClean="0">
                <a:solidFill>
                  <a:srgbClr val="002060"/>
                </a:solidFill>
              </a:rPr>
              <a:t>INR</a:t>
            </a:r>
            <a:r>
              <a:rPr lang="it-IT" sz="2400" dirty="0" smtClean="0">
                <a:solidFill>
                  <a:srgbClr val="002060"/>
                </a:solidFill>
              </a:rPr>
              <a:t> were indipendent predictors of 1-yrs ACLF</a:t>
            </a:r>
          </a:p>
        </p:txBody>
      </p:sp>
    </p:spTree>
    <p:extLst>
      <p:ext uri="{BB962C8B-B14F-4D97-AF65-F5344CB8AC3E}">
        <p14:creationId xmlns:p14="http://schemas.microsoft.com/office/powerpoint/2010/main" val="2531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3045619" y="1196397"/>
            <a:ext cx="6100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u="sng" dirty="0">
                <a:solidFill>
                  <a:srgbClr val="002060"/>
                </a:solidFill>
              </a:rPr>
              <a:t>Sarcopenia and </a:t>
            </a:r>
            <a:r>
              <a:rPr lang="it-IT" sz="3200" b="1" u="sng" dirty="0" smtClean="0">
                <a:solidFill>
                  <a:srgbClr val="002060"/>
                </a:solidFill>
              </a:rPr>
              <a:t>AD </a:t>
            </a:r>
            <a:endParaRPr lang="it-IT" sz="3200" b="1" u="sng" dirty="0">
              <a:solidFill>
                <a:srgbClr val="002060"/>
              </a:solidFill>
            </a:endParaRPr>
          </a:p>
        </p:txBody>
      </p:sp>
      <p:pic>
        <p:nvPicPr>
          <p:cNvPr id="4098" name="Picture 2" descr="Graphi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r="21809" b="43258"/>
          <a:stretch/>
        </p:blipFill>
        <p:spPr bwMode="auto">
          <a:xfrm>
            <a:off x="691472" y="2357437"/>
            <a:ext cx="10662328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it-IT" dirty="0" smtClean="0"/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Sarcopenic group refractory ascites + alcoholic cirrhosis </a:t>
            </a:r>
          </a:p>
          <a:p>
            <a:pPr algn="just"/>
            <a:endParaRPr lang="it-IT" dirty="0" smtClean="0">
              <a:solidFill>
                <a:srgbClr val="002060"/>
              </a:solidFill>
            </a:endParaRPr>
          </a:p>
          <a:p>
            <a:pPr algn="just"/>
            <a:r>
              <a:rPr lang="it-IT" dirty="0" err="1" smtClean="0">
                <a:solidFill>
                  <a:srgbClr val="002060"/>
                </a:solidFill>
              </a:rPr>
              <a:t>Before</a:t>
            </a:r>
            <a:r>
              <a:rPr lang="it-IT" dirty="0" smtClean="0">
                <a:solidFill>
                  <a:srgbClr val="002060"/>
                </a:solidFill>
              </a:rPr>
              <a:t> TIPS MELD, MELD-Na, CP score, CLIF-C AD were higher in sarcopenic group vs non sarcopenic </a:t>
            </a:r>
          </a:p>
          <a:p>
            <a:pPr algn="just"/>
            <a:endParaRPr lang="it-IT" dirty="0" smtClean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CLIF-C AD decreased in non sarcopenic and increase in sarcopenic </a:t>
            </a:r>
          </a:p>
          <a:p>
            <a:pPr algn="just"/>
            <a:endParaRPr lang="it-IT" dirty="0" smtClean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During follow-up all scores improved in the nonsarcopenia group and in the contrary worsened in the sarcopenia group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0288" y="1196397"/>
            <a:ext cx="7229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u="sng" dirty="0">
                <a:solidFill>
                  <a:srgbClr val="002060"/>
                </a:solidFill>
              </a:rPr>
              <a:t>Sarcopenia and </a:t>
            </a:r>
            <a:r>
              <a:rPr lang="it-IT" sz="3200" b="1" u="sng" dirty="0" smtClean="0">
                <a:solidFill>
                  <a:srgbClr val="002060"/>
                </a:solidFill>
              </a:rPr>
              <a:t>systemic inflammation</a:t>
            </a:r>
            <a:endParaRPr lang="it-IT" sz="3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16" t="4064" r="5382" b="6674"/>
          <a:stretch/>
        </p:blipFill>
        <p:spPr>
          <a:xfrm>
            <a:off x="2300288" y="1781172"/>
            <a:ext cx="7000875" cy="4843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0288" y="1196397"/>
            <a:ext cx="7229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u="sng" dirty="0">
                <a:solidFill>
                  <a:srgbClr val="002060"/>
                </a:solidFill>
              </a:rPr>
              <a:t>Sarcopenia and </a:t>
            </a:r>
            <a:r>
              <a:rPr lang="it-IT" sz="3200" b="1" u="sng" dirty="0" smtClean="0">
                <a:solidFill>
                  <a:srgbClr val="002060"/>
                </a:solidFill>
              </a:rPr>
              <a:t>systemic inflammation</a:t>
            </a:r>
            <a:endParaRPr lang="it-IT" sz="3200" b="1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0287" y="2386014"/>
            <a:ext cx="7000875" cy="800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300286" y="5472113"/>
            <a:ext cx="7000875" cy="838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4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Discussion and conclusions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err="1">
                <a:solidFill>
                  <a:srgbClr val="002060"/>
                </a:solidFill>
              </a:rPr>
              <a:t>Novel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finding</a:t>
            </a:r>
            <a:r>
              <a:rPr lang="it-IT" dirty="0">
                <a:solidFill>
                  <a:srgbClr val="002060"/>
                </a:solidFill>
              </a:rPr>
              <a:t> of the </a:t>
            </a:r>
            <a:r>
              <a:rPr lang="it-IT" dirty="0" err="1">
                <a:solidFill>
                  <a:srgbClr val="002060"/>
                </a:solidFill>
              </a:rPr>
              <a:t>study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Sarcopenia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associated</a:t>
            </a:r>
            <a:r>
              <a:rPr lang="it-IT" dirty="0">
                <a:solidFill>
                  <a:srgbClr val="002060"/>
                </a:solidFill>
              </a:rPr>
              <a:t> with </a:t>
            </a:r>
            <a:r>
              <a:rPr lang="it-IT" dirty="0" err="1">
                <a:solidFill>
                  <a:srgbClr val="002060"/>
                </a:solidFill>
              </a:rPr>
              <a:t>development</a:t>
            </a:r>
            <a:r>
              <a:rPr lang="it-IT" dirty="0">
                <a:solidFill>
                  <a:srgbClr val="002060"/>
                </a:solidFill>
              </a:rPr>
              <a:t> of ACLF </a:t>
            </a:r>
          </a:p>
          <a:p>
            <a:pPr algn="just"/>
            <a:r>
              <a:rPr lang="it-IT" dirty="0" err="1" smtClean="0">
                <a:solidFill>
                  <a:srgbClr val="002060"/>
                </a:solidFill>
              </a:rPr>
              <a:t>Sarcopenia</a:t>
            </a:r>
            <a:r>
              <a:rPr lang="it-IT" dirty="0" smtClean="0">
                <a:solidFill>
                  <a:srgbClr val="002060"/>
                </a:solidFill>
              </a:rPr>
              <a:t> defined by sex specific TPMT/height identifies patients at risk of development of ACLF and death </a:t>
            </a:r>
          </a:p>
          <a:p>
            <a:pPr algn="just"/>
            <a:r>
              <a:rPr lang="it-IT" dirty="0" err="1">
                <a:solidFill>
                  <a:srgbClr val="002060"/>
                </a:solidFill>
              </a:rPr>
              <a:t>Important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notice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40% of </a:t>
            </a:r>
            <a:r>
              <a:rPr lang="it-IT" dirty="0" err="1">
                <a:solidFill>
                  <a:srgbClr val="002060"/>
                </a:solidFill>
              </a:rPr>
              <a:t>sarcopenic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developed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fatal</a:t>
            </a:r>
            <a:r>
              <a:rPr lang="it-IT" dirty="0">
                <a:solidFill>
                  <a:srgbClr val="002060"/>
                </a:solidFill>
              </a:rPr>
              <a:t> ACLF </a:t>
            </a:r>
            <a:r>
              <a:rPr lang="it-IT" dirty="0" err="1">
                <a:solidFill>
                  <a:srgbClr val="002060"/>
                </a:solidFill>
              </a:rPr>
              <a:t>but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only</a:t>
            </a:r>
            <a:r>
              <a:rPr lang="it-IT" dirty="0">
                <a:solidFill>
                  <a:srgbClr val="002060"/>
                </a:solidFill>
              </a:rPr>
              <a:t> 10% of non </a:t>
            </a:r>
            <a:r>
              <a:rPr lang="it-IT" dirty="0" err="1">
                <a:solidFill>
                  <a:srgbClr val="002060"/>
                </a:solidFill>
              </a:rPr>
              <a:t>sarcopenic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patients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developed</a:t>
            </a:r>
            <a:r>
              <a:rPr lang="it-IT" dirty="0">
                <a:solidFill>
                  <a:srgbClr val="002060"/>
                </a:solidFill>
              </a:rPr>
              <a:t> ACLF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TPMT/</a:t>
            </a:r>
            <a:r>
              <a:rPr lang="it-IT" dirty="0" err="1" smtClean="0">
                <a:solidFill>
                  <a:srgbClr val="002060"/>
                </a:solidFill>
              </a:rPr>
              <a:t>height</a:t>
            </a:r>
            <a:r>
              <a:rPr lang="it-IT" dirty="0" smtClean="0">
                <a:solidFill>
                  <a:srgbClr val="002060"/>
                </a:solidFill>
              </a:rPr>
              <a:t> defined sarcopenia is associated with higher rates of overt HE </a:t>
            </a:r>
          </a:p>
          <a:p>
            <a:pPr algn="just"/>
            <a:r>
              <a:rPr lang="it-IT" dirty="0" err="1" smtClean="0">
                <a:solidFill>
                  <a:srgbClr val="002060"/>
                </a:solidFill>
              </a:rPr>
              <a:t>Sarcopenia</a:t>
            </a:r>
            <a:r>
              <a:rPr lang="it-IT" dirty="0" smtClean="0">
                <a:solidFill>
                  <a:srgbClr val="002060"/>
                </a:solidFill>
              </a:rPr>
              <a:t> is clinical expression of an underlying chronic systemic inflammation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Sarcopenia ↔chronic </a:t>
            </a:r>
            <a:r>
              <a:rPr lang="it-IT" dirty="0" err="1" smtClean="0">
                <a:solidFill>
                  <a:srgbClr val="002060"/>
                </a:solidFill>
              </a:rPr>
              <a:t>systemic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inflammation</a:t>
            </a:r>
            <a:r>
              <a:rPr lang="it-IT" dirty="0" smtClean="0">
                <a:solidFill>
                  <a:srgbClr val="002060"/>
                </a:solidFill>
              </a:rPr>
              <a:t> and ACLF (?)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TPMT/height measurment is simply, fast and reproducible 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Limitations of the study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Selection bias cannot be excluded (retrospective study) 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Lack of events of clinical decompensation registered 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Technique of estimation of psoas muscle (asymmetrical shape of the psoas muscle) 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Umbilicus as anatomical landmark of the psoas 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Variable time between the CT scan and TIPS 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Bleeders were included, low Meld score at inclusion (?)</a:t>
            </a:r>
          </a:p>
        </p:txBody>
      </p:sp>
    </p:spTree>
    <p:extLst>
      <p:ext uri="{BB962C8B-B14F-4D97-AF65-F5344CB8AC3E}">
        <p14:creationId xmlns:p14="http://schemas.microsoft.com/office/powerpoint/2010/main" val="22357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Open questions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Is this the time to start using nutritional </a:t>
            </a:r>
            <a:r>
              <a:rPr lang="en-US" dirty="0">
                <a:solidFill>
                  <a:srgbClr val="002060"/>
                </a:solidFill>
              </a:rPr>
              <a:t>status assessment as a key requirement in </a:t>
            </a:r>
            <a:r>
              <a:rPr lang="en-US" dirty="0" smtClean="0">
                <a:solidFill>
                  <a:srgbClr val="002060"/>
                </a:solidFill>
              </a:rPr>
              <a:t>the selection process for TIPS candidates ?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Which one ? 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387"/>
            <a:ext cx="10515600" cy="1325563"/>
          </a:xfrm>
        </p:spPr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Introduction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7379"/>
            <a:ext cx="10515600" cy="478631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Nutritional status represents a prognostic predictor of clinical outcome in patients with chronic liver disease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Muscle waisting or sarcopenia (pathological muscle loss) is a picture that we frequently observe in liver cirrhosis, is an obective feature of chronic protein malnutrition and is associated with increased morbidity and mortality before and after LTx.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Different methods using Cross </a:t>
            </a:r>
            <a:r>
              <a:rPr lang="it-IT" dirty="0">
                <a:solidFill>
                  <a:srgbClr val="002060"/>
                </a:solidFill>
              </a:rPr>
              <a:t>sectional imaging </a:t>
            </a:r>
            <a:r>
              <a:rPr lang="it-IT" dirty="0" smtClean="0">
                <a:solidFill>
                  <a:srgbClr val="002060"/>
                </a:solidFill>
              </a:rPr>
              <a:t>are proposed for evaluation of sarcopenia.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Special software for analysis required, are time consuming and difficult to implement in clinical practise 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T</a:t>
            </a:r>
            <a:r>
              <a:rPr lang="it-IT" dirty="0">
                <a:solidFill>
                  <a:srgbClr val="002060"/>
                </a:solidFill>
              </a:rPr>
              <a:t>rasversal </a:t>
            </a:r>
            <a:r>
              <a:rPr lang="it-IT" b="1" dirty="0">
                <a:solidFill>
                  <a:srgbClr val="002060"/>
                </a:solidFill>
              </a:rPr>
              <a:t>P</a:t>
            </a:r>
            <a:r>
              <a:rPr lang="it-IT" dirty="0">
                <a:solidFill>
                  <a:srgbClr val="002060"/>
                </a:solidFill>
              </a:rPr>
              <a:t>soas </a:t>
            </a:r>
            <a:r>
              <a:rPr lang="it-IT" b="1" dirty="0">
                <a:solidFill>
                  <a:srgbClr val="002060"/>
                </a:solidFill>
              </a:rPr>
              <a:t>M</a:t>
            </a:r>
            <a:r>
              <a:rPr lang="it-IT" dirty="0">
                <a:solidFill>
                  <a:srgbClr val="002060"/>
                </a:solidFill>
              </a:rPr>
              <a:t>uscle </a:t>
            </a:r>
            <a:r>
              <a:rPr lang="it-IT" b="1" dirty="0">
                <a:solidFill>
                  <a:srgbClr val="002060"/>
                </a:solidFill>
              </a:rPr>
              <a:t>T</a:t>
            </a:r>
            <a:r>
              <a:rPr lang="it-IT" dirty="0">
                <a:solidFill>
                  <a:srgbClr val="002060"/>
                </a:solidFill>
              </a:rPr>
              <a:t>hickness normalized by height (TPMT/height) measurement is considered simple and fast method </a:t>
            </a:r>
          </a:p>
        </p:txBody>
      </p:sp>
    </p:spTree>
    <p:extLst>
      <p:ext uri="{BB962C8B-B14F-4D97-AF65-F5344CB8AC3E}">
        <p14:creationId xmlns:p14="http://schemas.microsoft.com/office/powerpoint/2010/main" val="7908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THANK YOU FOR YOUR ATTENTION 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" r="4114" b="5690"/>
          <a:stretch/>
        </p:blipFill>
        <p:spPr>
          <a:xfrm>
            <a:off x="2678641" y="1690688"/>
            <a:ext cx="6834717" cy="4792038"/>
          </a:xfrm>
        </p:spPr>
      </p:pic>
    </p:spTree>
    <p:extLst>
      <p:ext uri="{BB962C8B-B14F-4D97-AF65-F5344CB8AC3E}">
        <p14:creationId xmlns:p14="http://schemas.microsoft.com/office/powerpoint/2010/main" val="981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565"/>
            <a:ext cx="10515600" cy="1325563"/>
          </a:xfrm>
        </p:spPr>
        <p:txBody>
          <a:bodyPr/>
          <a:lstStyle/>
          <a:p>
            <a:r>
              <a:rPr lang="it-IT" b="1" u="sng" dirty="0">
                <a:solidFill>
                  <a:srgbClr val="002060"/>
                </a:solidFill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37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Several </a:t>
            </a:r>
            <a:r>
              <a:rPr lang="it-IT" dirty="0">
                <a:solidFill>
                  <a:srgbClr val="002060"/>
                </a:solidFill>
              </a:rPr>
              <a:t>studies demonstrated that TPMT/height is an indipendent predictor of mortality in cirrhotic patients on the waiting list for LTx </a:t>
            </a:r>
            <a:endParaRPr lang="it-IT" dirty="0" smtClean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TPMT/height is influenced by different factors (gender)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In addition, pt with cirrhosis and acute decomensation (ADs) are at higher risk of death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ADs can lead to SIRS and then progress to ACLF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SIRS is associated with age related sarcopenia and development of ACLF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Relationship between sarcopenia and ACLF has not been clearly investigated 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Aim of the study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solidFill>
                <a:srgbClr val="002060"/>
              </a:solidFill>
            </a:endParaRPr>
          </a:p>
          <a:p>
            <a:pPr algn="just"/>
            <a:r>
              <a:rPr lang="it-IT" u="sng" dirty="0" smtClean="0">
                <a:solidFill>
                  <a:srgbClr val="002060"/>
                </a:solidFill>
              </a:rPr>
              <a:t>Evaluate role of sarcopenia in ACLF development</a:t>
            </a:r>
            <a:r>
              <a:rPr lang="it-IT" dirty="0" smtClean="0">
                <a:solidFill>
                  <a:srgbClr val="002060"/>
                </a:solidFill>
              </a:rPr>
              <a:t> in patients with liver cirrhosis receiving transjugular intrahepatic portosystemic shunt (TIPS) by using the TPMT/height </a:t>
            </a:r>
          </a:p>
          <a:p>
            <a:pPr algn="just"/>
            <a:endParaRPr lang="it-IT" dirty="0" smtClean="0">
              <a:solidFill>
                <a:srgbClr val="002060"/>
              </a:solidFill>
            </a:endParaRPr>
          </a:p>
          <a:p>
            <a:pPr algn="just"/>
            <a:endParaRPr lang="it-IT" dirty="0" smtClean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This is a part of the </a:t>
            </a:r>
            <a:r>
              <a:rPr lang="it-IT" b="1" dirty="0" smtClean="0">
                <a:solidFill>
                  <a:srgbClr val="002060"/>
                </a:solidFill>
              </a:rPr>
              <a:t>NEPTUN</a:t>
            </a:r>
            <a:r>
              <a:rPr lang="it-IT" dirty="0" smtClean="0">
                <a:solidFill>
                  <a:srgbClr val="002060"/>
                </a:solidFill>
              </a:rPr>
              <a:t> study (</a:t>
            </a:r>
            <a:r>
              <a:rPr lang="it-IT" b="1" dirty="0" smtClean="0">
                <a:solidFill>
                  <a:srgbClr val="002060"/>
                </a:solidFill>
              </a:rPr>
              <a:t>N</a:t>
            </a:r>
            <a:r>
              <a:rPr lang="it-IT" dirty="0" smtClean="0">
                <a:solidFill>
                  <a:srgbClr val="002060"/>
                </a:solidFill>
              </a:rPr>
              <a:t>on invasive </a:t>
            </a:r>
            <a:r>
              <a:rPr lang="it-IT" b="1" dirty="0" smtClean="0">
                <a:solidFill>
                  <a:srgbClr val="002060"/>
                </a:solidFill>
              </a:rPr>
              <a:t>E</a:t>
            </a:r>
            <a:r>
              <a:rPr lang="it-IT" dirty="0" smtClean="0">
                <a:solidFill>
                  <a:srgbClr val="002060"/>
                </a:solidFill>
              </a:rPr>
              <a:t>valuation </a:t>
            </a:r>
            <a:r>
              <a:rPr lang="it-IT" b="1" dirty="0" smtClean="0">
                <a:solidFill>
                  <a:srgbClr val="002060"/>
                </a:solidFill>
              </a:rPr>
              <a:t>P</a:t>
            </a:r>
            <a:r>
              <a:rPr lang="it-IT" dirty="0" smtClean="0">
                <a:solidFill>
                  <a:srgbClr val="002060"/>
                </a:solidFill>
              </a:rPr>
              <a:t>rogram for </a:t>
            </a:r>
            <a:r>
              <a:rPr lang="it-IT" b="1" dirty="0" smtClean="0">
                <a:solidFill>
                  <a:srgbClr val="002060"/>
                </a:solidFill>
              </a:rPr>
              <a:t>T</a:t>
            </a:r>
            <a:r>
              <a:rPr lang="it-IT" dirty="0" smtClean="0">
                <a:solidFill>
                  <a:srgbClr val="002060"/>
                </a:solidFill>
              </a:rPr>
              <a:t>IPS and Follow-</a:t>
            </a:r>
            <a:r>
              <a:rPr lang="it-IT" b="1" dirty="0" smtClean="0">
                <a:solidFill>
                  <a:srgbClr val="002060"/>
                </a:solidFill>
              </a:rPr>
              <a:t>U</a:t>
            </a:r>
            <a:r>
              <a:rPr lang="it-IT" dirty="0" smtClean="0">
                <a:solidFill>
                  <a:srgbClr val="002060"/>
                </a:solidFill>
              </a:rPr>
              <a:t>p </a:t>
            </a:r>
            <a:r>
              <a:rPr lang="it-IT" b="1" dirty="0" smtClean="0">
                <a:solidFill>
                  <a:srgbClr val="002060"/>
                </a:solidFill>
              </a:rPr>
              <a:t>N</a:t>
            </a:r>
            <a:r>
              <a:rPr lang="it-IT" dirty="0" smtClean="0">
                <a:solidFill>
                  <a:srgbClr val="002060"/>
                </a:solidFill>
              </a:rPr>
              <a:t>etwork) 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Study design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176"/>
            <a:ext cx="10515600" cy="53006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u="sng" dirty="0" smtClean="0">
                <a:solidFill>
                  <a:srgbClr val="002060"/>
                </a:solidFill>
              </a:rPr>
              <a:t>Study population 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-     Inclusion criteria: Patients from NEPTUN study (monocentric study with a prospective inclusion of pts with decompensated cirrhosis who underwent a TIPS creation), CT scan was mandatory </a:t>
            </a: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srgbClr val="002060"/>
                </a:solidFill>
              </a:rPr>
              <a:t>Study approved by the local ethic committee of the University of Bonn (029/13) </a:t>
            </a: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srgbClr val="002060"/>
                </a:solidFill>
              </a:rPr>
              <a:t>NEPTUN cohort registered at ClinicalTrials.gov (identifier: NC T03584204) </a:t>
            </a:r>
          </a:p>
          <a:p>
            <a:pPr algn="just">
              <a:buFontTx/>
              <a:buChar char="-"/>
            </a:pPr>
            <a:endParaRPr lang="it-IT" sz="1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	Primary end point:          1-year mortality after TIPS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	Secondary end points:   Development of ACLF at 1-2 years </a:t>
            </a:r>
            <a:r>
              <a:rPr lang="it-IT" sz="1600" dirty="0">
                <a:solidFill>
                  <a:srgbClr val="002060"/>
                </a:solidFill>
              </a:rPr>
              <a:t>(stratified in fatal and non fatal) </a:t>
            </a:r>
            <a:endParaRPr lang="it-IT" sz="1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1600" dirty="0">
                <a:solidFill>
                  <a:srgbClr val="002060"/>
                </a:solidFill>
              </a:rPr>
              <a:t>	 </a:t>
            </a:r>
            <a:r>
              <a:rPr lang="it-IT" sz="1600" dirty="0" smtClean="0">
                <a:solidFill>
                  <a:srgbClr val="002060"/>
                </a:solidFill>
              </a:rPr>
              <a:t>                  	                       ADs (ascites, overt encephalopathy)  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rgbClr val="002060"/>
                </a:solidFill>
              </a:rPr>
              <a:t>								(for definition see EASL guidelines) </a:t>
            </a:r>
          </a:p>
          <a:p>
            <a:pPr marL="0" indent="0" algn="just">
              <a:buNone/>
            </a:pPr>
            <a:r>
              <a:rPr lang="it-IT" sz="1600" b="1" u="sng" dirty="0" smtClean="0">
                <a:solidFill>
                  <a:srgbClr val="002060"/>
                </a:solidFill>
              </a:rPr>
              <a:t>Assesment of muscle parameters </a:t>
            </a: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srgbClr val="002060"/>
                </a:solidFill>
              </a:rPr>
              <a:t>CT scan performed at all patients pre TIPS </a:t>
            </a: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srgbClr val="002060"/>
                </a:solidFill>
              </a:rPr>
              <a:t>Analysis of the TPMT was performed in cross sectional immages on the level of the umbilicus (easy to identify, already used as a landmark in previous studies)  </a:t>
            </a: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srgbClr val="002060"/>
                </a:solidFill>
              </a:rPr>
              <a:t>Maximum diameter of muscle was measured in mm and normalized for height and the TPMT/height variable was obtained </a:t>
            </a:r>
          </a:p>
        </p:txBody>
      </p:sp>
    </p:spTree>
    <p:extLst>
      <p:ext uri="{BB962C8B-B14F-4D97-AF65-F5344CB8AC3E}">
        <p14:creationId xmlns:p14="http://schemas.microsoft.com/office/powerpoint/2010/main" val="10917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36983" y="639763"/>
            <a:ext cx="4316817" cy="5389562"/>
          </a:xfrm>
        </p:spPr>
        <p:txBody>
          <a:bodyPr>
            <a:normAutofit/>
          </a:bodyPr>
          <a:lstStyle/>
          <a:p>
            <a:pPr algn="just"/>
            <a:endParaRPr lang="it-IT" sz="2400" dirty="0" smtClean="0"/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Umbilicus location</a:t>
            </a:r>
            <a:r>
              <a:rPr lang="it-IT" sz="2400" dirty="0" smtClean="0">
                <a:solidFill>
                  <a:srgbClr val="002060"/>
                </a:solidFill>
              </a:rPr>
              <a:t>: </a:t>
            </a:r>
            <a:r>
              <a:rPr lang="it-IT" sz="2400" dirty="0">
                <a:solidFill>
                  <a:srgbClr val="002060"/>
                </a:solidFill>
              </a:rPr>
              <a:t>in L4 </a:t>
            </a:r>
            <a:r>
              <a:rPr lang="it-IT" sz="2400" dirty="0" smtClean="0">
                <a:solidFill>
                  <a:srgbClr val="002060"/>
                </a:solidFill>
              </a:rPr>
              <a:t>70%, </a:t>
            </a:r>
            <a:r>
              <a:rPr lang="it-IT" sz="2400" dirty="0">
                <a:solidFill>
                  <a:srgbClr val="002060"/>
                </a:solidFill>
              </a:rPr>
              <a:t>in L5 20% and in L3 10</a:t>
            </a:r>
            <a:r>
              <a:rPr lang="it-IT" sz="2400" dirty="0" smtClean="0">
                <a:solidFill>
                  <a:srgbClr val="002060"/>
                </a:solidFill>
              </a:rPr>
              <a:t>% </a:t>
            </a:r>
          </a:p>
          <a:p>
            <a:pPr algn="just"/>
            <a:endParaRPr lang="it-IT" sz="2400" dirty="0" smtClean="0">
              <a:solidFill>
                <a:srgbClr val="002060"/>
              </a:solidFill>
            </a:endParaRPr>
          </a:p>
          <a:p>
            <a:pPr algn="just"/>
            <a:endParaRPr lang="it-IT" sz="2400" dirty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Median </a:t>
            </a:r>
            <a:r>
              <a:rPr lang="it-IT" sz="2400" b="1" dirty="0">
                <a:solidFill>
                  <a:srgbClr val="002060"/>
                </a:solidFill>
              </a:rPr>
              <a:t>time</a:t>
            </a:r>
            <a:r>
              <a:rPr lang="it-IT" sz="2400" dirty="0">
                <a:solidFill>
                  <a:srgbClr val="002060"/>
                </a:solidFill>
              </a:rPr>
              <a:t> between CT scan and </a:t>
            </a:r>
            <a:r>
              <a:rPr lang="it-IT" sz="2400" dirty="0" smtClean="0">
                <a:solidFill>
                  <a:srgbClr val="002060"/>
                </a:solidFill>
              </a:rPr>
              <a:t>TIPS: 542 </a:t>
            </a:r>
            <a:r>
              <a:rPr lang="it-IT" sz="2400" dirty="0">
                <a:solidFill>
                  <a:srgbClr val="002060"/>
                </a:solidFill>
              </a:rPr>
              <a:t>±88 </a:t>
            </a:r>
            <a:r>
              <a:rPr lang="it-IT" sz="2400" dirty="0" smtClean="0">
                <a:solidFill>
                  <a:srgbClr val="002060"/>
                </a:solidFill>
              </a:rPr>
              <a:t>days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endParaRPr lang="it-IT" sz="2400" dirty="0" smtClean="0">
              <a:solidFill>
                <a:srgbClr val="002060"/>
              </a:solidFill>
            </a:endParaRPr>
          </a:p>
          <a:p>
            <a:pPr algn="just"/>
            <a:endParaRPr lang="it-IT" sz="2400" dirty="0" smtClean="0">
              <a:solidFill>
                <a:srgbClr val="002060"/>
              </a:solidFill>
            </a:endParaRPr>
          </a:p>
          <a:p>
            <a:pPr algn="just"/>
            <a:endParaRPr lang="it-IT" sz="2400" dirty="0">
              <a:solidFill>
                <a:srgbClr val="00206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2060"/>
                </a:solidFill>
              </a:rPr>
              <a:t>Assesment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>
                <a:solidFill>
                  <a:srgbClr val="002060"/>
                </a:solidFill>
              </a:rPr>
              <a:t>was performed by 2 hepatologists trained by an expert </a:t>
            </a:r>
            <a:r>
              <a:rPr lang="it-IT" sz="2400" dirty="0" smtClean="0">
                <a:solidFill>
                  <a:srgbClr val="002060"/>
                </a:solidFill>
              </a:rPr>
              <a:t>radiologist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endParaRPr lang="it-IT" sz="2400" dirty="0" smtClean="0">
              <a:solidFill>
                <a:srgbClr val="002060"/>
              </a:solidFill>
            </a:endParaRPr>
          </a:p>
          <a:p>
            <a:pPr algn="just"/>
            <a:endParaRPr lang="it-IT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365125"/>
            <a:ext cx="5103409" cy="59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Statistical analysis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Descriptive statistics for all variables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Non parametric testing was used to compare different groups when suitable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Pared non parametric testing was used to compare data before and after TIPS procedure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ROC analysis with 1 year survival as end point was calculated for the selection of the cuttoff values for TPMT/height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Kaplan-Meier curve with log-rank test was performed for examine impact of muscle indexes on survival and ACLF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Univariate and multivariate analysis was performed with Cox-regression for 1-year </a:t>
            </a:r>
            <a:r>
              <a:rPr lang="it-IT" dirty="0" err="1" smtClean="0">
                <a:solidFill>
                  <a:srgbClr val="002060"/>
                </a:solidFill>
              </a:rPr>
              <a:t>mortality</a:t>
            </a:r>
            <a:r>
              <a:rPr lang="it-IT" smtClean="0">
                <a:solidFill>
                  <a:srgbClr val="002060"/>
                </a:solidFill>
              </a:rPr>
              <a:t>, for </a:t>
            </a:r>
            <a:r>
              <a:rPr lang="it-IT" dirty="0" smtClean="0">
                <a:solidFill>
                  <a:srgbClr val="002060"/>
                </a:solidFill>
              </a:rPr>
              <a:t>fatal/non fatal ACLF, occurence of ascites and HE as end points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All values &lt;0.05 from univariare cox regression were used for the multivariate analysis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Bilirubin, Meld, Meld-Na were used separately in multivariate analysis in order to avoid collinearity </a:t>
            </a: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Data were analysed using SPSS 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019"/>
          </a:xfrm>
        </p:spPr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Results </a:t>
            </a:r>
            <a:endParaRPr lang="it-IT" b="1" u="sng" dirty="0">
              <a:solidFill>
                <a:srgbClr val="002060"/>
              </a:solidFill>
            </a:endParaRPr>
          </a:p>
        </p:txBody>
      </p:sp>
      <p:pic>
        <p:nvPicPr>
          <p:cNvPr id="8" name="Picture 7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1"/>
          <a:stretch/>
        </p:blipFill>
        <p:spPr bwMode="auto">
          <a:xfrm>
            <a:off x="8591902" y="116566"/>
            <a:ext cx="3139714" cy="67248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186 pts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59% M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Median age for TIPS 56 yrs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Alcohol most common etiology </a:t>
            </a:r>
          </a:p>
          <a:p>
            <a:r>
              <a:rPr lang="it-IT" dirty="0">
                <a:solidFill>
                  <a:srgbClr val="002060"/>
                </a:solidFill>
              </a:rPr>
              <a:t>52</a:t>
            </a:r>
            <a:r>
              <a:rPr lang="it-IT" dirty="0" smtClean="0">
                <a:solidFill>
                  <a:srgbClr val="002060"/>
                </a:solidFill>
              </a:rPr>
              <a:t>% Refractory ascites, 48% for variceal bleeding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median Meld score 11 </a:t>
            </a:r>
          </a:p>
          <a:p>
            <a:r>
              <a:rPr lang="it-IT" dirty="0">
                <a:solidFill>
                  <a:srgbClr val="002060"/>
                </a:solidFill>
              </a:rPr>
              <a:t>m</a:t>
            </a:r>
            <a:r>
              <a:rPr lang="it-IT" dirty="0" smtClean="0">
                <a:solidFill>
                  <a:srgbClr val="002060"/>
                </a:solidFill>
              </a:rPr>
              <a:t>edian </a:t>
            </a:r>
            <a:r>
              <a:rPr lang="it-IT" dirty="0">
                <a:solidFill>
                  <a:srgbClr val="002060"/>
                </a:solidFill>
              </a:rPr>
              <a:t>F</a:t>
            </a:r>
            <a:r>
              <a:rPr lang="it-IT" dirty="0" smtClean="0">
                <a:solidFill>
                  <a:srgbClr val="002060"/>
                </a:solidFill>
              </a:rPr>
              <a:t>ollow-up was 2.1 yrs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91902" y="611188"/>
            <a:ext cx="3139714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8591902" y="985667"/>
            <a:ext cx="3139714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8591902" y="1188186"/>
            <a:ext cx="3139714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8591902" y="1365874"/>
            <a:ext cx="3139714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8591902" y="1563347"/>
            <a:ext cx="3139714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8591902" y="2459038"/>
            <a:ext cx="3139714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8616066" y="6621122"/>
            <a:ext cx="3139714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5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Results </a:t>
            </a:r>
            <a:endParaRPr lang="it-IT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it-IT" b="1" u="sng" dirty="0" smtClean="0">
                <a:solidFill>
                  <a:srgbClr val="002060"/>
                </a:solidFill>
              </a:rPr>
              <a:t>Sarcopenia definition and classification 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" y="2234706"/>
            <a:ext cx="4157662" cy="424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21" y="2589783"/>
            <a:ext cx="3720929" cy="3747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550" y="2589783"/>
            <a:ext cx="3418928" cy="3747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3100" y="5172075"/>
            <a:ext cx="642945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096000" y="5100637"/>
            <a:ext cx="642945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9688922" y="5143500"/>
            <a:ext cx="642945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300155" y="3352800"/>
            <a:ext cx="128589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5353129" y="3476625"/>
            <a:ext cx="925489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9176746" y="3352800"/>
            <a:ext cx="1186268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2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Breitbild</PresentationFormat>
  <Paragraphs>127</Paragraphs>
  <Slides>20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Sarcopenia is Associated With Development of Acute-on-Chronic Liver Failure in Decompensated Liver Cirrhosis Receiving Transjugular Intrahepatic Portosystemic Shunt </vt:lpstr>
      <vt:lpstr>Introduction </vt:lpstr>
      <vt:lpstr>Introduction </vt:lpstr>
      <vt:lpstr>Aim of the study </vt:lpstr>
      <vt:lpstr>Study design </vt:lpstr>
      <vt:lpstr>PowerPoint-Präsentation</vt:lpstr>
      <vt:lpstr>Statistical analysis </vt:lpstr>
      <vt:lpstr>Results </vt:lpstr>
      <vt:lpstr>Results </vt:lpstr>
      <vt:lpstr>Results </vt:lpstr>
      <vt:lpstr>Results </vt:lpstr>
      <vt:lpstr>Results </vt:lpstr>
      <vt:lpstr>Results </vt:lpstr>
      <vt:lpstr>PowerPoint-Präsentation</vt:lpstr>
      <vt:lpstr>PowerPoint-Präsentation</vt:lpstr>
      <vt:lpstr>PowerPoint-Präsentation</vt:lpstr>
      <vt:lpstr>Discussion and conclusions </vt:lpstr>
      <vt:lpstr>Limitations of the study </vt:lpstr>
      <vt:lpstr>Open questions </vt:lpstr>
      <vt:lpstr>THANK YOU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Sarcopenia is Associated With Develpment of Acute-on-Chronic Liver Failure in Decompensated Liver Cirrhosis Receiving Transjugular Intrahepatic Portosystemic Shunt</dc:title>
  <dc:creator>Petridis, Ioannis</dc:creator>
  <cp:lastModifiedBy>Cornels, Angelika</cp:lastModifiedBy>
  <cp:revision>75</cp:revision>
  <dcterms:created xsi:type="dcterms:W3CDTF">2019-06-17T14:43:39Z</dcterms:created>
  <dcterms:modified xsi:type="dcterms:W3CDTF">2020-07-08T08:45:21Z</dcterms:modified>
</cp:coreProperties>
</file>