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541" autoAdjust="0"/>
  </p:normalViewPr>
  <p:slideViewPr>
    <p:cSldViewPr snapToGrid="0">
      <p:cViewPr varScale="1">
        <p:scale>
          <a:sx n="79" d="100"/>
          <a:sy n="79" d="100"/>
        </p:scale>
        <p:origin x="82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08176-3A62-48EC-B5B9-163FA617BD2B}" type="datetimeFigureOut">
              <a:rPr lang="en-GB" smtClean="0"/>
              <a:t>2.9.19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D934E-9D6C-4E12-BF5F-7BE694E141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116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1AC12D-775E-4181-9BD1-818BD33BE47A}" type="datetime1">
              <a:rPr lang="fr-FR"/>
              <a:pPr lvl="0"/>
              <a:t>02/09/2019</a:t>
            </a:fld>
            <a:endParaRPr lang="fr-F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326686-17DA-4D1F-B8DA-78D6DB055651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699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4BFF2E-0F7E-41D1-9D46-04A36F0724F8}" type="datetime1">
              <a:rPr lang="fr-FR"/>
              <a:pPr lvl="0"/>
              <a:t>02/09/2019</a:t>
            </a:fld>
            <a:endParaRPr lang="fr-F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9FE5AE-7B0E-40DD-AB9D-A7E088ACA5FE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75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6AB7A9-4C68-483E-B3F3-8198AA9BE08F}" type="datetime1">
              <a:rPr lang="fr-FR"/>
              <a:pPr lvl="0"/>
              <a:t>02/09/2019</a:t>
            </a:fld>
            <a:endParaRPr lang="fr-F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EAA8CBF-8E88-4694-BBC2-B6CAF433A643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567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7CD78D-A84E-4D39-AA4D-A628DBDA2DF0}" type="datetime1">
              <a:rPr lang="fr-FR"/>
              <a:pPr lvl="0"/>
              <a:t>02/09/2019</a:t>
            </a:fld>
            <a:endParaRPr lang="fr-F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12198E-D1FA-46DA-9928-2F24CFE844D1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7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834E84-FCBC-43DB-B3EE-A3381C7067B4}" type="datetime1">
              <a:rPr lang="fr-FR"/>
              <a:pPr lvl="0"/>
              <a:t>02/09/2019</a:t>
            </a:fld>
            <a:endParaRPr lang="fr-F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E2DE7A-835B-42B4-951E-2CAF7AB23EBE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861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1394D9-4B10-4611-BCB4-BA7D183EFD20}" type="datetime1">
              <a:rPr lang="fr-FR"/>
              <a:pPr lvl="0"/>
              <a:t>02/09/2019</a:t>
            </a:fld>
            <a:endParaRPr lang="fr-FR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3BC58C-8CEF-4255-BB46-317F72EAD6D7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6304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3FC521-57A6-4570-9E5B-1567C0660F40}" type="datetime1">
              <a:rPr lang="fr-FR"/>
              <a:pPr lvl="0"/>
              <a:t>02/09/2019</a:t>
            </a:fld>
            <a:endParaRPr lang="fr-FR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3BF966-6809-482E-A3EB-CB64559C22BB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53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D61CEF-FCD4-4B27-8AF3-1721F8471DA6}" type="datetime1">
              <a:rPr lang="fr-FR"/>
              <a:pPr lvl="0"/>
              <a:t>02/09/2019</a:t>
            </a:fld>
            <a:endParaRPr lang="fr-FR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DD92A2-CB17-4D7F-8494-67F2C3E75877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471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BA3637-AB21-4000-8289-77872E64821A}" type="datetime1">
              <a:rPr lang="fr-FR"/>
              <a:pPr lvl="0"/>
              <a:t>02/09/2019</a:t>
            </a:fld>
            <a:endParaRPr lang="fr-FR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28FD9D-3E6E-4BA5-83F2-72695855B5E4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789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464577-71F7-43D2-B959-C8393F931CEA}" type="datetime1">
              <a:rPr lang="fr-FR"/>
              <a:pPr lvl="0"/>
              <a:t>02/09/2019</a:t>
            </a:fld>
            <a:endParaRPr lang="fr-FR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70675F-41CA-4D7A-8F2D-7CB3836308D1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637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fr-FR" sz="3200"/>
            </a:lvl1pPr>
          </a:lstStyle>
          <a:p>
            <a:pPr lvl="0"/>
            <a:endParaRPr lang="fr-FR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65C1FB-3219-4C81-97CC-8CF82D4B80C3}" type="datetime1">
              <a:rPr lang="fr-FR"/>
              <a:pPr lvl="0"/>
              <a:t>02/09/2019</a:t>
            </a:fld>
            <a:endParaRPr lang="fr-FR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377FD9-8FDF-426A-B3E7-D2F26C7592F8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171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EE76EA17-0D00-4C98-A8A0-D7D58DDC8AF1}" type="datetime1">
              <a:rPr lang="fr-FR"/>
              <a:pPr lvl="0"/>
              <a:t>02/09/2019</a:t>
            </a:fld>
            <a:endParaRPr lang="fr-F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5BD9D818-FD46-40BA-A84A-04A2AA81ACBC}" type="slidenum"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4616"/>
            <a:ext cx="12101209" cy="895972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impact of body mass composition features on the outcome of HCC 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0" y="5642042"/>
            <a:ext cx="4786009" cy="107004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GB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Principal </a:t>
            </a:r>
            <a:r>
              <a:rPr lang="en-GB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investigator:  </a:t>
            </a:r>
            <a:r>
              <a:rPr lang="en-GB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Prof</a:t>
            </a:r>
            <a:r>
              <a:rPr lang="en-GB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Dr.</a:t>
            </a:r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med. Jean-François </a:t>
            </a:r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Dufour </a:t>
            </a:r>
            <a:endParaRPr lang="en-GB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GB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Co-investigators:</a:t>
            </a:r>
            <a:r>
              <a:rPr lang="en-GB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</a:t>
            </a:r>
            <a:r>
              <a:rPr lang="en-GB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Med. </a:t>
            </a:r>
            <a:r>
              <a:rPr lang="it-IT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Iuliana</a:t>
            </a:r>
            <a:r>
              <a:rPr lang="it-IT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Pompilia Radu, </a:t>
            </a:r>
            <a:r>
              <a:rPr lang="it-IT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Clinical</a:t>
            </a:r>
            <a:r>
              <a:rPr lang="it-IT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it-IT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Associate</a:t>
            </a:r>
            <a:endParaRPr lang="en-GB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2750" y="1627578"/>
            <a:ext cx="4542816" cy="3401781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157268" y="1585608"/>
            <a:ext cx="6488349" cy="474709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/>
              <a:buNone/>
            </a:pPr>
            <a:r>
              <a:rPr lang="en-GB" sz="1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Trends in hepatocellular carcinoma (HCC) have increased over recent decades in most countries(1).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All existing prognostic models for HCC patients have limitations including the subjective nature of assessing functional status (2)</a:t>
            </a:r>
            <a:endParaRPr lang="en-GB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recent studies the analysis of body composition by imaging techniques proved to be superior to BMI in predicting survival of patients with HCC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 link between fat/muscle quality and HCC is the vascular endothelial growth factor ( VEGF).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itchFamily="34"/>
              <a:buNone/>
            </a:pPr>
            <a:endParaRPr lang="en-GB" sz="15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itchFamily="34"/>
              <a:buNone/>
            </a:pPr>
            <a:r>
              <a:rPr lang="en-GB" sz="1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AIMS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 find whether there is a difference in fat (visceral adipose fat and subcutaneous fat) or muscle quality between HCC patients with a good and poor outcome.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 develop and validate a prognostic model for HCC patients using analytic 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morphomics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and pre-treatment clinical/tumor data.</a:t>
            </a:r>
            <a:endParaRPr lang="en-GB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GB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1142" y="6465686"/>
            <a:ext cx="134684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Galle P et al. </a:t>
            </a:r>
            <a:r>
              <a:rPr lang="de-CH" sz="800" dirty="0">
                <a:solidFill>
                  <a:srgbClr val="FF0000"/>
                </a:solidFill>
                <a:latin typeface="+mj-lt"/>
              </a:rPr>
              <a:t>J </a:t>
            </a:r>
            <a:r>
              <a:rPr lang="de-CH" sz="800" dirty="0" err="1">
                <a:solidFill>
                  <a:srgbClr val="FF0000"/>
                </a:solidFill>
                <a:latin typeface="+mj-lt"/>
              </a:rPr>
              <a:t>Hepatol</a:t>
            </a:r>
            <a:r>
              <a:rPr lang="de-CH" sz="8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GB" sz="8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2016</a:t>
            </a:r>
          </a:p>
          <a:p>
            <a:r>
              <a:rPr lang="en-GB" sz="8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Kelly </a:t>
            </a:r>
            <a:r>
              <a:rPr lang="en-GB" sz="8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CM </a:t>
            </a:r>
            <a:r>
              <a:rPr lang="en-GB" sz="8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et al </a:t>
            </a:r>
            <a:r>
              <a:rPr lang="en-GB" sz="800" dirty="0">
                <a:solidFill>
                  <a:srgbClr val="FF0000"/>
                </a:solidFill>
                <a:latin typeface="+mj-lt"/>
              </a:rPr>
              <a:t>J </a:t>
            </a:r>
            <a:r>
              <a:rPr lang="en-GB" sz="800" dirty="0" err="1">
                <a:solidFill>
                  <a:srgbClr val="FF0000"/>
                </a:solidFill>
                <a:latin typeface="+mj-lt"/>
              </a:rPr>
              <a:t>Oncol</a:t>
            </a:r>
            <a:r>
              <a:rPr lang="en-GB" sz="800" dirty="0">
                <a:solidFill>
                  <a:srgbClr val="FF0000"/>
                </a:solidFill>
                <a:latin typeface="+mj-lt"/>
              </a:rPr>
              <a:t>. 2016</a:t>
            </a:r>
            <a:r>
              <a:rPr lang="en-GB" sz="8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.</a:t>
            </a:r>
            <a:endParaRPr lang="en-GB" sz="8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34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The impact of body mass composition features on the outcome of HCC patients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VARICEAL BLEEDING</dc:title>
  <dc:creator>ATM</dc:creator>
  <cp:lastModifiedBy>Radu, Iuliana-Pompilia</cp:lastModifiedBy>
  <cp:revision>146</cp:revision>
  <dcterms:created xsi:type="dcterms:W3CDTF">2016-08-21T20:44:38Z</dcterms:created>
  <dcterms:modified xsi:type="dcterms:W3CDTF">2019-09-02T07:45:20Z</dcterms:modified>
</cp:coreProperties>
</file>