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48" r:id="rId1"/>
  </p:sldMasterIdLst>
  <p:notesMasterIdLst>
    <p:notesMasterId r:id="rId39"/>
  </p:notesMasterIdLst>
  <p:sldIdLst>
    <p:sldId id="256" r:id="rId2"/>
    <p:sldId id="269" r:id="rId3"/>
    <p:sldId id="276" r:id="rId4"/>
    <p:sldId id="272" r:id="rId5"/>
    <p:sldId id="264" r:id="rId6"/>
    <p:sldId id="300" r:id="rId7"/>
    <p:sldId id="273" r:id="rId8"/>
    <p:sldId id="301" r:id="rId9"/>
    <p:sldId id="282" r:id="rId10"/>
    <p:sldId id="280" r:id="rId11"/>
    <p:sldId id="303" r:id="rId12"/>
    <p:sldId id="306" r:id="rId13"/>
    <p:sldId id="305" r:id="rId14"/>
    <p:sldId id="281" r:id="rId15"/>
    <p:sldId id="304" r:id="rId16"/>
    <p:sldId id="279" r:id="rId17"/>
    <p:sldId id="307" r:id="rId18"/>
    <p:sldId id="274" r:id="rId19"/>
    <p:sldId id="259" r:id="rId20"/>
    <p:sldId id="277" r:id="rId21"/>
    <p:sldId id="308" r:id="rId22"/>
    <p:sldId id="295" r:id="rId23"/>
    <p:sldId id="292" r:id="rId24"/>
    <p:sldId id="271" r:id="rId25"/>
    <p:sldId id="283" r:id="rId26"/>
    <p:sldId id="311" r:id="rId27"/>
    <p:sldId id="309" r:id="rId28"/>
    <p:sldId id="260" r:id="rId29"/>
    <p:sldId id="261" r:id="rId30"/>
    <p:sldId id="312" r:id="rId31"/>
    <p:sldId id="299" r:id="rId32"/>
    <p:sldId id="298" r:id="rId33"/>
    <p:sldId id="296" r:id="rId34"/>
    <p:sldId id="297" r:id="rId35"/>
    <p:sldId id="313" r:id="rId36"/>
    <p:sldId id="310" r:id="rId37"/>
    <p:sldId id="293" r:id="rId38"/>
  </p:sldIdLst>
  <p:sldSz cx="12192000" cy="6858000"/>
  <p:notesSz cx="6858000" cy="9144000"/>
  <p:embeddedFontLst>
    <p:embeddedFont>
      <p:font typeface="Source Sans Pro" panose="020B0604020202020204" charset="0"/>
      <p:regular r:id="rId40"/>
      <p:bold r:id="rId41"/>
      <p:italic r:id="rId42"/>
      <p:boldItalic r:id="rId43"/>
    </p:embeddedFont>
    <p:embeddedFont>
      <p:font typeface="Calibri Light" panose="020F0302020204030204" pitchFamily="34" charset="0"/>
      <p:regular r:id="rId44"/>
      <p:italic r:id="rId45"/>
    </p:embeddedFont>
    <p:embeddedFont>
      <p:font typeface="Calibri" panose="020F0502020204030204" pitchFamily="34" charset="0"/>
      <p:regular r:id="rId46"/>
      <p:bold r:id="rId47"/>
      <p:italic r:id="rId48"/>
      <p:boldItalic r:id="rId49"/>
    </p:embeddedFont>
  </p:embeddedFontLst>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4A8522"/>
    <a:srgbClr val="FEFBC2"/>
    <a:srgbClr val="FFF7FF"/>
    <a:srgbClr val="FFCCFF"/>
    <a:srgbClr val="CCCCFF"/>
    <a:srgbClr val="F3F3FF"/>
    <a:srgbClr val="E1E1FF"/>
    <a:srgbClr val="FCF56C"/>
    <a:srgbClr val="FDFD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87730" autoAdjust="0"/>
  </p:normalViewPr>
  <p:slideViewPr>
    <p:cSldViewPr snapToGrid="0">
      <p:cViewPr varScale="1">
        <p:scale>
          <a:sx n="98" d="100"/>
          <a:sy n="98" d="100"/>
        </p:scale>
        <p:origin x="100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968BA8-1681-44E4-B6AD-76BE6616DDA9}" type="datetimeFigureOut">
              <a:rPr lang="es-AR" smtClean="0"/>
              <a:t>25/6/2020</a:t>
            </a:fld>
            <a:endParaRPr lang="es-A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8E3FA0-204C-42EF-BBAE-910B8F2C7011}" type="slidenum">
              <a:rPr lang="es-AR" smtClean="0"/>
              <a:t>‹Nr.›</a:t>
            </a:fld>
            <a:endParaRPr lang="es-AR"/>
          </a:p>
        </p:txBody>
      </p:sp>
    </p:spTree>
    <p:extLst>
      <p:ext uri="{BB962C8B-B14F-4D97-AF65-F5344CB8AC3E}">
        <p14:creationId xmlns:p14="http://schemas.microsoft.com/office/powerpoint/2010/main" val="1970058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www.ncbi.nlm.nih.gov/pubmed/?term=Garc%C3%ADa-Pag%C3%A1n%20JC%5BAuthor%5D&amp;cauthor=true&amp;cauthor_uid=17335931" TargetMode="External"/><Relationship Id="rId3" Type="http://schemas.openxmlformats.org/officeDocument/2006/relationships/hyperlink" Target="https://www.ncbi.nlm.nih.gov/pubmed/?term=Abraldes%20JG%5BAuthor%5D&amp;cauthor=true&amp;cauthor_uid=17335931" TargetMode="External"/><Relationship Id="rId7" Type="http://schemas.openxmlformats.org/officeDocument/2006/relationships/hyperlink" Target="https://www.ncbi.nlm.nih.gov/pubmed/?term=Garc%C3%ADa-Calder%C3%B3%20H%5BAuthor%5D&amp;cauthor=true&amp;cauthor_uid=17335931"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ncbi.nlm.nih.gov/pubmed/?term=Zafra%20C%5BAuthor%5D&amp;cauthor=true&amp;cauthor_uid=17335931" TargetMode="External"/><Relationship Id="rId11" Type="http://schemas.openxmlformats.org/officeDocument/2006/relationships/hyperlink" Target="https://doi.org/10.1016/j.jhep.2007.01.020" TargetMode="External"/><Relationship Id="rId5" Type="http://schemas.openxmlformats.org/officeDocument/2006/relationships/hyperlink" Target="https://www.ncbi.nlm.nih.gov/pubmed/?term=Graupera%20M%5BAuthor%5D&amp;cauthor=true&amp;cauthor_uid=17335931" TargetMode="External"/><Relationship Id="rId10" Type="http://schemas.openxmlformats.org/officeDocument/2006/relationships/hyperlink" Target="https://www.ncbi.nlm.nih.gov/pubmed/17335931" TargetMode="External"/><Relationship Id="rId4" Type="http://schemas.openxmlformats.org/officeDocument/2006/relationships/hyperlink" Target="https://www.ncbi.nlm.nih.gov/pubmed/?term=Rodr%C3%ADguez-Vilarrupla%20A%5BAuthor%5D&amp;cauthor=true&amp;cauthor_uid=17335931" TargetMode="External"/><Relationship Id="rId9" Type="http://schemas.openxmlformats.org/officeDocument/2006/relationships/hyperlink" Target="https://www.ncbi.nlm.nih.gov/pubmed/?term=Bosch%20J%5BAuthor%5D&amp;cauthor=true&amp;cauthor_uid=17335931"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AR" dirty="0"/>
          </a:p>
          <a:p>
            <a:r>
              <a:rPr lang="es-AR" dirty="0" err="1"/>
              <a:t>Inhibition</a:t>
            </a:r>
            <a:r>
              <a:rPr lang="es-AR" dirty="0"/>
              <a:t> of HMG </a:t>
            </a:r>
            <a:r>
              <a:rPr lang="es-AR" dirty="0" err="1"/>
              <a:t>CoA</a:t>
            </a:r>
            <a:r>
              <a:rPr lang="es-AR" dirty="0"/>
              <a:t> </a:t>
            </a:r>
            <a:r>
              <a:rPr lang="es-AR" dirty="0" err="1"/>
              <a:t>reductase</a:t>
            </a:r>
            <a:r>
              <a:rPr lang="es-AR" dirty="0"/>
              <a:t>: </a:t>
            </a:r>
            <a:r>
              <a:rPr lang="es-AR" dirty="0" err="1"/>
              <a:t>Lovastatin</a:t>
            </a:r>
            <a:r>
              <a:rPr lang="es-AR" dirty="0"/>
              <a:t>,</a:t>
            </a:r>
            <a:r>
              <a:rPr lang="es-AR" baseline="0" dirty="0"/>
              <a:t> </a:t>
            </a:r>
            <a:r>
              <a:rPr lang="es-AR" dirty="0"/>
              <a:t>simvastatin, </a:t>
            </a:r>
            <a:r>
              <a:rPr lang="es-AR" dirty="0" err="1"/>
              <a:t>pravastatin</a:t>
            </a:r>
            <a:r>
              <a:rPr lang="es-AR" dirty="0"/>
              <a:t>,</a:t>
            </a:r>
          </a:p>
          <a:p>
            <a:r>
              <a:rPr lang="es-AR" dirty="0" err="1"/>
              <a:t>Atorvastatin</a:t>
            </a:r>
            <a:r>
              <a:rPr lang="es-AR" dirty="0"/>
              <a:t>, </a:t>
            </a:r>
            <a:r>
              <a:rPr lang="es-AR" dirty="0" err="1"/>
              <a:t>fluvastatin</a:t>
            </a:r>
            <a:r>
              <a:rPr lang="es-AR" dirty="0"/>
              <a:t>, </a:t>
            </a:r>
            <a:r>
              <a:rPr lang="es-AR" dirty="0" err="1"/>
              <a:t>pitavastatin</a:t>
            </a:r>
            <a:r>
              <a:rPr lang="es-AR" dirty="0"/>
              <a:t> and </a:t>
            </a:r>
            <a:r>
              <a:rPr lang="es-AR" dirty="0" err="1"/>
              <a:t>rosuvastatin</a:t>
            </a:r>
            <a:r>
              <a:rPr lang="es-AR" dirty="0"/>
              <a:t> are </a:t>
            </a:r>
            <a:r>
              <a:rPr lang="es-AR" dirty="0" err="1"/>
              <a:t>analogs</a:t>
            </a:r>
            <a:r>
              <a:rPr lang="es-AR" dirty="0"/>
              <a:t> of HydroxiMethilGlutaryl , </a:t>
            </a:r>
            <a:r>
              <a:rPr lang="es-AR" dirty="0" err="1"/>
              <a:t>the</a:t>
            </a:r>
            <a:r>
              <a:rPr lang="es-AR" dirty="0"/>
              <a:t> precursor of </a:t>
            </a:r>
            <a:r>
              <a:rPr lang="es-AR" dirty="0" err="1"/>
              <a:t>cholesterol</a:t>
            </a:r>
            <a:r>
              <a:rPr lang="es-AR" dirty="0"/>
              <a:t>. </a:t>
            </a:r>
            <a:r>
              <a:rPr lang="es-AR" dirty="0" err="1"/>
              <a:t>Lovastatin</a:t>
            </a:r>
            <a:endParaRPr lang="es-AR" dirty="0"/>
          </a:p>
          <a:p>
            <a:endParaRPr lang="es-AR" dirty="0"/>
          </a:p>
          <a:p>
            <a:r>
              <a:rPr lang="es-AR" dirty="0"/>
              <a:t>and simvastatin are </a:t>
            </a:r>
            <a:r>
              <a:rPr lang="es-AR" dirty="0" err="1"/>
              <a:t>lactones</a:t>
            </a:r>
            <a:r>
              <a:rPr lang="es-AR" dirty="0"/>
              <a:t> </a:t>
            </a:r>
            <a:r>
              <a:rPr lang="es-AR" dirty="0" err="1"/>
              <a:t>that</a:t>
            </a:r>
            <a:r>
              <a:rPr lang="es-AR" dirty="0"/>
              <a:t> are </a:t>
            </a:r>
            <a:r>
              <a:rPr lang="es-AR" dirty="0" err="1"/>
              <a:t>hydrolyzed</a:t>
            </a:r>
            <a:r>
              <a:rPr lang="es-AR" dirty="0"/>
              <a:t> to </a:t>
            </a:r>
            <a:r>
              <a:rPr lang="es-AR" dirty="0" err="1"/>
              <a:t>the</a:t>
            </a:r>
            <a:r>
              <a:rPr lang="es-AR" dirty="0"/>
              <a:t> active</a:t>
            </a:r>
          </a:p>
          <a:p>
            <a:r>
              <a:rPr lang="es-AR" dirty="0" err="1"/>
              <a:t>drug</a:t>
            </a:r>
            <a:r>
              <a:rPr lang="es-AR" dirty="0"/>
              <a:t>. </a:t>
            </a:r>
            <a:r>
              <a:rPr lang="es-AR" dirty="0" err="1"/>
              <a:t>Pravastatin</a:t>
            </a:r>
            <a:r>
              <a:rPr lang="es-AR" dirty="0"/>
              <a:t> and </a:t>
            </a:r>
            <a:r>
              <a:rPr lang="es-AR" dirty="0" err="1"/>
              <a:t>fluvastatin</a:t>
            </a:r>
            <a:r>
              <a:rPr lang="es-AR" dirty="0"/>
              <a:t> are active as </a:t>
            </a:r>
            <a:r>
              <a:rPr lang="es-AR" dirty="0" err="1"/>
              <a:t>such</a:t>
            </a:r>
            <a:r>
              <a:rPr lang="es-AR" dirty="0"/>
              <a:t>. </a:t>
            </a:r>
            <a:r>
              <a:rPr lang="es-AR" dirty="0" err="1"/>
              <a:t>Because</a:t>
            </a:r>
            <a:r>
              <a:rPr lang="es-AR" dirty="0"/>
              <a:t> of</a:t>
            </a:r>
          </a:p>
          <a:p>
            <a:r>
              <a:rPr lang="es-AR" dirty="0" err="1"/>
              <a:t>their</a:t>
            </a:r>
            <a:r>
              <a:rPr lang="es-AR" dirty="0"/>
              <a:t> </a:t>
            </a:r>
            <a:r>
              <a:rPr lang="es-AR" dirty="0" err="1"/>
              <a:t>strong</a:t>
            </a:r>
            <a:r>
              <a:rPr lang="es-AR" dirty="0"/>
              <a:t> </a:t>
            </a:r>
            <a:r>
              <a:rPr lang="es-AR" dirty="0" err="1"/>
              <a:t>affinity</a:t>
            </a:r>
            <a:r>
              <a:rPr lang="es-AR" dirty="0"/>
              <a:t> </a:t>
            </a:r>
            <a:r>
              <a:rPr lang="es-AR" dirty="0" err="1"/>
              <a:t>for</a:t>
            </a:r>
            <a:r>
              <a:rPr lang="es-AR" dirty="0"/>
              <a:t> </a:t>
            </a:r>
            <a:r>
              <a:rPr lang="es-AR" dirty="0" err="1"/>
              <a:t>the</a:t>
            </a:r>
            <a:r>
              <a:rPr lang="es-AR" dirty="0"/>
              <a:t> </a:t>
            </a:r>
            <a:r>
              <a:rPr lang="es-AR" dirty="0" err="1"/>
              <a:t>enzyme</a:t>
            </a:r>
            <a:r>
              <a:rPr lang="es-AR" dirty="0"/>
              <a:t>, </a:t>
            </a:r>
            <a:r>
              <a:rPr lang="es-AR" dirty="0" err="1"/>
              <a:t>all</a:t>
            </a:r>
            <a:r>
              <a:rPr lang="es-AR" dirty="0"/>
              <a:t> compete </a:t>
            </a:r>
            <a:r>
              <a:rPr lang="es-AR" dirty="0" err="1"/>
              <a:t>effectively</a:t>
            </a:r>
            <a:r>
              <a:rPr lang="es-AR" dirty="0"/>
              <a:t> to</a:t>
            </a:r>
          </a:p>
          <a:p>
            <a:r>
              <a:rPr lang="es-AR" dirty="0" err="1"/>
              <a:t>inhibit</a:t>
            </a:r>
            <a:r>
              <a:rPr lang="es-AR" dirty="0"/>
              <a:t> HMG </a:t>
            </a:r>
            <a:r>
              <a:rPr lang="es-AR" dirty="0" err="1"/>
              <a:t>CoA</a:t>
            </a:r>
            <a:r>
              <a:rPr lang="es-AR" dirty="0"/>
              <a:t> </a:t>
            </a:r>
            <a:r>
              <a:rPr lang="es-AR" dirty="0" err="1"/>
              <a:t>reductase</a:t>
            </a:r>
            <a:r>
              <a:rPr lang="es-AR" dirty="0"/>
              <a:t>, </a:t>
            </a:r>
            <a:r>
              <a:rPr lang="es-AR" dirty="0" err="1"/>
              <a:t>the</a:t>
            </a:r>
            <a:r>
              <a:rPr lang="es-AR" dirty="0"/>
              <a:t> </a:t>
            </a:r>
            <a:r>
              <a:rPr lang="es-AR" dirty="0" err="1"/>
              <a:t>rate-limiting</a:t>
            </a:r>
            <a:r>
              <a:rPr lang="es-AR" dirty="0"/>
              <a:t> </a:t>
            </a:r>
            <a:r>
              <a:rPr lang="es-AR" dirty="0" err="1"/>
              <a:t>step</a:t>
            </a:r>
            <a:r>
              <a:rPr lang="es-AR" dirty="0"/>
              <a:t> in </a:t>
            </a:r>
            <a:r>
              <a:rPr lang="es-AR" dirty="0" err="1"/>
              <a:t>cholesterol</a:t>
            </a:r>
            <a:endParaRPr lang="es-AR" dirty="0"/>
          </a:p>
          <a:p>
            <a:r>
              <a:rPr lang="es-AR" dirty="0" err="1"/>
              <a:t>synthesis</a:t>
            </a:r>
            <a:r>
              <a:rPr lang="es-AR" dirty="0"/>
              <a:t>. </a:t>
            </a:r>
            <a:r>
              <a:rPr lang="es-AR" dirty="0" err="1"/>
              <a:t>By</a:t>
            </a:r>
            <a:r>
              <a:rPr lang="es-AR" dirty="0"/>
              <a:t> </a:t>
            </a:r>
            <a:r>
              <a:rPr lang="es-AR" dirty="0" err="1"/>
              <a:t>inhibiting</a:t>
            </a:r>
            <a:r>
              <a:rPr lang="es-AR" dirty="0"/>
              <a:t> de </a:t>
            </a:r>
            <a:r>
              <a:rPr lang="es-AR" dirty="0" err="1"/>
              <a:t>novo</a:t>
            </a:r>
            <a:r>
              <a:rPr lang="es-AR" dirty="0"/>
              <a:t> </a:t>
            </a:r>
            <a:r>
              <a:rPr lang="es-AR" dirty="0" err="1"/>
              <a:t>cholesterol</a:t>
            </a:r>
            <a:r>
              <a:rPr lang="es-AR" dirty="0"/>
              <a:t> </a:t>
            </a:r>
            <a:r>
              <a:rPr lang="es-AR" dirty="0" err="1"/>
              <a:t>synthesis</a:t>
            </a:r>
            <a:r>
              <a:rPr lang="es-AR" dirty="0"/>
              <a:t>, </a:t>
            </a:r>
            <a:r>
              <a:rPr lang="es-AR" dirty="0" err="1"/>
              <a:t>they</a:t>
            </a:r>
            <a:endParaRPr lang="es-AR" dirty="0"/>
          </a:p>
          <a:p>
            <a:r>
              <a:rPr lang="es-AR" dirty="0" err="1"/>
              <a:t>deplete</a:t>
            </a:r>
            <a:r>
              <a:rPr lang="es-AR" dirty="0"/>
              <a:t> </a:t>
            </a:r>
            <a:r>
              <a:rPr lang="es-AR" dirty="0" err="1"/>
              <a:t>the</a:t>
            </a:r>
            <a:r>
              <a:rPr lang="es-AR" dirty="0"/>
              <a:t> </a:t>
            </a:r>
            <a:r>
              <a:rPr lang="es-AR" dirty="0" err="1"/>
              <a:t>intracellular</a:t>
            </a:r>
            <a:r>
              <a:rPr lang="es-AR" dirty="0"/>
              <a:t> </a:t>
            </a:r>
            <a:r>
              <a:rPr lang="es-AR" dirty="0" err="1"/>
              <a:t>supply</a:t>
            </a:r>
            <a:r>
              <a:rPr lang="es-AR" dirty="0"/>
              <a:t> of </a:t>
            </a:r>
            <a:r>
              <a:rPr lang="es-AR" dirty="0" err="1"/>
              <a:t>cholesterol</a:t>
            </a:r>
            <a:r>
              <a:rPr lang="es-AR" dirty="0"/>
              <a:t> (Figure 21.5).</a:t>
            </a:r>
          </a:p>
          <a:p>
            <a:r>
              <a:rPr lang="es-AR" dirty="0" err="1"/>
              <a:t>Pitavastatin</a:t>
            </a:r>
            <a:r>
              <a:rPr lang="es-AR" dirty="0"/>
              <a:t>, </a:t>
            </a:r>
            <a:r>
              <a:rPr lang="es-AR" dirty="0" err="1"/>
              <a:t>rosuvastatin</a:t>
            </a:r>
            <a:r>
              <a:rPr lang="es-AR" dirty="0"/>
              <a:t> and </a:t>
            </a:r>
            <a:r>
              <a:rPr lang="es-AR" dirty="0" err="1"/>
              <a:t>atorvastatin</a:t>
            </a:r>
            <a:r>
              <a:rPr lang="es-AR" dirty="0"/>
              <a:t> are </a:t>
            </a:r>
            <a:r>
              <a:rPr lang="es-AR" dirty="0" err="1"/>
              <a:t>the</a:t>
            </a:r>
            <a:r>
              <a:rPr lang="es-AR" dirty="0"/>
              <a:t> </a:t>
            </a:r>
            <a:r>
              <a:rPr lang="es-AR" dirty="0" err="1"/>
              <a:t>most</a:t>
            </a:r>
            <a:r>
              <a:rPr lang="es-AR" dirty="0"/>
              <a:t> </a:t>
            </a:r>
            <a:r>
              <a:rPr lang="es-AR" dirty="0" err="1"/>
              <a:t>potent</a:t>
            </a:r>
            <a:endParaRPr lang="es-AR" dirty="0"/>
          </a:p>
          <a:p>
            <a:r>
              <a:rPr lang="es-AR" dirty="0"/>
              <a:t>LDL </a:t>
            </a:r>
            <a:r>
              <a:rPr lang="es-AR" dirty="0" err="1"/>
              <a:t>cholesterol</a:t>
            </a:r>
            <a:r>
              <a:rPr lang="es-AR" dirty="0"/>
              <a:t>–</a:t>
            </a:r>
            <a:r>
              <a:rPr lang="es-AR" dirty="0" err="1"/>
              <a:t>lowering</a:t>
            </a:r>
            <a:r>
              <a:rPr lang="es-AR" dirty="0"/>
              <a:t> </a:t>
            </a:r>
            <a:r>
              <a:rPr lang="es-AR" dirty="0" err="1"/>
              <a:t>statin</a:t>
            </a:r>
            <a:r>
              <a:rPr lang="es-AR" dirty="0"/>
              <a:t> </a:t>
            </a:r>
            <a:r>
              <a:rPr lang="es-AR" dirty="0" err="1"/>
              <a:t>drugs</a:t>
            </a:r>
            <a:r>
              <a:rPr lang="es-AR" dirty="0"/>
              <a:t>, </a:t>
            </a:r>
            <a:r>
              <a:rPr lang="es-AR" dirty="0" err="1"/>
              <a:t>followed</a:t>
            </a:r>
            <a:r>
              <a:rPr lang="es-AR" dirty="0"/>
              <a:t> </a:t>
            </a:r>
            <a:r>
              <a:rPr lang="es-AR" dirty="0" err="1"/>
              <a:t>by</a:t>
            </a:r>
            <a:r>
              <a:rPr lang="es-AR" dirty="0"/>
              <a:t> simvastatin,</a:t>
            </a:r>
          </a:p>
          <a:p>
            <a:r>
              <a:rPr lang="es-AR" dirty="0" err="1"/>
              <a:t>pravastatin</a:t>
            </a:r>
            <a:r>
              <a:rPr lang="es-AR" dirty="0"/>
              <a:t>, and </a:t>
            </a:r>
            <a:r>
              <a:rPr lang="es-AR" dirty="0" err="1"/>
              <a:t>then</a:t>
            </a:r>
            <a:r>
              <a:rPr lang="es-AR" dirty="0"/>
              <a:t> </a:t>
            </a:r>
            <a:r>
              <a:rPr lang="es-AR" dirty="0" err="1"/>
              <a:t>lovastatin</a:t>
            </a:r>
            <a:r>
              <a:rPr lang="es-AR" dirty="0"/>
              <a:t> and </a:t>
            </a:r>
            <a:r>
              <a:rPr lang="es-AR" dirty="0" err="1"/>
              <a:t>fluvastatin</a:t>
            </a:r>
            <a:r>
              <a:rPr lang="es-AR" dirty="0"/>
              <a:t>.</a:t>
            </a:r>
          </a:p>
          <a:p>
            <a:endParaRPr lang="en-US" dirty="0"/>
          </a:p>
          <a:p>
            <a:r>
              <a:rPr lang="en-US" dirty="0"/>
              <a:t>Increase in LDL receptors: Depletion of intracellular cholesterol</a:t>
            </a:r>
          </a:p>
          <a:p>
            <a:r>
              <a:rPr lang="en-US" dirty="0"/>
              <a:t>causes the cell to increase the number of specific cell-surface LDL</a:t>
            </a:r>
          </a:p>
          <a:p>
            <a:r>
              <a:rPr lang="en-US" dirty="0"/>
              <a:t>receptors that can bind and internalize circulating LDLs. Thus, the</a:t>
            </a:r>
          </a:p>
          <a:p>
            <a:r>
              <a:rPr lang="en-US" dirty="0"/>
              <a:t>end result is a reduction in plasma cholesterol, both by lowered</a:t>
            </a:r>
          </a:p>
          <a:p>
            <a:r>
              <a:rPr lang="en-US" dirty="0"/>
              <a:t>cholesterol synthesis and by increased catabolism of LDL. [Note:</a:t>
            </a:r>
          </a:p>
          <a:p>
            <a:r>
              <a:rPr lang="en-US" dirty="0"/>
              <a:t>Because these agents undergo a marked first-pass extraction by</a:t>
            </a:r>
          </a:p>
          <a:p>
            <a:r>
              <a:rPr lang="en-US" dirty="0"/>
              <a:t>the liver, their dominant effect is on that organ.] The HMG CoA</a:t>
            </a:r>
          </a:p>
          <a:p>
            <a:r>
              <a:rPr lang="en-US" dirty="0"/>
              <a:t>reductase inhibitors, like the bile acid </a:t>
            </a:r>
            <a:r>
              <a:rPr lang="en-US" dirty="0" err="1"/>
              <a:t>sequestrant</a:t>
            </a:r>
            <a:r>
              <a:rPr lang="en-US" dirty="0"/>
              <a:t> cholestyramine,</a:t>
            </a:r>
          </a:p>
          <a:p>
            <a:r>
              <a:rPr lang="en-US" dirty="0"/>
              <a:t>can increase plasma HDL levels in some patients, resulting in an</a:t>
            </a:r>
          </a:p>
          <a:p>
            <a:r>
              <a:rPr lang="en-US" dirty="0"/>
              <a:t>additional lowering of risk for CHD. Decreases in triglyceride also</a:t>
            </a:r>
          </a:p>
          <a:p>
            <a:r>
              <a:rPr lang="en-US" dirty="0"/>
              <a:t>occur.</a:t>
            </a:r>
          </a:p>
          <a:p>
            <a:endParaRPr lang="en-US" dirty="0"/>
          </a:p>
          <a:p>
            <a:r>
              <a:rPr lang="en-US" sz="1200" b="0" i="0" u="none" strike="noStrike" kern="1200" dirty="0">
                <a:solidFill>
                  <a:schemeClr val="tx1"/>
                </a:solidFill>
                <a:effectLst/>
                <a:latin typeface="+mn-lt"/>
                <a:ea typeface="+mn-ea"/>
                <a:cs typeface="+mn-cs"/>
              </a:rPr>
              <a:t>Hydrophilic statins, such as pravastatin and </a:t>
            </a:r>
            <a:r>
              <a:rPr lang="en-US" sz="1200" b="0" i="0" u="none" strike="noStrike" kern="1200" dirty="0" err="1">
                <a:solidFill>
                  <a:schemeClr val="tx1"/>
                </a:solidFill>
                <a:effectLst/>
                <a:latin typeface="+mn-lt"/>
                <a:ea typeface="+mn-ea"/>
                <a:cs typeface="+mn-cs"/>
              </a:rPr>
              <a:t>rosuvastatin</a:t>
            </a:r>
            <a:r>
              <a:rPr lang="en-US" sz="1200" b="0" i="0" u="none" strike="noStrike" kern="1200" dirty="0">
                <a:solidFill>
                  <a:schemeClr val="tx1"/>
                </a:solidFill>
                <a:effectLst/>
                <a:latin typeface="+mn-lt"/>
                <a:ea typeface="+mn-ea"/>
                <a:cs typeface="+mn-cs"/>
              </a:rPr>
              <a:t>, have less tissue absorption, except for the liver, and fewer side effects due to lower dependence on the cytochrome p450 enzyme. The </a:t>
            </a:r>
            <a:r>
              <a:rPr lang="en-US" sz="1200" b="0" i="0" u="none" strike="noStrike" kern="1200" dirty="0" err="1">
                <a:solidFill>
                  <a:schemeClr val="tx1"/>
                </a:solidFill>
                <a:effectLst/>
                <a:latin typeface="+mn-lt"/>
                <a:ea typeface="+mn-ea"/>
                <a:cs typeface="+mn-cs"/>
              </a:rPr>
              <a:t>hepatoselectivity</a:t>
            </a:r>
            <a:r>
              <a:rPr lang="en-US" sz="1200" b="0" i="0" u="none" strike="noStrike" kern="1200" dirty="0">
                <a:solidFill>
                  <a:schemeClr val="tx1"/>
                </a:solidFill>
                <a:effectLst/>
                <a:latin typeface="+mn-lt"/>
                <a:ea typeface="+mn-ea"/>
                <a:cs typeface="+mn-cs"/>
              </a:rPr>
              <a:t> of the statins is related to their </a:t>
            </a:r>
            <a:r>
              <a:rPr lang="en-US" sz="1200" b="0" i="0" u="none" strike="noStrike" kern="1200" dirty="0" err="1">
                <a:solidFill>
                  <a:schemeClr val="tx1"/>
                </a:solidFill>
                <a:effectLst/>
                <a:latin typeface="+mn-lt"/>
                <a:ea typeface="+mn-ea"/>
                <a:cs typeface="+mn-cs"/>
              </a:rPr>
              <a:t>lipophilicity</a:t>
            </a:r>
            <a:r>
              <a:rPr lang="en-US" sz="1200" b="0" i="0" u="none" strike="noStrike" kern="1200" dirty="0">
                <a:solidFill>
                  <a:schemeClr val="tx1"/>
                </a:solidFill>
                <a:effectLst/>
                <a:latin typeface="+mn-lt"/>
                <a:ea typeface="+mn-ea"/>
                <a:cs typeface="+mn-cs"/>
              </a:rPr>
              <a:t>. The more lipophilic statins tend to achieve higher levels of exposure in non-hepatic tissues, while the hydrophilic statins tend to be more </a:t>
            </a:r>
            <a:r>
              <a:rPr lang="en-US" sz="1200" b="0" i="0" u="none" strike="noStrike" kern="1200" dirty="0" err="1">
                <a:solidFill>
                  <a:schemeClr val="tx1"/>
                </a:solidFill>
                <a:effectLst/>
                <a:latin typeface="+mn-lt"/>
                <a:ea typeface="+mn-ea"/>
                <a:cs typeface="+mn-cs"/>
              </a:rPr>
              <a:t>hepatoselective</a:t>
            </a:r>
            <a:r>
              <a:rPr lang="en-US" sz="1200" b="0" i="0" u="none" strike="noStrike" kern="1200" dirty="0">
                <a:solidFill>
                  <a:schemeClr val="tx1"/>
                </a:solidFill>
                <a:effectLst/>
                <a:latin typeface="+mn-lt"/>
                <a:ea typeface="+mn-ea"/>
                <a:cs typeface="+mn-cs"/>
              </a:rPr>
              <a:t>. The difference in selectivity is because lipophilic statins passively and non-selectively diffuse into both </a:t>
            </a:r>
            <a:r>
              <a:rPr lang="en-US" sz="1200" b="0" i="0" u="none" strike="noStrike" kern="1200" dirty="0" err="1">
                <a:solidFill>
                  <a:schemeClr val="tx1"/>
                </a:solidFill>
                <a:effectLst/>
                <a:latin typeface="+mn-lt"/>
                <a:ea typeface="+mn-ea"/>
                <a:cs typeface="+mn-cs"/>
              </a:rPr>
              <a:t>hepatocytic</a:t>
            </a:r>
            <a:r>
              <a:rPr lang="en-US" sz="1200" b="0" i="0" u="none" strike="noStrike" kern="1200" dirty="0">
                <a:solidFill>
                  <a:schemeClr val="tx1"/>
                </a:solidFill>
                <a:effectLst/>
                <a:latin typeface="+mn-lt"/>
                <a:ea typeface="+mn-ea"/>
                <a:cs typeface="+mn-cs"/>
              </a:rPr>
              <a:t> and non-</a:t>
            </a:r>
            <a:r>
              <a:rPr lang="en-US" sz="1200" b="0" i="0" u="none" strike="noStrike" kern="1200" dirty="0" err="1">
                <a:solidFill>
                  <a:schemeClr val="tx1"/>
                </a:solidFill>
                <a:effectLst/>
                <a:latin typeface="+mn-lt"/>
                <a:ea typeface="+mn-ea"/>
                <a:cs typeface="+mn-cs"/>
              </a:rPr>
              <a:t>heptatocytic</a:t>
            </a:r>
            <a:r>
              <a:rPr lang="en-US" sz="1200" b="0" i="0" u="none" strike="noStrike" kern="1200" dirty="0">
                <a:solidFill>
                  <a:schemeClr val="tx1"/>
                </a:solidFill>
                <a:effectLst/>
                <a:latin typeface="+mn-lt"/>
                <a:ea typeface="+mn-ea"/>
                <a:cs typeface="+mn-cs"/>
              </a:rPr>
              <a:t> tissue. The hydrophilic statins, such as </a:t>
            </a:r>
            <a:r>
              <a:rPr lang="en-US" sz="1200" b="0" i="0" u="none" strike="noStrike" kern="1200" dirty="0" err="1">
                <a:solidFill>
                  <a:schemeClr val="tx1"/>
                </a:solidFill>
                <a:effectLst/>
                <a:latin typeface="+mn-lt"/>
                <a:ea typeface="+mn-ea"/>
                <a:cs typeface="+mn-cs"/>
              </a:rPr>
              <a:t>rosuvastatin</a:t>
            </a:r>
            <a:r>
              <a:rPr lang="en-US" sz="1200" b="0" i="0" u="none" strike="noStrike" kern="1200" dirty="0">
                <a:solidFill>
                  <a:schemeClr val="tx1"/>
                </a:solidFill>
                <a:effectLst/>
                <a:latin typeface="+mn-lt"/>
                <a:ea typeface="+mn-ea"/>
                <a:cs typeface="+mn-cs"/>
              </a:rPr>
              <a:t> and pravastatin, rely largely on active transport (using the organic anion transporting polypeptide, OATP) into </a:t>
            </a:r>
            <a:r>
              <a:rPr lang="en-US" sz="1200" b="0" i="0" u="none" strike="noStrike" kern="1200" dirty="0" err="1">
                <a:solidFill>
                  <a:schemeClr val="tx1"/>
                </a:solidFill>
                <a:effectLst/>
                <a:latin typeface="+mn-lt"/>
                <a:ea typeface="+mn-ea"/>
                <a:cs typeface="+mn-cs"/>
              </a:rPr>
              <a:t>hepatocytic</a:t>
            </a:r>
            <a:r>
              <a:rPr lang="en-US" sz="1200" b="0" i="0" u="none" strike="noStrike" kern="1200" dirty="0">
                <a:solidFill>
                  <a:schemeClr val="tx1"/>
                </a:solidFill>
                <a:effectLst/>
                <a:latin typeface="+mn-lt"/>
                <a:ea typeface="+mn-ea"/>
                <a:cs typeface="+mn-cs"/>
              </a:rPr>
              <a:t> tissue to exert their effects. High </a:t>
            </a:r>
            <a:r>
              <a:rPr lang="en-US" sz="1200" b="0" i="0" u="none" strike="noStrike" kern="1200" dirty="0" err="1">
                <a:solidFill>
                  <a:schemeClr val="tx1"/>
                </a:solidFill>
                <a:effectLst/>
                <a:latin typeface="+mn-lt"/>
                <a:ea typeface="+mn-ea"/>
                <a:cs typeface="+mn-cs"/>
              </a:rPr>
              <a:t>hepatoselectivity</a:t>
            </a:r>
            <a:r>
              <a:rPr lang="en-US" sz="1200" b="0" i="0" u="none" strike="noStrike" kern="1200" dirty="0">
                <a:solidFill>
                  <a:schemeClr val="tx1"/>
                </a:solidFill>
                <a:effectLst/>
                <a:latin typeface="+mn-lt"/>
                <a:ea typeface="+mn-ea"/>
                <a:cs typeface="+mn-cs"/>
              </a:rPr>
              <a:t> is thought to reduce the risk of adverse side effects, such as myositis and myopathy, with the potential for rhabdomyolysis (the pathological breakdown of skeletal muscle) leading to acute renal failure.  </a:t>
            </a:r>
          </a:p>
          <a:p>
            <a:r>
              <a:rPr lang="en-US" sz="1200" b="0" i="0" u="none" strike="noStrike" kern="1200" dirty="0">
                <a:solidFill>
                  <a:schemeClr val="tx1"/>
                </a:solidFill>
                <a:effectLst/>
                <a:latin typeface="+mn-lt"/>
                <a:ea typeface="+mn-ea"/>
                <a:cs typeface="+mn-cs"/>
              </a:rPr>
              <a:t>Clinicians differentiate between fat soluble or hydrophobic (atorvastatin, simvastatin, </a:t>
            </a:r>
            <a:r>
              <a:rPr lang="en-US" sz="1200" b="0" i="0" u="none" strike="noStrike" kern="1200" dirty="0" err="1">
                <a:solidFill>
                  <a:schemeClr val="tx1"/>
                </a:solidFill>
                <a:effectLst/>
                <a:latin typeface="+mn-lt"/>
                <a:ea typeface="+mn-ea"/>
                <a:cs typeface="+mn-cs"/>
              </a:rPr>
              <a:t>fluvastatin</a:t>
            </a:r>
            <a:r>
              <a:rPr lang="en-US" sz="1200" b="0" i="0" u="none" strike="noStrike" kern="1200" dirty="0">
                <a:solidFill>
                  <a:schemeClr val="tx1"/>
                </a:solidFill>
                <a:effectLst/>
                <a:latin typeface="+mn-lt"/>
                <a:ea typeface="+mn-ea"/>
                <a:cs typeface="+mn-cs"/>
              </a:rPr>
              <a:t>, lovastatin, </a:t>
            </a:r>
            <a:r>
              <a:rPr lang="en-US" sz="1200" b="0" i="0" u="none" strike="noStrike" kern="1200" dirty="0" err="1">
                <a:solidFill>
                  <a:schemeClr val="tx1"/>
                </a:solidFill>
                <a:effectLst/>
                <a:latin typeface="+mn-lt"/>
                <a:ea typeface="+mn-ea"/>
                <a:cs typeface="+mn-cs"/>
              </a:rPr>
              <a:t>cerivastatin</a:t>
            </a:r>
            <a:r>
              <a:rPr lang="en-US" sz="1200" b="0" i="0" u="none" strike="noStrike" kern="1200" dirty="0">
                <a:solidFill>
                  <a:schemeClr val="tx1"/>
                </a:solidFill>
                <a:effectLst/>
                <a:latin typeface="+mn-lt"/>
                <a:ea typeface="+mn-ea"/>
                <a:cs typeface="+mn-cs"/>
              </a:rPr>
              <a:t>) and water soluble or hydrophilic statin (</a:t>
            </a:r>
            <a:r>
              <a:rPr lang="en-US" sz="1200" b="0" i="0" u="none" strike="noStrike" kern="1200" dirty="0" err="1">
                <a:solidFill>
                  <a:schemeClr val="tx1"/>
                </a:solidFill>
                <a:effectLst/>
                <a:latin typeface="+mn-lt"/>
                <a:ea typeface="+mn-ea"/>
                <a:cs typeface="+mn-cs"/>
              </a:rPr>
              <a:t>rosuvastatin</a:t>
            </a:r>
            <a:r>
              <a:rPr lang="en-US" sz="1200" b="0" i="0" u="none" strike="noStrike" kern="1200" dirty="0">
                <a:solidFill>
                  <a:schemeClr val="tx1"/>
                </a:solidFill>
                <a:effectLst/>
                <a:latin typeface="+mn-lt"/>
                <a:ea typeface="+mn-ea"/>
                <a:cs typeface="+mn-cs"/>
              </a:rPr>
              <a:t>, pravastatin) when prescribing statins depending on potential side effects from treating high cholesterol levels [10]. </a:t>
            </a:r>
            <a:r>
              <a:rPr lang="en-US" sz="1200" b="0" i="0" u="none" strike="noStrike" kern="1200" dirty="0">
                <a:solidFill>
                  <a:srgbClr val="FF0000"/>
                </a:solidFill>
                <a:effectLst/>
                <a:latin typeface="+mn-lt"/>
                <a:ea typeface="+mn-ea"/>
                <a:cs typeface="+mn-cs"/>
              </a:rPr>
              <a:t>Lipophilic statins undergo hepatic and enteric metabolism via cytochrome P450 </a:t>
            </a:r>
            <a:r>
              <a:rPr lang="en-US" sz="1200" b="0" i="0" u="none" strike="noStrike" kern="1200" dirty="0">
                <a:solidFill>
                  <a:schemeClr val="tx1"/>
                </a:solidFill>
                <a:effectLst/>
                <a:latin typeface="+mn-lt"/>
                <a:ea typeface="+mn-ea"/>
                <a:cs typeface="+mn-cs"/>
              </a:rPr>
              <a:t>(CYP450 family of enzymes) whereas the water soluble statins are excreted largely unchanged. Pravastatin and </a:t>
            </a:r>
            <a:r>
              <a:rPr lang="en-US" sz="1200" b="0" i="0" u="none" strike="noStrike" kern="1200" dirty="0" err="1">
                <a:solidFill>
                  <a:schemeClr val="tx1"/>
                </a:solidFill>
                <a:effectLst/>
                <a:latin typeface="+mn-lt"/>
                <a:ea typeface="+mn-ea"/>
                <a:cs typeface="+mn-cs"/>
              </a:rPr>
              <a:t>rosuvastatin</a:t>
            </a:r>
            <a:r>
              <a:rPr lang="en-US" sz="1200" b="0" i="0" u="none" strike="noStrike" kern="1200" dirty="0">
                <a:solidFill>
                  <a:schemeClr val="tx1"/>
                </a:solidFill>
                <a:effectLst/>
                <a:latin typeface="+mn-lt"/>
                <a:ea typeface="+mn-ea"/>
                <a:cs typeface="+mn-cs"/>
              </a:rPr>
              <a:t> have therefore been not shown to participate in any clinically relevant drug-drug interactions with CYP450 agents.  Lipophilic statins may have adverse metabolic consequences that include impaired insulin secretion and promotion of insulin resistance, whereas water soluble statins are better tolerated. For muscle related side effects water soluble statins (pravastatin, </a:t>
            </a:r>
            <a:r>
              <a:rPr lang="en-US" sz="1200" b="0" i="0" u="none" strike="noStrike" kern="1200" dirty="0" err="1">
                <a:solidFill>
                  <a:schemeClr val="tx1"/>
                </a:solidFill>
                <a:effectLst/>
                <a:latin typeface="+mn-lt"/>
                <a:ea typeface="+mn-ea"/>
                <a:cs typeface="+mn-cs"/>
              </a:rPr>
              <a:t>rosuvastatin</a:t>
            </a:r>
            <a:r>
              <a:rPr lang="en-US" sz="1200" b="0" i="0" u="none" strike="noStrike" kern="1200" dirty="0">
                <a:solidFill>
                  <a:schemeClr val="tx1"/>
                </a:solidFill>
                <a:effectLst/>
                <a:latin typeface="+mn-lt"/>
                <a:ea typeface="+mn-ea"/>
                <a:cs typeface="+mn-cs"/>
              </a:rPr>
              <a:t>) or modified release </a:t>
            </a:r>
            <a:r>
              <a:rPr lang="en-US" sz="1200" b="0" i="0" u="none" strike="noStrike" kern="1200" dirty="0" err="1">
                <a:solidFill>
                  <a:schemeClr val="tx1"/>
                </a:solidFill>
                <a:effectLst/>
                <a:latin typeface="+mn-lt"/>
                <a:ea typeface="+mn-ea"/>
                <a:cs typeface="+mn-cs"/>
              </a:rPr>
              <a:t>fluvastatin</a:t>
            </a:r>
            <a:r>
              <a:rPr lang="en-US" sz="1200" b="0" i="0" u="none" strike="noStrike" kern="1200" dirty="0">
                <a:solidFill>
                  <a:schemeClr val="tx1"/>
                </a:solidFill>
                <a:effectLst/>
                <a:latin typeface="+mn-lt"/>
                <a:ea typeface="+mn-ea"/>
                <a:cs typeface="+mn-cs"/>
              </a:rPr>
              <a:t> are preferred, but not for rhabdomyolysis where further statin treatment is contraindicated</a:t>
            </a:r>
            <a:endParaRPr lang="es-AR" dirty="0"/>
          </a:p>
        </p:txBody>
      </p:sp>
      <p:sp>
        <p:nvSpPr>
          <p:cNvPr id="4" name="Espace réservé du numéro de diapositive 3"/>
          <p:cNvSpPr>
            <a:spLocks noGrp="1"/>
          </p:cNvSpPr>
          <p:nvPr>
            <p:ph type="sldNum" sz="quarter" idx="10"/>
          </p:nvPr>
        </p:nvSpPr>
        <p:spPr/>
        <p:txBody>
          <a:bodyPr/>
          <a:lstStyle/>
          <a:p>
            <a:fld id="{F78E3FA0-204C-42EF-BBAE-910B8F2C7011}" type="slidenum">
              <a:rPr lang="es-AR" smtClean="0"/>
              <a:t>2</a:t>
            </a:fld>
            <a:endParaRPr lang="es-AR"/>
          </a:p>
        </p:txBody>
      </p:sp>
    </p:spTree>
    <p:extLst>
      <p:ext uri="{BB962C8B-B14F-4D97-AF65-F5344CB8AC3E}">
        <p14:creationId xmlns:p14="http://schemas.microsoft.com/office/powerpoint/2010/main" val="1383609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Simvastatin treatment improves liver sinusoidal endothelial dysfunction in CCl4 cirrhotic rats.</a:t>
            </a:r>
          </a:p>
          <a:p>
            <a:r>
              <a:rPr lang="en-US" sz="1200" b="0" i="0" u="sng" strike="noStrike" kern="1200" dirty="0">
                <a:solidFill>
                  <a:schemeClr val="tx1"/>
                </a:solidFill>
                <a:effectLst/>
                <a:latin typeface="+mn-lt"/>
                <a:ea typeface="+mn-ea"/>
                <a:cs typeface="+mn-cs"/>
                <a:hlinkClick r:id="rId3"/>
              </a:rPr>
              <a:t>Abraldes JG</a:t>
            </a:r>
            <a:r>
              <a:rPr lang="en-US" sz="1200" b="0" i="0" u="none" strike="noStrike" kern="1200" baseline="30000" dirty="0">
                <a:solidFill>
                  <a:schemeClr val="tx1"/>
                </a:solidFill>
                <a:effectLst/>
                <a:latin typeface="+mn-lt"/>
                <a:ea typeface="+mn-ea"/>
                <a:cs typeface="+mn-cs"/>
              </a:rPr>
              <a:t>1</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4"/>
              </a:rPr>
              <a:t>Rodríguez-</a:t>
            </a:r>
            <a:r>
              <a:rPr lang="en-US" sz="1200" b="0" i="0" u="sng" strike="noStrike" kern="1200" dirty="0" err="1">
                <a:solidFill>
                  <a:schemeClr val="tx1"/>
                </a:solidFill>
                <a:effectLst/>
                <a:latin typeface="+mn-lt"/>
                <a:ea typeface="+mn-ea"/>
                <a:cs typeface="+mn-cs"/>
                <a:hlinkClick r:id="rId4"/>
              </a:rPr>
              <a:t>Vilarrupla</a:t>
            </a:r>
            <a:r>
              <a:rPr lang="en-US" sz="1200" b="0" i="0" u="sng" strike="noStrike" kern="1200" dirty="0">
                <a:solidFill>
                  <a:schemeClr val="tx1"/>
                </a:solidFill>
                <a:effectLst/>
                <a:latin typeface="+mn-lt"/>
                <a:ea typeface="+mn-ea"/>
                <a:cs typeface="+mn-cs"/>
                <a:hlinkClick r:id="rId4"/>
              </a:rPr>
              <a:t> A</a:t>
            </a:r>
            <a:r>
              <a:rPr lang="en-US" sz="1200" b="0" i="0" u="none" strike="noStrike" kern="1200" dirty="0">
                <a:solidFill>
                  <a:schemeClr val="tx1"/>
                </a:solidFill>
                <a:effectLst/>
                <a:latin typeface="+mn-lt"/>
                <a:ea typeface="+mn-ea"/>
                <a:cs typeface="+mn-cs"/>
              </a:rPr>
              <a:t>, </a:t>
            </a:r>
            <a:r>
              <a:rPr lang="en-US" sz="1200" b="0" i="0" u="sng" strike="noStrike" kern="1200" dirty="0" err="1">
                <a:solidFill>
                  <a:schemeClr val="tx1"/>
                </a:solidFill>
                <a:effectLst/>
                <a:latin typeface="+mn-lt"/>
                <a:ea typeface="+mn-ea"/>
                <a:cs typeface="+mn-cs"/>
                <a:hlinkClick r:id="rId5"/>
              </a:rPr>
              <a:t>Graupera</a:t>
            </a:r>
            <a:r>
              <a:rPr lang="en-US" sz="1200" b="0" i="0" u="sng" strike="noStrike" kern="1200" dirty="0">
                <a:solidFill>
                  <a:schemeClr val="tx1"/>
                </a:solidFill>
                <a:effectLst/>
                <a:latin typeface="+mn-lt"/>
                <a:ea typeface="+mn-ea"/>
                <a:cs typeface="+mn-cs"/>
                <a:hlinkClick r:id="rId5"/>
              </a:rPr>
              <a:t> M</a:t>
            </a:r>
            <a:r>
              <a:rPr lang="en-US" sz="1200" b="0" i="0" u="none" strike="noStrike" kern="1200" dirty="0">
                <a:solidFill>
                  <a:schemeClr val="tx1"/>
                </a:solidFill>
                <a:effectLst/>
                <a:latin typeface="+mn-lt"/>
                <a:ea typeface="+mn-ea"/>
                <a:cs typeface="+mn-cs"/>
              </a:rPr>
              <a:t>, </a:t>
            </a:r>
            <a:r>
              <a:rPr lang="en-US" sz="1200" b="0" i="0" u="sng" strike="noStrike" kern="1200" dirty="0" err="1">
                <a:solidFill>
                  <a:schemeClr val="tx1"/>
                </a:solidFill>
                <a:effectLst/>
                <a:latin typeface="+mn-lt"/>
                <a:ea typeface="+mn-ea"/>
                <a:cs typeface="+mn-cs"/>
                <a:hlinkClick r:id="rId6"/>
              </a:rPr>
              <a:t>Zafra</a:t>
            </a:r>
            <a:r>
              <a:rPr lang="en-US" sz="1200" b="0" i="0" u="sng" strike="noStrike" kern="1200" dirty="0">
                <a:solidFill>
                  <a:schemeClr val="tx1"/>
                </a:solidFill>
                <a:effectLst/>
                <a:latin typeface="+mn-lt"/>
                <a:ea typeface="+mn-ea"/>
                <a:cs typeface="+mn-cs"/>
                <a:hlinkClick r:id="rId6"/>
              </a:rPr>
              <a:t> C</a:t>
            </a:r>
            <a:r>
              <a:rPr lang="en-US" sz="1200" b="0" i="0" u="none" strike="noStrike" kern="1200" dirty="0">
                <a:solidFill>
                  <a:schemeClr val="tx1"/>
                </a:solidFill>
                <a:effectLst/>
                <a:latin typeface="+mn-lt"/>
                <a:ea typeface="+mn-ea"/>
                <a:cs typeface="+mn-cs"/>
              </a:rPr>
              <a:t>, </a:t>
            </a:r>
            <a:r>
              <a:rPr lang="en-US" sz="1200" b="0" i="0" u="sng" strike="noStrike" kern="1200" dirty="0" err="1">
                <a:solidFill>
                  <a:schemeClr val="tx1"/>
                </a:solidFill>
                <a:effectLst/>
                <a:latin typeface="+mn-lt"/>
                <a:ea typeface="+mn-ea"/>
                <a:cs typeface="+mn-cs"/>
                <a:hlinkClick r:id="rId7"/>
              </a:rPr>
              <a:t>García-Calderó</a:t>
            </a:r>
            <a:r>
              <a:rPr lang="en-US" sz="1200" b="0" i="0" u="sng" strike="noStrike" kern="1200" dirty="0">
                <a:solidFill>
                  <a:schemeClr val="tx1"/>
                </a:solidFill>
                <a:effectLst/>
                <a:latin typeface="+mn-lt"/>
                <a:ea typeface="+mn-ea"/>
                <a:cs typeface="+mn-cs"/>
                <a:hlinkClick r:id="rId7"/>
              </a:rPr>
              <a:t> H</a:t>
            </a:r>
            <a:r>
              <a:rPr lang="en-US" sz="1200" b="0" i="0" u="none" strike="noStrike" kern="1200" dirty="0">
                <a:solidFill>
                  <a:schemeClr val="tx1"/>
                </a:solidFill>
                <a:effectLst/>
                <a:latin typeface="+mn-lt"/>
                <a:ea typeface="+mn-ea"/>
                <a:cs typeface="+mn-cs"/>
              </a:rPr>
              <a:t>, </a:t>
            </a:r>
            <a:r>
              <a:rPr lang="en-US" sz="1200" b="0" i="0" u="sng" strike="noStrike" kern="1200" dirty="0" err="1">
                <a:solidFill>
                  <a:schemeClr val="tx1"/>
                </a:solidFill>
                <a:effectLst/>
                <a:latin typeface="+mn-lt"/>
                <a:ea typeface="+mn-ea"/>
                <a:cs typeface="+mn-cs"/>
                <a:hlinkClick r:id="rId8"/>
              </a:rPr>
              <a:t>García-Pagán</a:t>
            </a:r>
            <a:r>
              <a:rPr lang="en-US" sz="1200" b="0" i="0" u="sng" strike="noStrike" kern="1200" dirty="0">
                <a:solidFill>
                  <a:schemeClr val="tx1"/>
                </a:solidFill>
                <a:effectLst/>
                <a:latin typeface="+mn-lt"/>
                <a:ea typeface="+mn-ea"/>
                <a:cs typeface="+mn-cs"/>
                <a:hlinkClick r:id="rId8"/>
              </a:rPr>
              <a:t> JC</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9"/>
              </a:rPr>
              <a:t>Bosch J</a:t>
            </a:r>
            <a:r>
              <a:rPr lang="en-US" sz="1200" b="0" i="0" u="none" strike="noStrike" kern="1200" dirty="0">
                <a:solidFill>
                  <a:schemeClr val="tx1"/>
                </a:solidFill>
                <a:effectLst/>
                <a:latin typeface="+mn-lt"/>
                <a:ea typeface="+mn-ea"/>
                <a:cs typeface="+mn-cs"/>
              </a:rPr>
              <a:t>.</a:t>
            </a:r>
          </a:p>
          <a:p>
            <a:r>
              <a:rPr lang="en-US" sz="1200" b="1" i="0" u="none" strike="noStrike" kern="1200" dirty="0">
                <a:solidFill>
                  <a:schemeClr val="tx1"/>
                </a:solidFill>
                <a:effectLst/>
                <a:latin typeface="+mn-lt"/>
                <a:ea typeface="+mn-ea"/>
                <a:cs typeface="+mn-cs"/>
                <a:hlinkClick r:id="rId10" tooltip="Open/close author information list"/>
              </a:rPr>
              <a:t>Author information</a:t>
            </a:r>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Abstract</a:t>
            </a:r>
          </a:p>
          <a:p>
            <a:r>
              <a:rPr lang="en-US" sz="1200" b="1" i="0" u="none" strike="noStrike" kern="1200" cap="all" dirty="0">
                <a:solidFill>
                  <a:schemeClr val="tx1"/>
                </a:solidFill>
                <a:effectLst/>
                <a:latin typeface="+mn-lt"/>
                <a:ea typeface="+mn-ea"/>
                <a:cs typeface="+mn-cs"/>
              </a:rPr>
              <a:t>BACKGROUND/AIMS: </a:t>
            </a:r>
          </a:p>
          <a:p>
            <a:r>
              <a:rPr lang="en-US" sz="1200" b="0" i="0" u="none" strike="noStrike" kern="1200" dirty="0">
                <a:solidFill>
                  <a:schemeClr val="tx1"/>
                </a:solidFill>
                <a:effectLst/>
                <a:latin typeface="+mn-lt"/>
                <a:ea typeface="+mn-ea"/>
                <a:cs typeface="+mn-cs"/>
              </a:rPr>
              <a:t>Sinusoidal endothelial dysfunction with decreased nitric oxide (NO) production contributes to increased hepatic resistance in cirrhosis. Statins improve endothelial dysfunction in peripheral vasculature. This study was designed to characterize the hemodynamic and molecular effects of statins in cirrhotic rats.</a:t>
            </a:r>
          </a:p>
          <a:p>
            <a:r>
              <a:rPr lang="en-US" sz="1200" b="1" i="0" u="none" strike="noStrike" kern="1200" cap="all" dirty="0">
                <a:solidFill>
                  <a:schemeClr val="tx1"/>
                </a:solidFill>
                <a:effectLst/>
                <a:latin typeface="+mn-lt"/>
                <a:ea typeface="+mn-ea"/>
                <a:cs typeface="+mn-cs"/>
              </a:rPr>
              <a:t>METHODS: </a:t>
            </a:r>
          </a:p>
          <a:p>
            <a:r>
              <a:rPr lang="en-US" sz="1200" b="0" i="0" u="none" strike="noStrike" kern="1200" dirty="0">
                <a:solidFill>
                  <a:schemeClr val="tx1"/>
                </a:solidFill>
                <a:effectLst/>
                <a:latin typeface="+mn-lt"/>
                <a:ea typeface="+mn-ea"/>
                <a:cs typeface="+mn-cs"/>
              </a:rPr>
              <a:t>Systemic and splanchnic hemodynamics were evaluated in </a:t>
            </a:r>
            <a:r>
              <a:rPr lang="en-US" sz="1200" b="0" i="0" u="none" strike="noStrike" kern="1200" dirty="0" err="1">
                <a:solidFill>
                  <a:schemeClr val="tx1"/>
                </a:solidFill>
                <a:effectLst/>
                <a:latin typeface="+mn-lt"/>
                <a:ea typeface="+mn-ea"/>
                <a:cs typeface="+mn-cs"/>
              </a:rPr>
              <a:t>CCl</a:t>
            </a:r>
            <a:r>
              <a:rPr lang="en-US" sz="1200" b="0" i="0" u="none" strike="noStrike" kern="1200" dirty="0">
                <a:solidFill>
                  <a:schemeClr val="tx1"/>
                </a:solidFill>
                <a:effectLst/>
                <a:latin typeface="+mn-lt"/>
                <a:ea typeface="+mn-ea"/>
                <a:cs typeface="+mn-cs"/>
              </a:rPr>
              <a:t>(4) </a:t>
            </a:r>
            <a:r>
              <a:rPr lang="en-US" sz="1200" b="0" i="0" u="none" strike="noStrike" kern="1200" dirty="0" err="1">
                <a:solidFill>
                  <a:schemeClr val="tx1"/>
                </a:solidFill>
                <a:effectLst/>
                <a:latin typeface="+mn-lt"/>
                <a:ea typeface="+mn-ea"/>
                <a:cs typeface="+mn-cs"/>
              </a:rPr>
              <a:t>ascitic</a:t>
            </a:r>
            <a:r>
              <a:rPr lang="en-US" sz="1200" b="0" i="0" u="none" strike="noStrike" kern="1200" dirty="0">
                <a:solidFill>
                  <a:schemeClr val="tx1"/>
                </a:solidFill>
                <a:effectLst/>
                <a:latin typeface="+mn-lt"/>
                <a:ea typeface="+mn-ea"/>
                <a:cs typeface="+mn-cs"/>
              </a:rPr>
              <a:t> cirrhotic rats treated with placebo or simvastatin (25 mg/kg/day, for 3 days), at baseline and after volume expansion. Vascular responses of liver vasculature were evaluated after isolation and perfusion of the liver.</a:t>
            </a:r>
          </a:p>
          <a:p>
            <a:r>
              <a:rPr lang="en-US" sz="1200" b="1" i="0" u="none" strike="noStrike" kern="1200" cap="all" dirty="0">
                <a:solidFill>
                  <a:schemeClr val="tx1"/>
                </a:solidFill>
                <a:effectLst/>
                <a:latin typeface="+mn-lt"/>
                <a:ea typeface="+mn-ea"/>
                <a:cs typeface="+mn-cs"/>
              </a:rPr>
              <a:t>RESULTS: </a:t>
            </a:r>
          </a:p>
          <a:p>
            <a:r>
              <a:rPr lang="en-US" sz="1200" b="0" i="0" u="none" strike="noStrike" kern="1200" dirty="0">
                <a:solidFill>
                  <a:schemeClr val="tx1"/>
                </a:solidFill>
                <a:effectLst/>
                <a:latin typeface="+mn-lt"/>
                <a:ea typeface="+mn-ea"/>
                <a:cs typeface="+mn-cs"/>
              </a:rPr>
              <a:t>There were no differences in baseline hemodynamics in rats treated with simvastatin or placebo. However, in rats treated with simvastatin the increase in portal pressure induced by volume expansion was significantly attenuated. In isolated and perfused cirrhotic livers simvastatin pre-treatment significantly attenuated the pressure response to methoxamine, and significantly improved paradoxical vasoconstriction induced by acetylcholine. These effects were not observed in the presence of a nitric oxide synthase inhibitor. Simvastatin increased </a:t>
            </a:r>
            <a:r>
              <a:rPr lang="en-US" sz="1200" b="0" i="0" u="none" strike="noStrike" kern="1200" dirty="0" err="1">
                <a:solidFill>
                  <a:schemeClr val="tx1"/>
                </a:solidFill>
                <a:effectLst/>
                <a:latin typeface="+mn-lt"/>
                <a:ea typeface="+mn-ea"/>
                <a:cs typeface="+mn-cs"/>
              </a:rPr>
              <a:t>eNOS</a:t>
            </a:r>
            <a:r>
              <a:rPr lang="en-US" sz="1200" b="0" i="0" u="none" strike="noStrike" kern="1200" dirty="0">
                <a:solidFill>
                  <a:schemeClr val="tx1"/>
                </a:solidFill>
                <a:effectLst/>
                <a:latin typeface="+mn-lt"/>
                <a:ea typeface="+mn-ea"/>
                <a:cs typeface="+mn-cs"/>
              </a:rPr>
              <a:t> expression, </a:t>
            </a:r>
            <a:r>
              <a:rPr lang="en-US" sz="1200" b="0" i="0" u="none" strike="noStrike" kern="1200" dirty="0" err="1">
                <a:solidFill>
                  <a:schemeClr val="tx1"/>
                </a:solidFill>
                <a:effectLst/>
                <a:latin typeface="+mn-lt"/>
                <a:ea typeface="+mn-ea"/>
                <a:cs typeface="+mn-cs"/>
              </a:rPr>
              <a:t>Akt</a:t>
            </a:r>
            <a:r>
              <a:rPr lang="en-US" sz="1200" b="0" i="0" u="none" strike="noStrike" kern="1200" dirty="0">
                <a:solidFill>
                  <a:schemeClr val="tx1"/>
                </a:solidFill>
                <a:effectLst/>
                <a:latin typeface="+mn-lt"/>
                <a:ea typeface="+mn-ea"/>
                <a:cs typeface="+mn-cs"/>
              </a:rPr>
              <a:t>-dependent </a:t>
            </a:r>
            <a:r>
              <a:rPr lang="en-US" sz="1200" b="0" i="0" u="none" strike="noStrike" kern="1200" dirty="0" err="1">
                <a:solidFill>
                  <a:schemeClr val="tx1"/>
                </a:solidFill>
                <a:effectLst/>
                <a:latin typeface="+mn-lt"/>
                <a:ea typeface="+mn-ea"/>
                <a:cs typeface="+mn-cs"/>
              </a:rPr>
              <a:t>eNOS</a:t>
            </a:r>
            <a:r>
              <a:rPr lang="en-US" sz="1200" b="0" i="0" u="none" strike="noStrike" kern="1200" dirty="0">
                <a:solidFill>
                  <a:schemeClr val="tx1"/>
                </a:solidFill>
                <a:effectLst/>
                <a:latin typeface="+mn-lt"/>
                <a:ea typeface="+mn-ea"/>
                <a:cs typeface="+mn-cs"/>
              </a:rPr>
              <a:t> phosphorylation and cGMP liver content.</a:t>
            </a:r>
          </a:p>
          <a:p>
            <a:r>
              <a:rPr lang="en-US" sz="1200" b="1" i="0" u="none" strike="noStrike" kern="1200" cap="all" dirty="0">
                <a:solidFill>
                  <a:schemeClr val="tx1"/>
                </a:solidFill>
                <a:effectLst/>
                <a:latin typeface="+mn-lt"/>
                <a:ea typeface="+mn-ea"/>
                <a:cs typeface="+mn-cs"/>
              </a:rPr>
              <a:t>CONCLUSIONS: </a:t>
            </a:r>
          </a:p>
          <a:p>
            <a:r>
              <a:rPr lang="en-US" sz="1200" b="0" i="0" u="none" strike="noStrike" kern="1200" dirty="0">
                <a:solidFill>
                  <a:schemeClr val="tx1"/>
                </a:solidFill>
                <a:effectLst/>
                <a:latin typeface="+mn-lt"/>
                <a:ea typeface="+mn-ea"/>
                <a:cs typeface="+mn-cs"/>
              </a:rPr>
              <a:t>The administration of simvastatin might constitute a new way to selectively increase NO availability in the cirrhotic liver circulation and, therefore improve the vascular disturbances that contribute to portal hypertension.</a:t>
            </a:r>
          </a:p>
          <a:p>
            <a:r>
              <a:rPr lang="en-US" sz="1200" b="0" i="0" u="none" strike="noStrike" kern="1200" dirty="0">
                <a:solidFill>
                  <a:schemeClr val="tx1"/>
                </a:solidFill>
                <a:effectLst/>
                <a:latin typeface="+mn-lt"/>
                <a:ea typeface="+mn-ea"/>
                <a:cs typeface="+mn-cs"/>
              </a:rPr>
              <a:t>PMID: 17335931 DOI: </a:t>
            </a:r>
            <a:r>
              <a:rPr lang="en-US" sz="1200" b="0" i="0" u="sng" strike="noStrike" kern="1200" dirty="0">
                <a:solidFill>
                  <a:schemeClr val="tx1"/>
                </a:solidFill>
                <a:effectLst/>
                <a:latin typeface="+mn-lt"/>
                <a:ea typeface="+mn-ea"/>
                <a:cs typeface="+mn-cs"/>
                <a:hlinkClick r:id="rId11"/>
              </a:rPr>
              <a:t>10.1016/j.jhep.2007.01.020</a:t>
            </a:r>
            <a:r>
              <a:rPr lang="en-US" sz="1200" b="0" i="0" u="none" strike="noStrike" kern="1200" dirty="0">
                <a:solidFill>
                  <a:schemeClr val="tx1"/>
                </a:solidFill>
                <a:effectLst/>
                <a:latin typeface="+mn-lt"/>
                <a:ea typeface="+mn-ea"/>
                <a:cs typeface="+mn-cs"/>
              </a:rPr>
              <a:t> </a:t>
            </a:r>
          </a:p>
          <a:p>
            <a:endParaRPr lang="es-AR" dirty="0"/>
          </a:p>
        </p:txBody>
      </p:sp>
      <p:sp>
        <p:nvSpPr>
          <p:cNvPr id="4" name="Espace réservé du numéro de diapositive 3"/>
          <p:cNvSpPr>
            <a:spLocks noGrp="1"/>
          </p:cNvSpPr>
          <p:nvPr>
            <p:ph type="sldNum" sz="quarter" idx="10"/>
          </p:nvPr>
        </p:nvSpPr>
        <p:spPr/>
        <p:txBody>
          <a:bodyPr/>
          <a:lstStyle/>
          <a:p>
            <a:fld id="{F78E3FA0-204C-42EF-BBAE-910B8F2C7011}" type="slidenum">
              <a:rPr lang="es-AR" smtClean="0"/>
              <a:t>14</a:t>
            </a:fld>
            <a:endParaRPr lang="es-AR"/>
          </a:p>
        </p:txBody>
      </p:sp>
    </p:spTree>
    <p:extLst>
      <p:ext uri="{BB962C8B-B14F-4D97-AF65-F5344CB8AC3E}">
        <p14:creationId xmlns:p14="http://schemas.microsoft.com/office/powerpoint/2010/main" val="4214654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BACKGROUND &amp; AIMS: Cirrhosis and its clinical consequences</a:t>
            </a:r>
          </a:p>
          <a:p>
            <a:r>
              <a:rPr lang="en-US" sz="1200" b="0" i="0" u="none" strike="noStrike" kern="1200" baseline="0" dirty="0">
                <a:solidFill>
                  <a:schemeClr val="tx1"/>
                </a:solidFill>
                <a:latin typeface="+mn-lt"/>
                <a:ea typeface="+mn-ea"/>
                <a:cs typeface="+mn-cs"/>
              </a:rPr>
              <a:t>can be aggravated by bacterial infections, ultimately leading to</a:t>
            </a:r>
          </a:p>
          <a:p>
            <a:r>
              <a:rPr lang="en-US" sz="1200" b="0" i="0" u="none" strike="noStrike" kern="1200" baseline="0" dirty="0">
                <a:solidFill>
                  <a:schemeClr val="tx1"/>
                </a:solidFill>
                <a:latin typeface="+mn-lt"/>
                <a:ea typeface="+mn-ea"/>
                <a:cs typeface="+mn-cs"/>
              </a:rPr>
              <a:t>the development of acute on chronic liver failure (ACLF),</a:t>
            </a:r>
          </a:p>
          <a:p>
            <a:r>
              <a:rPr lang="en-US" sz="1200" b="0" i="0" u="none" strike="noStrike" kern="1200" baseline="0" dirty="0">
                <a:solidFill>
                  <a:schemeClr val="tx1"/>
                </a:solidFill>
                <a:latin typeface="+mn-lt"/>
                <a:ea typeface="+mn-ea"/>
                <a:cs typeface="+mn-cs"/>
              </a:rPr>
              <a:t>characterized by acute decompensation, organ failure, and high</a:t>
            </a:r>
          </a:p>
          <a:p>
            <a:r>
              <a:rPr lang="en-US" sz="1200" b="0" i="0" u="none" strike="noStrike" kern="1200" baseline="0" dirty="0">
                <a:solidFill>
                  <a:schemeClr val="tx1"/>
                </a:solidFill>
                <a:latin typeface="+mn-lt"/>
                <a:ea typeface="+mn-ea"/>
                <a:cs typeface="+mn-cs"/>
              </a:rPr>
              <a:t>mortality within 28 days. Little is known about cellular and</a:t>
            </a:r>
          </a:p>
          <a:p>
            <a:r>
              <a:rPr lang="en-US" sz="1200" b="0" i="0" u="none" strike="noStrike" kern="1200" baseline="0" dirty="0">
                <a:solidFill>
                  <a:schemeClr val="tx1"/>
                </a:solidFill>
                <a:latin typeface="+mn-lt"/>
                <a:ea typeface="+mn-ea"/>
                <a:cs typeface="+mn-cs"/>
              </a:rPr>
              <a:t>molecular mechanisms of ACLF in patients with cirrhosis, so no</a:t>
            </a:r>
          </a:p>
          <a:p>
            <a:r>
              <a:rPr lang="en-US" sz="1200" b="0" i="0" u="none" strike="noStrike" kern="1200" baseline="0" dirty="0">
                <a:solidFill>
                  <a:schemeClr val="tx1"/>
                </a:solidFill>
                <a:latin typeface="+mn-lt"/>
                <a:ea typeface="+mn-ea"/>
                <a:cs typeface="+mn-cs"/>
              </a:rPr>
              <a:t>therapeutic options are available. We developed a </a:t>
            </a:r>
            <a:r>
              <a:rPr lang="en-US" sz="1200" b="0" i="0" u="none" strike="noStrike" kern="1200" baseline="0" dirty="0" err="1">
                <a:solidFill>
                  <a:schemeClr val="tx1"/>
                </a:solidFill>
                <a:latin typeface="+mn-lt"/>
                <a:ea typeface="+mn-ea"/>
                <a:cs typeface="+mn-cs"/>
              </a:rPr>
              <a:t>sepsisassociated</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preclinical model of ACLF to facilitate studies of</a:t>
            </a:r>
          </a:p>
          <a:p>
            <a:r>
              <a:rPr lang="en-US" sz="1200" b="0" i="0" u="none" strike="noStrike" kern="1200" baseline="0" dirty="0">
                <a:solidFill>
                  <a:schemeClr val="tx1"/>
                </a:solidFill>
                <a:latin typeface="+mn-lt"/>
                <a:ea typeface="+mn-ea"/>
                <a:cs typeface="+mn-cs"/>
              </a:rPr>
              <a:t>pathogenesis and evaluate the protective effects of simvastatin.</a:t>
            </a:r>
          </a:p>
          <a:p>
            <a:r>
              <a:rPr lang="en-US" sz="1200" b="0" i="0" u="none" strike="noStrike" kern="1200" baseline="0" dirty="0">
                <a:solidFill>
                  <a:schemeClr val="tx1"/>
                </a:solidFill>
                <a:latin typeface="+mn-lt"/>
                <a:ea typeface="+mn-ea"/>
                <a:cs typeface="+mn-cs"/>
              </a:rPr>
              <a:t>METHODS: Male </a:t>
            </a:r>
            <a:r>
              <a:rPr lang="en-US" sz="1200" b="0" i="0" u="none" strike="noStrike" kern="1200" baseline="0" dirty="0" err="1">
                <a:solidFill>
                  <a:schemeClr val="tx1"/>
                </a:solidFill>
                <a:latin typeface="+mn-lt"/>
                <a:ea typeface="+mn-ea"/>
                <a:cs typeface="+mn-cs"/>
              </a:rPr>
              <a:t>Wistar</a:t>
            </a:r>
            <a:r>
              <a:rPr lang="en-US" sz="1200" b="0" i="0" u="none" strike="noStrike" kern="1200" baseline="0" dirty="0">
                <a:solidFill>
                  <a:schemeClr val="tx1"/>
                </a:solidFill>
                <a:latin typeface="+mn-lt"/>
                <a:ea typeface="+mn-ea"/>
                <a:cs typeface="+mn-cs"/>
              </a:rPr>
              <a:t> rats inhaled CCl4 until they developed</a:t>
            </a:r>
          </a:p>
          <a:p>
            <a:r>
              <a:rPr lang="en-US" sz="1200" b="0" i="0" u="none" strike="noStrike" kern="1200" baseline="0" dirty="0">
                <a:solidFill>
                  <a:schemeClr val="tx1"/>
                </a:solidFill>
                <a:latin typeface="+mn-lt"/>
                <a:ea typeface="+mn-ea"/>
                <a:cs typeface="+mn-cs"/>
              </a:rPr>
              <a:t>cirrhosis (at 10 weeks) or cirrhosis with ascites (at 15–16</a:t>
            </a:r>
          </a:p>
          <a:p>
            <a:r>
              <a:rPr lang="en-US" sz="1200" b="0" i="0" u="none" strike="noStrike" kern="1200" baseline="0" dirty="0">
                <a:solidFill>
                  <a:schemeClr val="tx1"/>
                </a:solidFill>
                <a:latin typeface="+mn-lt"/>
                <a:ea typeface="+mn-ea"/>
                <a:cs typeface="+mn-cs"/>
              </a:rPr>
              <a:t>weeks). Male Sprague-Dawley rats received bile-duct ligation</a:t>
            </a:r>
          </a:p>
          <a:p>
            <a:r>
              <a:rPr lang="en-US" sz="1200" b="0" i="0" u="none" strike="noStrike" kern="1200" baseline="0" dirty="0">
                <a:solidFill>
                  <a:schemeClr val="tx1"/>
                </a:solidFill>
                <a:latin typeface="+mn-lt"/>
                <a:ea typeface="+mn-ea"/>
                <a:cs typeface="+mn-cs"/>
              </a:rPr>
              <a:t>for 28 days or intraperitoneal </a:t>
            </a:r>
            <a:r>
              <a:rPr lang="en-US" sz="1200" b="0" i="0" u="none" strike="noStrike" kern="1200" baseline="0" dirty="0" err="1">
                <a:solidFill>
                  <a:schemeClr val="tx1"/>
                </a:solidFill>
                <a:latin typeface="+mn-lt"/>
                <a:ea typeface="+mn-ea"/>
                <a:cs typeface="+mn-cs"/>
              </a:rPr>
              <a:t>thioacetamide</a:t>
            </a:r>
            <a:r>
              <a:rPr lang="en-US" sz="1200" b="0" i="0" u="none" strike="noStrike" kern="1200" baseline="0" dirty="0">
                <a:solidFill>
                  <a:schemeClr val="tx1"/>
                </a:solidFill>
                <a:latin typeface="+mn-lt"/>
                <a:ea typeface="+mn-ea"/>
                <a:cs typeface="+mn-cs"/>
              </a:rPr>
              <a:t> for 10 weeks to</a:t>
            </a:r>
          </a:p>
          <a:p>
            <a:r>
              <a:rPr lang="en-US" sz="1200" b="0" i="0" u="none" strike="noStrike" kern="1200" baseline="0" dirty="0">
                <a:solidFill>
                  <a:schemeClr val="tx1"/>
                </a:solidFill>
                <a:latin typeface="+mn-lt"/>
                <a:ea typeface="+mn-ea"/>
                <a:cs typeface="+mn-cs"/>
              </a:rPr>
              <a:t>induce cirrhosis. After induction of cirrhosis, some rats received</a:t>
            </a:r>
          </a:p>
          <a:p>
            <a:r>
              <a:rPr lang="en-US" sz="1200" b="0" i="0" u="none" strike="noStrike" kern="1200" baseline="0" dirty="0">
                <a:solidFill>
                  <a:schemeClr val="tx1"/>
                </a:solidFill>
                <a:latin typeface="+mn-lt"/>
                <a:ea typeface="+mn-ea"/>
                <a:cs typeface="+mn-cs"/>
              </a:rPr>
              <a:t>a single injection of lipopolysaccharide (LPS) to induce ACLF;</a:t>
            </a:r>
          </a:p>
          <a:p>
            <a:r>
              <a:rPr lang="en-US" sz="1200" b="0" i="0" u="none" strike="noStrike" kern="1200" baseline="0" dirty="0">
                <a:solidFill>
                  <a:schemeClr val="tx1"/>
                </a:solidFill>
                <a:latin typeface="+mn-lt"/>
                <a:ea typeface="+mn-ea"/>
                <a:cs typeface="+mn-cs"/>
              </a:rPr>
              <a:t>some were given simvastatin or vehicle (control) 4 hours or 24</a:t>
            </a:r>
          </a:p>
          <a:p>
            <a:r>
              <a:rPr lang="en-US" sz="1200" b="0" i="0" u="none" strike="noStrike" kern="1200" baseline="0" dirty="0">
                <a:solidFill>
                  <a:schemeClr val="tx1"/>
                </a:solidFill>
                <a:latin typeface="+mn-lt"/>
                <a:ea typeface="+mn-ea"/>
                <a:cs typeface="+mn-cs"/>
              </a:rPr>
              <a:t>hours before induction of ACLF. We collected data on changes</a:t>
            </a:r>
          </a:p>
          <a:p>
            <a:r>
              <a:rPr lang="en-US" sz="1200" b="0" i="0" u="none" strike="noStrike" kern="1200" baseline="0" dirty="0">
                <a:solidFill>
                  <a:schemeClr val="tx1"/>
                </a:solidFill>
                <a:latin typeface="+mn-lt"/>
                <a:ea typeface="+mn-ea"/>
                <a:cs typeface="+mn-cs"/>
              </a:rPr>
              <a:t>in hepatic and systemic hemodynamics, hepatic microvascular</a:t>
            </a:r>
          </a:p>
          <a:p>
            <a:r>
              <a:rPr lang="en-US" sz="1200" b="0" i="0" u="none" strike="noStrike" kern="1200" baseline="0" dirty="0">
                <a:solidFill>
                  <a:schemeClr val="tx1"/>
                </a:solidFill>
                <a:latin typeface="+mn-lt"/>
                <a:ea typeface="+mn-ea"/>
                <a:cs typeface="+mn-cs"/>
              </a:rPr>
              <a:t>phenotype and function, and survival times. Liver tissues and</a:t>
            </a:r>
          </a:p>
          <a:p>
            <a:r>
              <a:rPr lang="en-US" sz="1200" b="0" i="0" u="none" strike="noStrike" kern="1200" baseline="0" dirty="0">
                <a:solidFill>
                  <a:schemeClr val="tx1"/>
                </a:solidFill>
                <a:latin typeface="+mn-lt"/>
                <a:ea typeface="+mn-ea"/>
                <a:cs typeface="+mn-cs"/>
              </a:rPr>
              <a:t>plasma were collected and analyzed by immunoblots, quantitative</a:t>
            </a:r>
          </a:p>
          <a:p>
            <a:r>
              <a:rPr lang="es-AR" sz="1200" b="0" i="0" u="none" strike="noStrike" kern="1200" baseline="0" dirty="0" err="1">
                <a:solidFill>
                  <a:schemeClr val="tx1"/>
                </a:solidFill>
                <a:latin typeface="+mn-lt"/>
                <a:ea typeface="+mn-ea"/>
                <a:cs typeface="+mn-cs"/>
              </a:rPr>
              <a:t>polymerase</a:t>
            </a:r>
            <a:r>
              <a:rPr lang="es-AR" sz="1200" b="0" i="0" u="none" strike="noStrike" kern="1200" baseline="0" dirty="0">
                <a:solidFill>
                  <a:schemeClr val="tx1"/>
                </a:solidFill>
                <a:latin typeface="+mn-lt"/>
                <a:ea typeface="+mn-ea"/>
                <a:cs typeface="+mn-cs"/>
              </a:rPr>
              <a:t> </a:t>
            </a:r>
            <a:r>
              <a:rPr lang="es-AR" sz="1200" b="0" i="0" u="none" strike="noStrike" kern="1200" baseline="0" dirty="0" err="1">
                <a:solidFill>
                  <a:schemeClr val="tx1"/>
                </a:solidFill>
                <a:latin typeface="+mn-lt"/>
                <a:ea typeface="+mn-ea"/>
                <a:cs typeface="+mn-cs"/>
              </a:rPr>
              <a:t>chain</a:t>
            </a:r>
            <a:r>
              <a:rPr lang="es-AR" sz="1200" b="0" i="0" u="none" strike="noStrike" kern="1200" baseline="0" dirty="0">
                <a:solidFill>
                  <a:schemeClr val="tx1"/>
                </a:solidFill>
                <a:latin typeface="+mn-lt"/>
                <a:ea typeface="+mn-ea"/>
                <a:cs typeface="+mn-cs"/>
              </a:rPr>
              <a:t> </a:t>
            </a:r>
            <a:r>
              <a:rPr lang="es-AR" sz="1200" b="0" i="0" u="none" strike="noStrike" kern="1200" baseline="0" dirty="0" err="1">
                <a:solidFill>
                  <a:schemeClr val="tx1"/>
                </a:solidFill>
                <a:latin typeface="+mn-lt"/>
                <a:ea typeface="+mn-ea"/>
                <a:cs typeface="+mn-cs"/>
              </a:rPr>
              <a:t>reaction</a:t>
            </a:r>
            <a:r>
              <a:rPr lang="es-AR" sz="1200" b="0" i="0" u="none" strike="noStrike" kern="1200" baseline="0" dirty="0">
                <a:solidFill>
                  <a:schemeClr val="tx1"/>
                </a:solidFill>
                <a:latin typeface="+mn-lt"/>
                <a:ea typeface="+mn-ea"/>
                <a:cs typeface="+mn-cs"/>
              </a:rPr>
              <a:t>, </a:t>
            </a:r>
            <a:r>
              <a:rPr lang="es-AR" sz="1200" b="0" i="0" u="none" strike="noStrike" kern="1200" baseline="0" dirty="0" err="1">
                <a:solidFill>
                  <a:schemeClr val="tx1"/>
                </a:solidFill>
                <a:latin typeface="+mn-lt"/>
                <a:ea typeface="+mn-ea"/>
                <a:cs typeface="+mn-cs"/>
              </a:rPr>
              <a:t>immuno</a:t>
            </a:r>
            <a:r>
              <a:rPr lang="es-AR" sz="1200" b="0" i="0" u="none" strike="noStrike" kern="1200" baseline="0" dirty="0">
                <a:solidFill>
                  <a:schemeClr val="tx1"/>
                </a:solidFill>
                <a:latin typeface="+mn-lt"/>
                <a:ea typeface="+mn-ea"/>
                <a:cs typeface="+mn-cs"/>
              </a:rPr>
              <a:t>(</a:t>
            </a:r>
            <a:r>
              <a:rPr lang="es-AR" sz="1200" b="0" i="0" u="none" strike="noStrike" kern="1200" baseline="0" dirty="0" err="1">
                <a:solidFill>
                  <a:schemeClr val="tx1"/>
                </a:solidFill>
                <a:latin typeface="+mn-lt"/>
                <a:ea typeface="+mn-ea"/>
                <a:cs typeface="+mn-cs"/>
              </a:rPr>
              <a:t>fluoro</a:t>
            </a:r>
            <a:r>
              <a:rPr lang="es-AR" sz="1200" b="0" i="0" u="none" strike="noStrike" kern="1200" baseline="0" dirty="0">
                <a:solidFill>
                  <a:schemeClr val="tx1"/>
                </a:solidFill>
                <a:latin typeface="+mn-lt"/>
                <a:ea typeface="+mn-ea"/>
                <a:cs typeface="+mn-cs"/>
              </a:rPr>
              <a:t>)</a:t>
            </a:r>
            <a:r>
              <a:rPr lang="es-AR" sz="1200" b="0" i="0" u="none" strike="noStrike" kern="1200" baseline="0" dirty="0" err="1">
                <a:solidFill>
                  <a:schemeClr val="tx1"/>
                </a:solidFill>
                <a:latin typeface="+mn-lt"/>
                <a:ea typeface="+mn-ea"/>
                <a:cs typeface="+mn-cs"/>
              </a:rPr>
              <a:t>histochemistry</a:t>
            </a:r>
            <a:endParaRPr lang="es-AR"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and immunoassays. RESULTS: Administration of LPS</a:t>
            </a:r>
          </a:p>
          <a:p>
            <a:r>
              <a:rPr lang="en-US" sz="1200" b="0" i="0" u="none" strike="noStrike" kern="1200" baseline="0" dirty="0">
                <a:solidFill>
                  <a:schemeClr val="tx1"/>
                </a:solidFill>
                <a:latin typeface="+mn-lt"/>
                <a:ea typeface="+mn-ea"/>
                <a:cs typeface="+mn-cs"/>
              </a:rPr>
              <a:t>aggravated portal hypertension in rats with cirrhosis by</a:t>
            </a:r>
          </a:p>
          <a:p>
            <a:r>
              <a:rPr lang="en-US" sz="1200" b="0" i="0" u="none" strike="noStrike" kern="1200" baseline="0" dirty="0">
                <a:solidFill>
                  <a:schemeClr val="tx1"/>
                </a:solidFill>
                <a:latin typeface="+mn-lt"/>
                <a:ea typeface="+mn-ea"/>
                <a:cs typeface="+mn-cs"/>
              </a:rPr>
              <a:t>increasing the severity of intrahepatic microvascular dysfunction,</a:t>
            </a:r>
          </a:p>
          <a:p>
            <a:r>
              <a:rPr lang="en-US" sz="1200" b="0" i="0" u="none" strike="noStrike" kern="1200" baseline="0" dirty="0">
                <a:solidFill>
                  <a:schemeClr val="tx1"/>
                </a:solidFill>
                <a:latin typeface="+mn-lt"/>
                <a:ea typeface="+mn-ea"/>
                <a:cs typeface="+mn-cs"/>
              </a:rPr>
              <a:t>exacerbating hepatic inflammation, increasing oxidative</a:t>
            </a:r>
          </a:p>
          <a:p>
            <a:r>
              <a:rPr lang="en-US" sz="1200" b="0" i="0" u="none" strike="noStrike" kern="1200" baseline="0" dirty="0">
                <a:solidFill>
                  <a:schemeClr val="tx1"/>
                </a:solidFill>
                <a:latin typeface="+mn-lt"/>
                <a:ea typeface="+mn-ea"/>
                <a:cs typeface="+mn-cs"/>
              </a:rPr>
              <a:t>stress, and recruiting hepatic stellate cells and neutrophils. Rats</a:t>
            </a:r>
          </a:p>
          <a:p>
            <a:r>
              <a:rPr lang="en-US" sz="1200" b="0" i="0" u="none" strike="noStrike" kern="1200" baseline="0" dirty="0">
                <a:solidFill>
                  <a:schemeClr val="tx1"/>
                </a:solidFill>
                <a:latin typeface="+mn-lt"/>
                <a:ea typeface="+mn-ea"/>
                <a:cs typeface="+mn-cs"/>
              </a:rPr>
              <a:t>with cirrhosis given LPS had significantly shorter survival times</a:t>
            </a:r>
          </a:p>
          <a:p>
            <a:r>
              <a:rPr lang="en-US" sz="1200" b="0" i="0" u="none" strike="noStrike" kern="1200" baseline="0" dirty="0">
                <a:solidFill>
                  <a:schemeClr val="tx1"/>
                </a:solidFill>
                <a:latin typeface="+mn-lt"/>
                <a:ea typeface="+mn-ea"/>
                <a:cs typeface="+mn-cs"/>
              </a:rPr>
              <a:t>than rats with cirrhosis given the control. Simvastatin prevented</a:t>
            </a:r>
          </a:p>
          <a:p>
            <a:r>
              <a:rPr lang="en-US" sz="1200" b="0" i="0" u="none" strike="noStrike" kern="1200" baseline="0" dirty="0">
                <a:solidFill>
                  <a:schemeClr val="tx1"/>
                </a:solidFill>
                <a:latin typeface="+mn-lt"/>
                <a:ea typeface="+mn-ea"/>
                <a:cs typeface="+mn-cs"/>
              </a:rPr>
              <a:t>most of ACLF-derived complications and increased</a:t>
            </a:r>
          </a:p>
          <a:p>
            <a:r>
              <a:rPr lang="en-US" sz="1200" b="0" i="0" u="none" strike="noStrike" kern="1200" baseline="0" dirty="0">
                <a:solidFill>
                  <a:schemeClr val="tx1"/>
                </a:solidFill>
                <a:latin typeface="+mn-lt"/>
                <a:ea typeface="+mn-ea"/>
                <a:cs typeface="+mn-cs"/>
              </a:rPr>
              <a:t>survival times. Simvastatin appeared to increase hepatic sinusoidal</a:t>
            </a:r>
          </a:p>
          <a:p>
            <a:r>
              <a:rPr lang="en-US" sz="1200" b="0" i="0" u="none" strike="noStrike" kern="1200" baseline="0" dirty="0">
                <a:solidFill>
                  <a:schemeClr val="tx1"/>
                </a:solidFill>
                <a:latin typeface="+mn-lt"/>
                <a:ea typeface="+mn-ea"/>
                <a:cs typeface="+mn-cs"/>
              </a:rPr>
              <a:t>function and reduce portal hypertension and markers of</a:t>
            </a:r>
          </a:p>
          <a:p>
            <a:r>
              <a:rPr lang="en-US" sz="1200" b="0" i="0" u="none" strike="noStrike" kern="1200" baseline="0" dirty="0">
                <a:solidFill>
                  <a:schemeClr val="tx1"/>
                </a:solidFill>
                <a:latin typeface="+mn-lt"/>
                <a:ea typeface="+mn-ea"/>
                <a:cs typeface="+mn-cs"/>
              </a:rPr>
              <a:t>inflammation and oxidation. The drug significantly reduced</a:t>
            </a:r>
          </a:p>
          <a:p>
            <a:r>
              <a:rPr lang="en-US" sz="1200" b="0" i="0" u="none" strike="noStrike" kern="1200" baseline="0" dirty="0">
                <a:solidFill>
                  <a:schemeClr val="tx1"/>
                </a:solidFill>
                <a:latin typeface="+mn-lt"/>
                <a:ea typeface="+mn-ea"/>
                <a:cs typeface="+mn-cs"/>
              </a:rPr>
              <a:t>levels of transaminases, total bilirubin, and ammonia, as well as</a:t>
            </a:r>
          </a:p>
          <a:p>
            <a:r>
              <a:rPr lang="en-US" sz="1200" b="0" i="0" u="none" strike="noStrike" kern="1200" baseline="0" dirty="0">
                <a:solidFill>
                  <a:schemeClr val="tx1"/>
                </a:solidFill>
                <a:latin typeface="+mn-lt"/>
                <a:ea typeface="+mn-ea"/>
                <a:cs typeface="+mn-cs"/>
              </a:rPr>
              <a:t>LPS-mediated activation of hepatic stellate cells in liver tissues</a:t>
            </a:r>
          </a:p>
          <a:p>
            <a:r>
              <a:rPr lang="en-US" sz="1200" b="0" i="0" u="none" strike="noStrike" kern="1200" baseline="0" dirty="0">
                <a:solidFill>
                  <a:schemeClr val="tx1"/>
                </a:solidFill>
                <a:latin typeface="+mn-lt"/>
                <a:ea typeface="+mn-ea"/>
                <a:cs typeface="+mn-cs"/>
              </a:rPr>
              <a:t>of rats with cirrhosis. CONCLUSIONS: In studies of rats with</a:t>
            </a:r>
          </a:p>
          <a:p>
            <a:r>
              <a:rPr lang="en-US" sz="1200" b="0" i="0" u="none" strike="noStrike" kern="1200" baseline="0" dirty="0">
                <a:solidFill>
                  <a:schemeClr val="tx1"/>
                </a:solidFill>
                <a:latin typeface="+mn-lt"/>
                <a:ea typeface="+mn-ea"/>
                <a:cs typeface="+mn-cs"/>
              </a:rPr>
              <a:t>cirrhosis, we found administration of LPS to promote development</a:t>
            </a:r>
          </a:p>
          <a:p>
            <a:r>
              <a:rPr lang="en-US" sz="1200" b="0" i="0" u="none" strike="noStrike" kern="1200" baseline="0" dirty="0">
                <a:solidFill>
                  <a:schemeClr val="tx1"/>
                </a:solidFill>
                <a:latin typeface="+mn-lt"/>
                <a:ea typeface="+mn-ea"/>
                <a:cs typeface="+mn-cs"/>
              </a:rPr>
              <a:t>of ACLF, aggravating the complications of chronic liver</a:t>
            </a:r>
          </a:p>
          <a:p>
            <a:r>
              <a:rPr lang="en-US" sz="1200" b="0" i="0" u="none" strike="noStrike" kern="1200" baseline="0" dirty="0">
                <a:solidFill>
                  <a:schemeClr val="tx1"/>
                </a:solidFill>
                <a:latin typeface="+mn-lt"/>
                <a:ea typeface="+mn-ea"/>
                <a:cs typeface="+mn-cs"/>
              </a:rPr>
              <a:t>disease and decreasing survival times. Simvastatin reduced</a:t>
            </a:r>
          </a:p>
          <a:p>
            <a:r>
              <a:rPr lang="en-US" sz="1200" b="0" i="0" u="none" strike="noStrike" kern="1200" baseline="0" dirty="0">
                <a:solidFill>
                  <a:schemeClr val="tx1"/>
                </a:solidFill>
                <a:latin typeface="+mn-lt"/>
                <a:ea typeface="+mn-ea"/>
                <a:cs typeface="+mn-cs"/>
              </a:rPr>
              <a:t>LPS-induced inflammation and liver damage in rats with ACLF,</a:t>
            </a:r>
          </a:p>
          <a:p>
            <a:r>
              <a:rPr lang="en-US" sz="1200" b="0" i="0" u="none" strike="noStrike" kern="1200" baseline="0" dirty="0">
                <a:solidFill>
                  <a:schemeClr val="tx1"/>
                </a:solidFill>
                <a:latin typeface="+mn-lt"/>
                <a:ea typeface="+mn-ea"/>
                <a:cs typeface="+mn-cs"/>
              </a:rPr>
              <a:t>supporting its use in treatment of patients with advanced</a:t>
            </a:r>
          </a:p>
          <a:p>
            <a:r>
              <a:rPr lang="es-AR" sz="1200" b="0" i="0" u="none" strike="noStrike" kern="1200" baseline="0" dirty="0" err="1">
                <a:solidFill>
                  <a:schemeClr val="tx1"/>
                </a:solidFill>
                <a:latin typeface="+mn-lt"/>
                <a:ea typeface="+mn-ea"/>
                <a:cs typeface="+mn-cs"/>
              </a:rPr>
              <a:t>chronic</a:t>
            </a:r>
            <a:r>
              <a:rPr lang="es-AR" sz="1200" b="0" i="0" u="none" strike="noStrike" kern="1200" baseline="0" dirty="0">
                <a:solidFill>
                  <a:schemeClr val="tx1"/>
                </a:solidFill>
                <a:latin typeface="+mn-lt"/>
                <a:ea typeface="+mn-ea"/>
                <a:cs typeface="+mn-cs"/>
              </a:rPr>
              <a:t> </a:t>
            </a:r>
            <a:r>
              <a:rPr lang="es-AR" sz="1200" b="0" i="0" u="none" strike="noStrike" kern="1200" baseline="0" dirty="0" err="1">
                <a:solidFill>
                  <a:schemeClr val="tx1"/>
                </a:solidFill>
                <a:latin typeface="+mn-lt"/>
                <a:ea typeface="+mn-ea"/>
                <a:cs typeface="+mn-cs"/>
              </a:rPr>
              <a:t>liver</a:t>
            </a:r>
            <a:r>
              <a:rPr lang="es-AR" sz="1200" b="0" i="0" u="none" strike="noStrike" kern="1200" baseline="0" dirty="0">
                <a:solidFill>
                  <a:schemeClr val="tx1"/>
                </a:solidFill>
                <a:latin typeface="+mn-lt"/>
                <a:ea typeface="+mn-ea"/>
                <a:cs typeface="+mn-cs"/>
              </a:rPr>
              <a:t> </a:t>
            </a:r>
            <a:r>
              <a:rPr lang="es-AR" sz="1200" b="0" i="0" u="none" strike="noStrike" kern="1200" baseline="0" dirty="0" err="1">
                <a:solidFill>
                  <a:schemeClr val="tx1"/>
                </a:solidFill>
                <a:latin typeface="+mn-lt"/>
                <a:ea typeface="+mn-ea"/>
                <a:cs typeface="+mn-cs"/>
              </a:rPr>
              <a:t>disease</a:t>
            </a:r>
            <a:r>
              <a:rPr lang="es-AR" sz="1200" b="0" i="0" u="none" strike="noStrike" kern="1200" baseline="0" dirty="0">
                <a:solidFill>
                  <a:schemeClr val="tx1"/>
                </a:solidFill>
                <a:latin typeface="+mn-lt"/>
                <a:ea typeface="+mn-ea"/>
                <a:cs typeface="+mn-cs"/>
              </a:rPr>
              <a:t>.</a:t>
            </a:r>
            <a:endParaRPr lang="es-AR" dirty="0"/>
          </a:p>
        </p:txBody>
      </p:sp>
      <p:sp>
        <p:nvSpPr>
          <p:cNvPr id="4" name="Espace réservé du numéro de diapositive 3"/>
          <p:cNvSpPr>
            <a:spLocks noGrp="1"/>
          </p:cNvSpPr>
          <p:nvPr>
            <p:ph type="sldNum" sz="quarter" idx="10"/>
          </p:nvPr>
        </p:nvSpPr>
        <p:spPr/>
        <p:txBody>
          <a:bodyPr/>
          <a:lstStyle/>
          <a:p>
            <a:fld id="{F78E3FA0-204C-42EF-BBAE-910B8F2C7011}" type="slidenum">
              <a:rPr lang="es-AR" smtClean="0"/>
              <a:t>16</a:t>
            </a:fld>
            <a:endParaRPr lang="es-AR"/>
          </a:p>
        </p:txBody>
      </p:sp>
    </p:spTree>
    <p:extLst>
      <p:ext uri="{BB962C8B-B14F-4D97-AF65-F5344CB8AC3E}">
        <p14:creationId xmlns:p14="http://schemas.microsoft.com/office/powerpoint/2010/main" val="3269915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0" i="1" u="none" strike="noStrike" kern="1200" baseline="0" dirty="0">
                <a:solidFill>
                  <a:schemeClr val="tx1"/>
                </a:solidFill>
                <a:latin typeface="+mn-lt"/>
                <a:ea typeface="+mn-ea"/>
                <a:cs typeface="+mn-cs"/>
              </a:rPr>
              <a:t>Background &amp; Aims: </a:t>
            </a:r>
            <a:r>
              <a:rPr lang="en-US" sz="1200" b="0" i="0" u="none" strike="noStrike" kern="1200" baseline="0" dirty="0">
                <a:solidFill>
                  <a:schemeClr val="tx1"/>
                </a:solidFill>
                <a:latin typeface="+mn-lt"/>
                <a:ea typeface="+mn-ea"/>
                <a:cs typeface="+mn-cs"/>
              </a:rPr>
              <a:t>In cirrhosis, an insufficient release</a:t>
            </a:r>
          </a:p>
          <a:p>
            <a:r>
              <a:rPr lang="en-US" sz="1200" b="0" i="0" u="none" strike="noStrike" kern="1200" baseline="0" dirty="0">
                <a:solidFill>
                  <a:schemeClr val="tx1"/>
                </a:solidFill>
                <a:latin typeface="+mn-lt"/>
                <a:ea typeface="+mn-ea"/>
                <a:cs typeface="+mn-cs"/>
              </a:rPr>
              <a:t>of nitric oxide contributes to increased hepatic resistance</a:t>
            </a:r>
          </a:p>
          <a:p>
            <a:r>
              <a:rPr lang="en-US" sz="1200" b="0" i="0" u="none" strike="noStrike" kern="1200" baseline="0" dirty="0">
                <a:solidFill>
                  <a:schemeClr val="tx1"/>
                </a:solidFill>
                <a:latin typeface="+mn-lt"/>
                <a:ea typeface="+mn-ea"/>
                <a:cs typeface="+mn-cs"/>
              </a:rPr>
              <a:t>and portal pressure and enhances the postprandial</a:t>
            </a:r>
          </a:p>
          <a:p>
            <a:r>
              <a:rPr lang="en-US" sz="1200" b="0" i="0" u="none" strike="noStrike" kern="1200" baseline="0" dirty="0">
                <a:solidFill>
                  <a:schemeClr val="tx1"/>
                </a:solidFill>
                <a:latin typeface="+mn-lt"/>
                <a:ea typeface="+mn-ea"/>
                <a:cs typeface="+mn-cs"/>
              </a:rPr>
              <a:t>increase in portal pressure. We hypothesized that</a:t>
            </a:r>
          </a:p>
          <a:p>
            <a:r>
              <a:rPr lang="en-US" sz="1200" b="0" i="0" u="none" strike="noStrike" kern="1200" baseline="0" dirty="0">
                <a:solidFill>
                  <a:schemeClr val="tx1"/>
                </a:solidFill>
                <a:latin typeface="+mn-lt"/>
                <a:ea typeface="+mn-ea"/>
                <a:cs typeface="+mn-cs"/>
              </a:rPr>
              <a:t>simvastatin, which enhances </a:t>
            </a:r>
            <a:r>
              <a:rPr lang="en-US" sz="1200" b="0" i="0" u="none" strike="noStrike" kern="1200" baseline="0" dirty="0" err="1">
                <a:solidFill>
                  <a:schemeClr val="tx1"/>
                </a:solidFill>
                <a:latin typeface="+mn-lt"/>
                <a:ea typeface="+mn-ea"/>
                <a:cs typeface="+mn-cs"/>
              </a:rPr>
              <a:t>Akt</a:t>
            </a:r>
            <a:r>
              <a:rPr lang="en-US" sz="1200" b="0" i="0" u="none" strike="noStrike" kern="1200" baseline="0" dirty="0">
                <a:solidFill>
                  <a:schemeClr val="tx1"/>
                </a:solidFill>
                <a:latin typeface="+mn-lt"/>
                <a:ea typeface="+mn-ea"/>
                <a:cs typeface="+mn-cs"/>
              </a:rPr>
              <a:t>-dependent endothelial</a:t>
            </a:r>
          </a:p>
          <a:p>
            <a:r>
              <a:rPr lang="en-US" sz="1200" b="0" i="0" u="none" strike="noStrike" kern="1200" baseline="0" dirty="0">
                <a:solidFill>
                  <a:schemeClr val="tx1"/>
                </a:solidFill>
                <a:latin typeface="+mn-lt"/>
                <a:ea typeface="+mn-ea"/>
                <a:cs typeface="+mn-cs"/>
              </a:rPr>
              <a:t>nitric oxide synthase phosphorylation, may increase hepatic</a:t>
            </a:r>
          </a:p>
          <a:p>
            <a:r>
              <a:rPr lang="en-US" sz="1200" b="0" i="0" u="none" strike="noStrike" kern="1200" baseline="0" dirty="0">
                <a:solidFill>
                  <a:schemeClr val="tx1"/>
                </a:solidFill>
                <a:latin typeface="+mn-lt"/>
                <a:ea typeface="+mn-ea"/>
                <a:cs typeface="+mn-cs"/>
              </a:rPr>
              <a:t>nitric oxide release and decrease hepatic resistance</a:t>
            </a:r>
          </a:p>
          <a:p>
            <a:r>
              <a:rPr lang="en-US" sz="1200" b="0" i="0" u="none" strike="noStrike" kern="1200" baseline="0" dirty="0">
                <a:solidFill>
                  <a:schemeClr val="tx1"/>
                </a:solidFill>
                <a:latin typeface="+mn-lt"/>
                <a:ea typeface="+mn-ea"/>
                <a:cs typeface="+mn-cs"/>
              </a:rPr>
              <a:t>in patients with cirrhosis and portal hypertension.</a:t>
            </a:r>
          </a:p>
          <a:p>
            <a:r>
              <a:rPr lang="en-US" sz="1200" b="0" i="1" u="none" strike="noStrike" kern="1200" baseline="0" dirty="0">
                <a:solidFill>
                  <a:schemeClr val="tx1"/>
                </a:solidFill>
                <a:latin typeface="+mn-lt"/>
                <a:ea typeface="+mn-ea"/>
                <a:cs typeface="+mn-cs"/>
              </a:rPr>
              <a:t>Methods: </a:t>
            </a:r>
            <a:r>
              <a:rPr lang="en-US" sz="1200" b="0" i="0" u="none" strike="noStrike" kern="1200" baseline="0" dirty="0">
                <a:solidFill>
                  <a:schemeClr val="tx1"/>
                </a:solidFill>
                <a:latin typeface="+mn-lt"/>
                <a:ea typeface="+mn-ea"/>
                <a:cs typeface="+mn-cs"/>
              </a:rPr>
              <a:t>In protocol 1, 13 patients had measurements</a:t>
            </a:r>
          </a:p>
          <a:p>
            <a:r>
              <a:rPr lang="en-US" sz="1200" b="0" i="0" u="none" strike="noStrike" kern="1200" baseline="0" dirty="0">
                <a:solidFill>
                  <a:schemeClr val="tx1"/>
                </a:solidFill>
                <a:latin typeface="+mn-lt"/>
                <a:ea typeface="+mn-ea"/>
                <a:cs typeface="+mn-cs"/>
              </a:rPr>
              <a:t>of the hepatic venous pressure gradient, hepatic blood</a:t>
            </a:r>
          </a:p>
          <a:p>
            <a:r>
              <a:rPr lang="en-US" sz="1200" b="0" i="0" u="none" strike="noStrike" kern="1200" baseline="0" dirty="0">
                <a:solidFill>
                  <a:schemeClr val="tx1"/>
                </a:solidFill>
                <a:latin typeface="+mn-lt"/>
                <a:ea typeface="+mn-ea"/>
                <a:cs typeface="+mn-cs"/>
              </a:rPr>
              <a:t>flow, mean arterial pressure, cardiac output, and nitric</a:t>
            </a:r>
          </a:p>
          <a:p>
            <a:r>
              <a:rPr lang="en-US" sz="1200" b="0" i="0" u="none" strike="noStrike" kern="1200" baseline="0" dirty="0">
                <a:solidFill>
                  <a:schemeClr val="tx1"/>
                </a:solidFill>
                <a:latin typeface="+mn-lt"/>
                <a:ea typeface="+mn-ea"/>
                <a:cs typeface="+mn-cs"/>
              </a:rPr>
              <a:t>oxide products before and 30 and 60 minutes after 40</a:t>
            </a:r>
          </a:p>
          <a:p>
            <a:r>
              <a:rPr lang="en-US" sz="1200" b="0" i="0" u="none" strike="noStrike" kern="1200" baseline="0" dirty="0">
                <a:solidFill>
                  <a:schemeClr val="tx1"/>
                </a:solidFill>
                <a:latin typeface="+mn-lt"/>
                <a:ea typeface="+mn-ea"/>
                <a:cs typeface="+mn-cs"/>
              </a:rPr>
              <a:t>mg of simvastatin. In protocol 2, 17 patients were randomized</a:t>
            </a:r>
          </a:p>
          <a:p>
            <a:r>
              <a:rPr lang="en-US" sz="1200" b="0" i="0" u="none" strike="noStrike" kern="1200" baseline="0" dirty="0">
                <a:solidFill>
                  <a:schemeClr val="tx1"/>
                </a:solidFill>
                <a:latin typeface="+mn-lt"/>
                <a:ea typeface="+mn-ea"/>
                <a:cs typeface="+mn-cs"/>
              </a:rPr>
              <a:t>to receive placebo or simvastatin (40 mg) 12</a:t>
            </a:r>
          </a:p>
          <a:p>
            <a:r>
              <a:rPr lang="en-US" sz="1200" b="0" i="0" u="none" strike="noStrike" kern="1200" baseline="0" dirty="0">
                <a:solidFill>
                  <a:schemeClr val="tx1"/>
                </a:solidFill>
                <a:latin typeface="+mn-lt"/>
                <a:ea typeface="+mn-ea"/>
                <a:cs typeface="+mn-cs"/>
              </a:rPr>
              <a:t>hours and 1 hour before the study. After baseline measurements</a:t>
            </a:r>
          </a:p>
          <a:p>
            <a:r>
              <a:rPr lang="en-US" sz="1200" b="0" i="0" u="none" strike="noStrike" kern="1200" baseline="0" dirty="0">
                <a:solidFill>
                  <a:schemeClr val="tx1"/>
                </a:solidFill>
                <a:latin typeface="+mn-lt"/>
                <a:ea typeface="+mn-ea"/>
                <a:cs typeface="+mn-cs"/>
              </a:rPr>
              <a:t>of the hepatic venous pressure gradient, hepatic</a:t>
            </a:r>
          </a:p>
          <a:p>
            <a:r>
              <a:rPr lang="en-US" sz="1200" b="0" i="0" u="none" strike="noStrike" kern="1200" baseline="0" dirty="0">
                <a:solidFill>
                  <a:schemeClr val="tx1"/>
                </a:solidFill>
                <a:latin typeface="+mn-lt"/>
                <a:ea typeface="+mn-ea"/>
                <a:cs typeface="+mn-cs"/>
              </a:rPr>
              <a:t>blood flow, and nitric oxide products, a standard</a:t>
            </a:r>
          </a:p>
          <a:p>
            <a:r>
              <a:rPr lang="en-US" sz="1200" b="0" i="0" u="none" strike="noStrike" kern="1200" baseline="0" dirty="0">
                <a:solidFill>
                  <a:schemeClr val="tx1"/>
                </a:solidFill>
                <a:latin typeface="+mn-lt"/>
                <a:ea typeface="+mn-ea"/>
                <a:cs typeface="+mn-cs"/>
              </a:rPr>
              <a:t>liquid meal was given, and measurements were repeated</a:t>
            </a:r>
          </a:p>
          <a:p>
            <a:r>
              <a:rPr lang="en-US" sz="1200" b="0" i="0" u="none" strike="noStrike" kern="1200" baseline="0" dirty="0">
                <a:solidFill>
                  <a:schemeClr val="tx1"/>
                </a:solidFill>
                <a:latin typeface="+mn-lt"/>
                <a:ea typeface="+mn-ea"/>
                <a:cs typeface="+mn-cs"/>
              </a:rPr>
              <a:t>at 15, 30, and 45 minutes. </a:t>
            </a:r>
            <a:r>
              <a:rPr lang="en-US" sz="1200" b="0" i="1" u="none" strike="noStrike" kern="1200" baseline="0" dirty="0">
                <a:solidFill>
                  <a:schemeClr val="tx1"/>
                </a:solidFill>
                <a:latin typeface="+mn-lt"/>
                <a:ea typeface="+mn-ea"/>
                <a:cs typeface="+mn-cs"/>
              </a:rPr>
              <a:t>Results: </a:t>
            </a:r>
            <a:r>
              <a:rPr lang="en-US" sz="1200" b="0" i="0" u="none" strike="noStrike" kern="1200" baseline="0" dirty="0">
                <a:solidFill>
                  <a:schemeClr val="tx1"/>
                </a:solidFill>
                <a:latin typeface="+mn-lt"/>
                <a:ea typeface="+mn-ea"/>
                <a:cs typeface="+mn-cs"/>
              </a:rPr>
              <a:t>In protocol 1,</a:t>
            </a:r>
          </a:p>
          <a:p>
            <a:r>
              <a:rPr lang="en-US" sz="1200" b="0" i="0" u="none" strike="noStrike" kern="1200" baseline="0" dirty="0">
                <a:solidFill>
                  <a:schemeClr val="tx1"/>
                </a:solidFill>
                <a:latin typeface="+mn-lt"/>
                <a:ea typeface="+mn-ea"/>
                <a:cs typeface="+mn-cs"/>
              </a:rPr>
              <a:t>acute simvastatin did not modify the hepatic venous</a:t>
            </a:r>
          </a:p>
          <a:p>
            <a:r>
              <a:rPr lang="en-US" sz="1200" b="0" i="0" u="none" strike="noStrike" kern="1200" baseline="0" dirty="0">
                <a:solidFill>
                  <a:schemeClr val="tx1"/>
                </a:solidFill>
                <a:latin typeface="+mn-lt"/>
                <a:ea typeface="+mn-ea"/>
                <a:cs typeface="+mn-cs"/>
              </a:rPr>
              <a:t>pressure gradient but increased the hepatic blood flow</a:t>
            </a:r>
          </a:p>
          <a:p>
            <a:r>
              <a:rPr lang="en-US" sz="1200" b="0" i="0" u="none" strike="noStrike" kern="1200" baseline="0" dirty="0">
                <a:solidFill>
                  <a:schemeClr val="tx1"/>
                </a:solidFill>
                <a:latin typeface="+mn-lt"/>
                <a:ea typeface="+mn-ea"/>
                <a:cs typeface="+mn-cs"/>
              </a:rPr>
              <a:t>(21%  13% at 30 minutes; </a:t>
            </a:r>
            <a:r>
              <a:rPr lang="en-US" sz="1200" b="0" i="1" u="none" strike="noStrike" kern="1200" baseline="0" dirty="0">
                <a:solidFill>
                  <a:schemeClr val="tx1"/>
                </a:solidFill>
                <a:latin typeface="+mn-lt"/>
                <a:ea typeface="+mn-ea"/>
                <a:cs typeface="+mn-cs"/>
              </a:rPr>
              <a:t>P </a:t>
            </a:r>
            <a:r>
              <a:rPr lang="en-US" sz="1200" b="0" i="0" u="none" strike="noStrike" kern="1200" baseline="0" dirty="0">
                <a:solidFill>
                  <a:schemeClr val="tx1"/>
                </a:solidFill>
                <a:latin typeface="+mn-lt"/>
                <a:ea typeface="+mn-ea"/>
                <a:cs typeface="+mn-cs"/>
              </a:rPr>
              <a:t> 0.01) and decreased</a:t>
            </a:r>
          </a:p>
          <a:p>
            <a:r>
              <a:rPr lang="en-US" sz="1200" b="0" i="0" u="none" strike="noStrike" kern="1200" baseline="0" dirty="0">
                <a:solidFill>
                  <a:schemeClr val="tx1"/>
                </a:solidFill>
                <a:latin typeface="+mn-lt"/>
                <a:ea typeface="+mn-ea"/>
                <a:cs typeface="+mn-cs"/>
              </a:rPr>
              <a:t>hepatic sinusoidal resistance by 14%  11% (</a:t>
            </a:r>
            <a:r>
              <a:rPr lang="en-US" sz="1200" b="0" i="1" u="none" strike="noStrike" kern="1200" baseline="0" dirty="0">
                <a:solidFill>
                  <a:schemeClr val="tx1"/>
                </a:solidFill>
                <a:latin typeface="+mn-lt"/>
                <a:ea typeface="+mn-ea"/>
                <a:cs typeface="+mn-cs"/>
              </a:rPr>
              <a:t>P </a:t>
            </a:r>
            <a:r>
              <a:rPr lang="en-US" sz="1200" b="0" i="0" u="none" strike="noStrike" kern="1200" baseline="0" dirty="0">
                <a:solidFill>
                  <a:schemeClr val="tx1"/>
                </a:solidFill>
                <a:latin typeface="+mn-lt"/>
                <a:ea typeface="+mn-ea"/>
                <a:cs typeface="+mn-cs"/>
              </a:rPr>
              <a:t> 0.04).</a:t>
            </a:r>
          </a:p>
          <a:p>
            <a:r>
              <a:rPr lang="en-US" sz="1200" b="0" i="0" u="none" strike="noStrike" kern="1200" baseline="0" dirty="0">
                <a:solidFill>
                  <a:schemeClr val="tx1"/>
                </a:solidFill>
                <a:latin typeface="+mn-lt"/>
                <a:ea typeface="+mn-ea"/>
                <a:cs typeface="+mn-cs"/>
              </a:rPr>
              <a:t>Nitric oxide product levels significantly increased in hepatic</a:t>
            </a:r>
          </a:p>
          <a:p>
            <a:r>
              <a:rPr lang="en-US" sz="1200" b="0" i="0" u="none" strike="noStrike" kern="1200" baseline="0" dirty="0">
                <a:solidFill>
                  <a:schemeClr val="tx1"/>
                </a:solidFill>
                <a:latin typeface="+mn-lt"/>
                <a:ea typeface="+mn-ea"/>
                <a:cs typeface="+mn-cs"/>
              </a:rPr>
              <a:t>venous blood (from 31.4  12.3 </a:t>
            </a:r>
            <a:r>
              <a:rPr lang="en-US" sz="1200" b="0" i="0" u="none" strike="noStrike" kern="1200" baseline="0" dirty="0" err="1">
                <a:solidFill>
                  <a:schemeClr val="tx1"/>
                </a:solidFill>
                <a:latin typeface="+mn-lt"/>
                <a:ea typeface="+mn-ea"/>
                <a:cs typeface="+mn-cs"/>
              </a:rPr>
              <a:t>nmol</a:t>
            </a:r>
            <a:r>
              <a:rPr lang="en-US" sz="1200" b="0" i="0" u="none" strike="noStrike" kern="1200" baseline="0" dirty="0">
                <a:solidFill>
                  <a:schemeClr val="tx1"/>
                </a:solidFill>
                <a:latin typeface="+mn-lt"/>
                <a:ea typeface="+mn-ea"/>
                <a:cs typeface="+mn-cs"/>
              </a:rPr>
              <a:t>  mL1 to</a:t>
            </a:r>
          </a:p>
          <a:p>
            <a:r>
              <a:rPr lang="en-US" sz="1200" b="0" i="0" u="none" strike="noStrike" kern="1200" baseline="0" dirty="0">
                <a:solidFill>
                  <a:schemeClr val="tx1"/>
                </a:solidFill>
                <a:latin typeface="+mn-lt"/>
                <a:ea typeface="+mn-ea"/>
                <a:cs typeface="+mn-cs"/>
              </a:rPr>
              <a:t>35.8  10.7 </a:t>
            </a:r>
            <a:r>
              <a:rPr lang="en-US" sz="1200" b="0" i="0" u="none" strike="noStrike" kern="1200" baseline="0" dirty="0" err="1">
                <a:solidFill>
                  <a:schemeClr val="tx1"/>
                </a:solidFill>
                <a:latin typeface="+mn-lt"/>
                <a:ea typeface="+mn-ea"/>
                <a:cs typeface="+mn-cs"/>
              </a:rPr>
              <a:t>nmol</a:t>
            </a:r>
            <a:r>
              <a:rPr lang="en-US" sz="1200" b="0" i="0" u="none" strike="noStrike" kern="1200" baseline="0" dirty="0">
                <a:solidFill>
                  <a:schemeClr val="tx1"/>
                </a:solidFill>
                <a:latin typeface="+mn-lt"/>
                <a:ea typeface="+mn-ea"/>
                <a:cs typeface="+mn-cs"/>
              </a:rPr>
              <a:t>  mL1; </a:t>
            </a:r>
            <a:r>
              <a:rPr lang="en-US" sz="1200" b="0" i="1" u="none" strike="noStrike" kern="1200" baseline="0" dirty="0">
                <a:solidFill>
                  <a:schemeClr val="tx1"/>
                </a:solidFill>
                <a:latin typeface="+mn-lt"/>
                <a:ea typeface="+mn-ea"/>
                <a:cs typeface="+mn-cs"/>
              </a:rPr>
              <a:t>P </a:t>
            </a:r>
            <a:r>
              <a:rPr lang="en-US" sz="1200" b="0" i="0" u="none" strike="noStrike" kern="1200" baseline="0" dirty="0">
                <a:solidFill>
                  <a:schemeClr val="tx1"/>
                </a:solidFill>
                <a:latin typeface="+mn-lt"/>
                <a:ea typeface="+mn-ea"/>
                <a:cs typeface="+mn-cs"/>
              </a:rPr>
              <a:t> 0.04), but not in peripheral</a:t>
            </a:r>
          </a:p>
          <a:p>
            <a:r>
              <a:rPr lang="en-US" sz="1200" b="0" i="0" u="none" strike="noStrike" kern="1200" baseline="0" dirty="0">
                <a:solidFill>
                  <a:schemeClr val="tx1"/>
                </a:solidFill>
                <a:latin typeface="+mn-lt"/>
                <a:ea typeface="+mn-ea"/>
                <a:cs typeface="+mn-cs"/>
              </a:rPr>
              <a:t>blood. Systemic hemodynamics were not modified.</a:t>
            </a:r>
          </a:p>
          <a:p>
            <a:r>
              <a:rPr lang="es-AR" sz="1200" b="0" i="0" u="none" strike="noStrike" kern="1200" baseline="0" dirty="0">
                <a:solidFill>
                  <a:schemeClr val="tx1"/>
                </a:solidFill>
                <a:latin typeface="+mn-lt"/>
                <a:ea typeface="+mn-ea"/>
                <a:cs typeface="+mn-cs"/>
              </a:rPr>
              <a:t>In </a:t>
            </a:r>
            <a:r>
              <a:rPr lang="es-AR" sz="1200" b="0" i="0" u="none" strike="noStrike" kern="1200" baseline="0" dirty="0" err="1">
                <a:solidFill>
                  <a:schemeClr val="tx1"/>
                </a:solidFill>
                <a:latin typeface="+mn-lt"/>
                <a:ea typeface="+mn-ea"/>
                <a:cs typeface="+mn-cs"/>
              </a:rPr>
              <a:t>protocol</a:t>
            </a:r>
            <a:r>
              <a:rPr lang="es-AR" sz="1200" b="0" i="0" u="none" strike="noStrike" kern="1200" baseline="0" dirty="0">
                <a:solidFill>
                  <a:schemeClr val="tx1"/>
                </a:solidFill>
                <a:latin typeface="+mn-lt"/>
                <a:ea typeface="+mn-ea"/>
                <a:cs typeface="+mn-cs"/>
              </a:rPr>
              <a:t> 2, simvastatin </a:t>
            </a:r>
            <a:r>
              <a:rPr lang="es-AR" sz="1200" b="0" i="0" u="none" strike="noStrike" kern="1200" baseline="0" dirty="0" err="1">
                <a:solidFill>
                  <a:schemeClr val="tx1"/>
                </a:solidFill>
                <a:latin typeface="+mn-lt"/>
                <a:ea typeface="+mn-ea"/>
                <a:cs typeface="+mn-cs"/>
              </a:rPr>
              <a:t>pretreatment</a:t>
            </a:r>
            <a:r>
              <a:rPr lang="es-AR" sz="1200" b="0" i="0" u="none" strike="noStrike" kern="1200" baseline="0" dirty="0">
                <a:solidFill>
                  <a:schemeClr val="tx1"/>
                </a:solidFill>
                <a:latin typeface="+mn-lt"/>
                <a:ea typeface="+mn-ea"/>
                <a:cs typeface="+mn-cs"/>
              </a:rPr>
              <a:t> significantly </a:t>
            </a:r>
            <a:r>
              <a:rPr lang="es-AR" sz="1200" b="0" i="0" u="none" strike="noStrike" kern="1200" baseline="0" dirty="0" err="1">
                <a:solidFill>
                  <a:schemeClr val="tx1"/>
                </a:solidFill>
                <a:latin typeface="+mn-lt"/>
                <a:ea typeface="+mn-ea"/>
                <a:cs typeface="+mn-cs"/>
              </a:rPr>
              <a:t>attenuated</a:t>
            </a:r>
            <a:endParaRPr lang="es-AR"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postprandial increase in hepatic venous</a:t>
            </a:r>
          </a:p>
          <a:p>
            <a:r>
              <a:rPr lang="en-US" sz="1200" b="0" i="0" u="none" strike="noStrike" kern="1200" baseline="0" dirty="0">
                <a:solidFill>
                  <a:schemeClr val="tx1"/>
                </a:solidFill>
                <a:latin typeface="+mn-lt"/>
                <a:ea typeface="+mn-ea"/>
                <a:cs typeface="+mn-cs"/>
              </a:rPr>
              <a:t>pressure gradient (mean peak increase, 10%  9% vs.</a:t>
            </a:r>
          </a:p>
          <a:p>
            <a:r>
              <a:rPr lang="en-US" sz="1200" b="0" i="0" u="none" strike="noStrike" kern="1200" baseline="0" dirty="0">
                <a:solidFill>
                  <a:schemeClr val="tx1"/>
                </a:solidFill>
                <a:latin typeface="+mn-lt"/>
                <a:ea typeface="+mn-ea"/>
                <a:cs typeface="+mn-cs"/>
              </a:rPr>
              <a:t>21%  6% in placebo; </a:t>
            </a:r>
            <a:r>
              <a:rPr lang="en-US" sz="1200" b="0" i="1" u="none" strike="noStrike" kern="1200" baseline="0" dirty="0">
                <a:solidFill>
                  <a:schemeClr val="tx1"/>
                </a:solidFill>
                <a:latin typeface="+mn-lt"/>
                <a:ea typeface="+mn-ea"/>
                <a:cs typeface="+mn-cs"/>
              </a:rPr>
              <a:t>P </a:t>
            </a:r>
            <a:r>
              <a:rPr lang="en-US" sz="1200" b="0" i="0" u="none" strike="noStrike" kern="1200" baseline="0" dirty="0">
                <a:solidFill>
                  <a:schemeClr val="tx1"/>
                </a:solidFill>
                <a:latin typeface="+mn-lt"/>
                <a:ea typeface="+mn-ea"/>
                <a:cs typeface="+mn-cs"/>
              </a:rPr>
              <a:t> 0.01). Hepatic blood flow</a:t>
            </a:r>
          </a:p>
          <a:p>
            <a:r>
              <a:rPr lang="en-US" sz="1200" b="0" i="0" u="none" strike="noStrike" kern="1200" baseline="0" dirty="0">
                <a:solidFill>
                  <a:schemeClr val="tx1"/>
                </a:solidFill>
                <a:latin typeface="+mn-lt"/>
                <a:ea typeface="+mn-ea"/>
                <a:cs typeface="+mn-cs"/>
              </a:rPr>
              <a:t>increased similarly in the 2 groups. Hepatic nitric oxide</a:t>
            </a:r>
          </a:p>
          <a:p>
            <a:r>
              <a:rPr lang="en-US" sz="1200" b="0" i="0" u="none" strike="noStrike" kern="1200" baseline="0" dirty="0">
                <a:solidFill>
                  <a:schemeClr val="tx1"/>
                </a:solidFill>
                <a:latin typeface="+mn-lt"/>
                <a:ea typeface="+mn-ea"/>
                <a:cs typeface="+mn-cs"/>
              </a:rPr>
              <a:t>products increased in the simvastatin group but not in</a:t>
            </a:r>
          </a:p>
          <a:p>
            <a:r>
              <a:rPr lang="en-US" sz="1200" b="0" i="0" u="none" strike="noStrike" kern="1200" baseline="0" dirty="0">
                <a:solidFill>
                  <a:schemeClr val="tx1"/>
                </a:solidFill>
                <a:latin typeface="+mn-lt"/>
                <a:ea typeface="+mn-ea"/>
                <a:cs typeface="+mn-cs"/>
              </a:rPr>
              <a:t>the placebo group. </a:t>
            </a:r>
            <a:r>
              <a:rPr lang="en-US" sz="1200" b="0" i="1" u="none" strike="noStrike" kern="1200" baseline="0" dirty="0">
                <a:solidFill>
                  <a:schemeClr val="tx1"/>
                </a:solidFill>
                <a:latin typeface="+mn-lt"/>
                <a:ea typeface="+mn-ea"/>
                <a:cs typeface="+mn-cs"/>
              </a:rPr>
              <a:t>Conclusions: </a:t>
            </a:r>
            <a:r>
              <a:rPr lang="en-US" sz="1200" b="0" i="0" u="none" strike="noStrike" kern="1200" baseline="0" dirty="0">
                <a:solidFill>
                  <a:schemeClr val="tx1"/>
                </a:solidFill>
                <a:latin typeface="+mn-lt"/>
                <a:ea typeface="+mn-ea"/>
                <a:cs typeface="+mn-cs"/>
              </a:rPr>
              <a:t>Simvastatin administration</a:t>
            </a:r>
          </a:p>
          <a:p>
            <a:r>
              <a:rPr lang="en-US" sz="1200" b="0" i="0" u="none" strike="noStrike" kern="1200" baseline="0" dirty="0">
                <a:solidFill>
                  <a:schemeClr val="tx1"/>
                </a:solidFill>
                <a:latin typeface="+mn-lt"/>
                <a:ea typeface="+mn-ea"/>
                <a:cs typeface="+mn-cs"/>
              </a:rPr>
              <a:t>increases the </a:t>
            </a:r>
            <a:r>
              <a:rPr lang="en-US" sz="1200" b="0" i="0" u="none" strike="noStrike" kern="1200" baseline="0" dirty="0" err="1">
                <a:solidFill>
                  <a:schemeClr val="tx1"/>
                </a:solidFill>
                <a:latin typeface="+mn-lt"/>
                <a:ea typeface="+mn-ea"/>
                <a:cs typeface="+mn-cs"/>
              </a:rPr>
              <a:t>hepatosplanchnic</a:t>
            </a:r>
            <a:r>
              <a:rPr lang="en-US" sz="1200" b="0" i="0" u="none" strike="noStrike" kern="1200" baseline="0" dirty="0">
                <a:solidFill>
                  <a:schemeClr val="tx1"/>
                </a:solidFill>
                <a:latin typeface="+mn-lt"/>
                <a:ea typeface="+mn-ea"/>
                <a:cs typeface="+mn-cs"/>
              </a:rPr>
              <a:t> output of nitric oxide</a:t>
            </a:r>
          </a:p>
          <a:p>
            <a:r>
              <a:rPr lang="en-US" sz="1200" b="0" i="0" u="none" strike="noStrike" kern="1200" baseline="0" dirty="0">
                <a:solidFill>
                  <a:schemeClr val="tx1"/>
                </a:solidFill>
                <a:latin typeface="+mn-lt"/>
                <a:ea typeface="+mn-ea"/>
                <a:cs typeface="+mn-cs"/>
              </a:rPr>
              <a:t>products and decreases hepatic resistance in patients</a:t>
            </a:r>
          </a:p>
          <a:p>
            <a:r>
              <a:rPr lang="es-AR" sz="1200" b="0" i="0" u="none" strike="noStrike" kern="1200" baseline="0" dirty="0">
                <a:solidFill>
                  <a:schemeClr val="tx1"/>
                </a:solidFill>
                <a:latin typeface="+mn-lt"/>
                <a:ea typeface="+mn-ea"/>
                <a:cs typeface="+mn-cs"/>
              </a:rPr>
              <a:t>with cirrhosis.</a:t>
            </a:r>
            <a:endParaRPr lang="es-AR" dirty="0"/>
          </a:p>
        </p:txBody>
      </p:sp>
      <p:sp>
        <p:nvSpPr>
          <p:cNvPr id="4" name="Espace réservé du numéro de diapositive 3"/>
          <p:cNvSpPr>
            <a:spLocks noGrp="1"/>
          </p:cNvSpPr>
          <p:nvPr>
            <p:ph type="sldNum" sz="quarter" idx="10"/>
          </p:nvPr>
        </p:nvSpPr>
        <p:spPr/>
        <p:txBody>
          <a:bodyPr/>
          <a:lstStyle/>
          <a:p>
            <a:fld id="{F78E3FA0-204C-42EF-BBAE-910B8F2C7011}" type="slidenum">
              <a:rPr lang="es-AR" smtClean="0"/>
              <a:t>18</a:t>
            </a:fld>
            <a:endParaRPr lang="es-AR"/>
          </a:p>
        </p:txBody>
      </p:sp>
    </p:spTree>
    <p:extLst>
      <p:ext uri="{BB962C8B-B14F-4D97-AF65-F5344CB8AC3E}">
        <p14:creationId xmlns:p14="http://schemas.microsoft.com/office/powerpoint/2010/main" val="2818636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Background &amp; Aims: Simvastatin improves liver gen-</a:t>
            </a:r>
            <a:r>
              <a:rPr lang="es-AR" sz="1200" dirty="0" err="1"/>
              <a:t>Effects</a:t>
            </a:r>
            <a:r>
              <a:rPr lang="es-AR" sz="1200" dirty="0"/>
              <a:t> of simvastatin </a:t>
            </a:r>
            <a:r>
              <a:rPr lang="en-US" sz="1200" dirty="0"/>
              <a:t>(</a:t>
            </a:r>
            <a:r>
              <a:rPr lang="en-US" sz="1200" i="1" dirty="0"/>
              <a:t>shaded bars</a:t>
            </a:r>
            <a:r>
              <a:rPr lang="en-US" sz="1200" dirty="0"/>
              <a:t>) and placebo (</a:t>
            </a:r>
            <a:r>
              <a:rPr lang="en-US" sz="1200" i="1" dirty="0"/>
              <a:t>white bars</a:t>
            </a:r>
            <a:r>
              <a:rPr lang="en-US" sz="1200" dirty="0"/>
              <a:t>) on HVPG in the (</a:t>
            </a:r>
            <a:r>
              <a:rPr lang="en-US" sz="1200" i="1" dirty="0"/>
              <a:t>A</a:t>
            </a:r>
            <a:r>
              <a:rPr lang="en-US" sz="1200" dirty="0"/>
              <a:t>) overall series (</a:t>
            </a:r>
            <a:r>
              <a:rPr lang="en-US" sz="1200" i="1" dirty="0"/>
              <a:t>P </a:t>
            </a:r>
            <a:r>
              <a:rPr lang="en-US" sz="1200" dirty="0"/>
              <a:t> .041) and stratified by </a:t>
            </a:r>
            <a:r>
              <a:rPr lang="es-AR" sz="1200" dirty="0"/>
              <a:t>(</a:t>
            </a:r>
            <a:r>
              <a:rPr lang="es-AR" sz="1200" i="1" dirty="0"/>
              <a:t>B</a:t>
            </a:r>
            <a:r>
              <a:rPr lang="es-AR" sz="1200" dirty="0"/>
              <a:t>) </a:t>
            </a:r>
            <a:r>
              <a:rPr lang="es-AR" sz="1200" dirty="0" err="1"/>
              <a:t>previous</a:t>
            </a:r>
            <a:r>
              <a:rPr lang="es-AR" sz="1200" dirty="0"/>
              <a:t> -</a:t>
            </a:r>
            <a:r>
              <a:rPr lang="es-AR" sz="1200" dirty="0" err="1"/>
              <a:t>blocker</a:t>
            </a:r>
            <a:r>
              <a:rPr lang="es-AR" sz="1200" dirty="0"/>
              <a:t> </a:t>
            </a:r>
            <a:r>
              <a:rPr lang="es-AR" sz="1200" dirty="0" err="1"/>
              <a:t>treatment</a:t>
            </a:r>
            <a:r>
              <a:rPr lang="es-AR" sz="1200" dirty="0"/>
              <a:t> (</a:t>
            </a:r>
            <a:r>
              <a:rPr lang="en-US" sz="1200" dirty="0"/>
              <a:t>adjusted </a:t>
            </a:r>
            <a:r>
              <a:rPr lang="en-US" sz="1200" i="1" dirty="0"/>
              <a:t>P </a:t>
            </a:r>
            <a:r>
              <a:rPr lang="en-US" sz="1200" dirty="0"/>
              <a:t>value  .033) and (</a:t>
            </a:r>
            <a:r>
              <a:rPr lang="en-US" sz="1200" i="1" dirty="0"/>
              <a:t>C</a:t>
            </a:r>
            <a:r>
              <a:rPr lang="en-US" sz="1200" dirty="0"/>
              <a:t>) </a:t>
            </a:r>
            <a:r>
              <a:rPr lang="es-AR" sz="1200" dirty="0" err="1"/>
              <a:t>previous</a:t>
            </a:r>
            <a:r>
              <a:rPr lang="es-AR" sz="1200" dirty="0"/>
              <a:t> </a:t>
            </a:r>
            <a:r>
              <a:rPr lang="es-AR" sz="1200" dirty="0" err="1"/>
              <a:t>decompensation</a:t>
            </a:r>
            <a:r>
              <a:rPr lang="es-AR" sz="1200" dirty="0"/>
              <a:t> (</a:t>
            </a:r>
            <a:r>
              <a:rPr lang="es-AR" sz="1200" dirty="0" err="1"/>
              <a:t>adjusted</a:t>
            </a:r>
            <a:r>
              <a:rPr lang="es-AR" sz="1200" dirty="0"/>
              <a:t> </a:t>
            </a:r>
            <a:r>
              <a:rPr lang="es-AR" sz="1200" i="1" dirty="0"/>
              <a:t>P </a:t>
            </a:r>
            <a:r>
              <a:rPr lang="es-AR" sz="1200" dirty="0" err="1"/>
              <a:t>value</a:t>
            </a:r>
            <a:r>
              <a:rPr lang="es-AR" sz="1200" dirty="0"/>
              <a:t>  .038). </a:t>
            </a:r>
            <a:r>
              <a:rPr lang="en-US" dirty="0" err="1"/>
              <a:t>eration</a:t>
            </a:r>
            <a:r>
              <a:rPr lang="en-US" dirty="0"/>
              <a:t> of nitric oxide and hepatic endothelial </a:t>
            </a:r>
            <a:r>
              <a:rPr lang="en-US" dirty="0" err="1"/>
              <a:t>dys</a:t>
            </a:r>
            <a:r>
              <a:rPr lang="en-US" dirty="0"/>
              <a:t>-</a:t>
            </a:r>
          </a:p>
          <a:p>
            <a:r>
              <a:rPr lang="en-US" dirty="0"/>
              <a:t>function in patients with cirrhosis, so it could be an</a:t>
            </a:r>
          </a:p>
          <a:p>
            <a:endParaRPr lang="en-US" dirty="0"/>
          </a:p>
          <a:p>
            <a:r>
              <a:rPr lang="en-US" dirty="0"/>
              <a:t>effective therapy for portal hypertension. This ran-</a:t>
            </a:r>
          </a:p>
          <a:p>
            <a:r>
              <a:rPr lang="en-US" dirty="0" err="1"/>
              <a:t>domized</a:t>
            </a:r>
            <a:r>
              <a:rPr lang="en-US" dirty="0"/>
              <a:t> controlled trial evaluated the effects of con-</a:t>
            </a:r>
          </a:p>
          <a:p>
            <a:r>
              <a:rPr lang="en-US" dirty="0" err="1"/>
              <a:t>tinuous</a:t>
            </a:r>
            <a:r>
              <a:rPr lang="en-US" dirty="0"/>
              <a:t> simvastatin administration on the hepatic</a:t>
            </a:r>
          </a:p>
          <a:p>
            <a:endParaRPr lang="en-US" dirty="0"/>
          </a:p>
          <a:p>
            <a:r>
              <a:rPr lang="en-US" dirty="0"/>
              <a:t>venous pressure gradient (HVPG) and its safety in</a:t>
            </a:r>
          </a:p>
          <a:p>
            <a:r>
              <a:rPr lang="en-US" dirty="0"/>
              <a:t>patients with cirrhosis and portal hypertension.</a:t>
            </a:r>
          </a:p>
          <a:p>
            <a:endParaRPr lang="en-US" dirty="0"/>
          </a:p>
          <a:p>
            <a:r>
              <a:rPr lang="en-US" dirty="0"/>
              <a:t>Methods: Fifty-nine patients with cirrhosis and </a:t>
            </a:r>
            <a:r>
              <a:rPr lang="en-US" dirty="0" err="1"/>
              <a:t>por</a:t>
            </a:r>
            <a:r>
              <a:rPr lang="en-US" dirty="0"/>
              <a:t>-</a:t>
            </a:r>
          </a:p>
          <a:p>
            <a:r>
              <a:rPr lang="en-US" dirty="0" err="1"/>
              <a:t>tal</a:t>
            </a:r>
            <a:r>
              <a:rPr lang="en-US" dirty="0"/>
              <a:t> hypertension (HVPG &gt;12 mm Hg) were random-</a:t>
            </a:r>
          </a:p>
          <a:p>
            <a:r>
              <a:rPr lang="en-US" dirty="0" err="1"/>
              <a:t>ized</a:t>
            </a:r>
            <a:r>
              <a:rPr lang="en-US" dirty="0"/>
              <a:t> to groups that were given simvastatin 20 mg/day</a:t>
            </a:r>
          </a:p>
          <a:p>
            <a:endParaRPr lang="en-US" dirty="0"/>
          </a:p>
          <a:p>
            <a:r>
              <a:rPr lang="en-US" dirty="0"/>
              <a:t>for 1 month (increased to 40 mg/day at day 15) or</a:t>
            </a:r>
          </a:p>
          <a:p>
            <a:endParaRPr lang="en-US" dirty="0"/>
          </a:p>
          <a:p>
            <a:r>
              <a:rPr lang="en-US" dirty="0"/>
              <a:t>placebo in a double-blind clinical trial. </a:t>
            </a:r>
            <a:r>
              <a:rPr lang="en-US" dirty="0" err="1"/>
              <a:t>Randomiza</a:t>
            </a:r>
            <a:r>
              <a:rPr lang="en-US" dirty="0"/>
              <a:t>-</a:t>
            </a:r>
          </a:p>
          <a:p>
            <a:r>
              <a:rPr lang="en-US" dirty="0" err="1"/>
              <a:t>tion</a:t>
            </a:r>
            <a:r>
              <a:rPr lang="en-US" dirty="0"/>
              <a:t> was stratified according to whether the patient</a:t>
            </a:r>
          </a:p>
          <a:p>
            <a:endParaRPr lang="en-US" dirty="0"/>
          </a:p>
          <a:p>
            <a:r>
              <a:rPr lang="en-US" dirty="0"/>
              <a:t>was being treated with -adrenergic blockers. We</a:t>
            </a:r>
          </a:p>
          <a:p>
            <a:r>
              <a:rPr lang="en-US" dirty="0"/>
              <a:t>studied splanchnic and systemic hemodynamics and</a:t>
            </a:r>
          </a:p>
          <a:p>
            <a:r>
              <a:rPr lang="en-US" dirty="0"/>
              <a:t>variables of liver function and safety before and after</a:t>
            </a:r>
          </a:p>
          <a:p>
            <a:endParaRPr lang="en-US" dirty="0"/>
          </a:p>
          <a:p>
            <a:r>
              <a:rPr lang="en-US" dirty="0"/>
              <a:t>1 month of treatment. Results: Simvastatin </a:t>
            </a:r>
            <a:r>
              <a:rPr lang="en-US" dirty="0" err="1"/>
              <a:t>signifi</a:t>
            </a:r>
            <a:r>
              <a:rPr lang="en-US" dirty="0"/>
              <a:t>-</a:t>
            </a:r>
          </a:p>
          <a:p>
            <a:r>
              <a:rPr lang="en-US" dirty="0" err="1"/>
              <a:t>cantly</a:t>
            </a:r>
            <a:r>
              <a:rPr lang="en-US" dirty="0"/>
              <a:t> decreased HVPG (8.3%) without deleterious</a:t>
            </a:r>
          </a:p>
          <a:p>
            <a:endParaRPr lang="en-US" dirty="0"/>
          </a:p>
          <a:p>
            <a:r>
              <a:rPr lang="en-US" dirty="0"/>
              <a:t>effects in systemic hemodynamics. HVPG decreases</a:t>
            </a:r>
          </a:p>
          <a:p>
            <a:endParaRPr lang="en-US" dirty="0"/>
          </a:p>
          <a:p>
            <a:r>
              <a:rPr lang="en-US" dirty="0"/>
              <a:t>were observed in patients who were receiving -ad-</a:t>
            </a:r>
          </a:p>
          <a:p>
            <a:r>
              <a:rPr lang="en-US" dirty="0" err="1"/>
              <a:t>renergic</a:t>
            </a:r>
            <a:r>
              <a:rPr lang="en-US" dirty="0"/>
              <a:t> blockers (11.0%; P  .033) and in those</a:t>
            </a:r>
          </a:p>
          <a:p>
            <a:endParaRPr lang="en-US" dirty="0"/>
          </a:p>
          <a:p>
            <a:r>
              <a:rPr lang="en-US" dirty="0"/>
              <a:t>who were not (5.9%; P  .013). Simvastatin </a:t>
            </a:r>
            <a:r>
              <a:rPr lang="en-US" dirty="0" err="1"/>
              <a:t>im</a:t>
            </a:r>
            <a:r>
              <a:rPr lang="en-US" dirty="0"/>
              <a:t>-</a:t>
            </a:r>
          </a:p>
          <a:p>
            <a:r>
              <a:rPr lang="en-US" dirty="0"/>
              <a:t>proved hepatic, fractional, and intrinsic clearance of</a:t>
            </a:r>
          </a:p>
          <a:p>
            <a:endParaRPr lang="en-US" dirty="0"/>
          </a:p>
          <a:p>
            <a:r>
              <a:rPr lang="en-US" dirty="0" err="1"/>
              <a:t>indocyanine</a:t>
            </a:r>
            <a:r>
              <a:rPr lang="en-US" dirty="0"/>
              <a:t> green, showing an improvement in </a:t>
            </a:r>
            <a:r>
              <a:rPr lang="en-US" dirty="0" err="1"/>
              <a:t>effec</a:t>
            </a:r>
            <a:r>
              <a:rPr lang="en-US" dirty="0"/>
              <a:t>-</a:t>
            </a:r>
          </a:p>
          <a:p>
            <a:r>
              <a:rPr lang="en-US" dirty="0" err="1"/>
              <a:t>tive</a:t>
            </a:r>
            <a:r>
              <a:rPr lang="en-US" dirty="0"/>
              <a:t> liver perfusion and function. No significant</a:t>
            </a:r>
          </a:p>
          <a:p>
            <a:endParaRPr lang="en-US" dirty="0"/>
          </a:p>
          <a:p>
            <a:r>
              <a:rPr lang="en-US" dirty="0"/>
              <a:t>changes in HVPG and liver function were observed in</a:t>
            </a:r>
          </a:p>
          <a:p>
            <a:r>
              <a:rPr lang="en-US" dirty="0"/>
              <a:t>patients receiving placebo. The number of patients</a:t>
            </a:r>
          </a:p>
          <a:p>
            <a:endParaRPr lang="en-US" dirty="0"/>
          </a:p>
          <a:p>
            <a:r>
              <a:rPr lang="en-US" dirty="0"/>
              <a:t>with adverse events did not differ significantly be-</a:t>
            </a:r>
          </a:p>
          <a:p>
            <a:r>
              <a:rPr lang="en-US" dirty="0"/>
              <a:t>tween groups. No patient was withdrawn from the</a:t>
            </a:r>
          </a:p>
          <a:p>
            <a:endParaRPr lang="en-US" dirty="0"/>
          </a:p>
          <a:p>
            <a:r>
              <a:rPr lang="en-US" dirty="0"/>
              <a:t>study based on adverse events. Conclusions: </a:t>
            </a:r>
            <a:r>
              <a:rPr lang="en-US" dirty="0" err="1"/>
              <a:t>Simva</a:t>
            </a:r>
            <a:r>
              <a:rPr lang="en-US" dirty="0"/>
              <a:t>-</a:t>
            </a:r>
          </a:p>
          <a:p>
            <a:r>
              <a:rPr lang="en-US" dirty="0"/>
              <a:t>statin decreased HVPG and improved liver perfusion</a:t>
            </a:r>
          </a:p>
          <a:p>
            <a:endParaRPr lang="en-US" dirty="0"/>
          </a:p>
          <a:p>
            <a:r>
              <a:rPr lang="en-US" dirty="0"/>
              <a:t>in patients with cirrhosis. These effects were additive</a:t>
            </a:r>
          </a:p>
          <a:p>
            <a:r>
              <a:rPr lang="en-US" dirty="0"/>
              <a:t>with those of -adrenergic blockers. The beneficial</a:t>
            </a:r>
          </a:p>
          <a:p>
            <a:endParaRPr lang="en-US" dirty="0"/>
          </a:p>
          <a:p>
            <a:r>
              <a:rPr lang="en-US" dirty="0"/>
              <a:t>effects of simvastatin should be confirmed in long-</a:t>
            </a:r>
          </a:p>
          <a:p>
            <a:r>
              <a:rPr lang="en-US" dirty="0"/>
              <a:t>term clinical trials for portal hypertension.</a:t>
            </a:r>
            <a:endParaRPr lang="es-AR" dirty="0"/>
          </a:p>
        </p:txBody>
      </p:sp>
      <p:sp>
        <p:nvSpPr>
          <p:cNvPr id="4" name="Espace réservé du numéro de diapositive 3"/>
          <p:cNvSpPr>
            <a:spLocks noGrp="1"/>
          </p:cNvSpPr>
          <p:nvPr>
            <p:ph type="sldNum" sz="quarter" idx="10"/>
          </p:nvPr>
        </p:nvSpPr>
        <p:spPr/>
        <p:txBody>
          <a:bodyPr/>
          <a:lstStyle/>
          <a:p>
            <a:fld id="{F78E3FA0-204C-42EF-BBAE-910B8F2C7011}" type="slidenum">
              <a:rPr lang="es-AR" smtClean="0"/>
              <a:t>19</a:t>
            </a:fld>
            <a:endParaRPr lang="es-AR"/>
          </a:p>
        </p:txBody>
      </p:sp>
    </p:spTree>
    <p:extLst>
      <p:ext uri="{BB962C8B-B14F-4D97-AF65-F5344CB8AC3E}">
        <p14:creationId xmlns:p14="http://schemas.microsoft.com/office/powerpoint/2010/main" val="1232626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BACKGROUND &amp; AIMS: The combination of b-blockers and</a:t>
            </a:r>
          </a:p>
          <a:p>
            <a:r>
              <a:rPr lang="en-US" sz="1200" b="0" i="0" u="none" strike="noStrike" kern="1200" baseline="0" dirty="0">
                <a:solidFill>
                  <a:schemeClr val="tx1"/>
                </a:solidFill>
                <a:latin typeface="+mn-lt"/>
                <a:ea typeface="+mn-ea"/>
                <a:cs typeface="+mn-cs"/>
              </a:rPr>
              <a:t>band ligation is the standard approach to prevent </a:t>
            </a:r>
            <a:r>
              <a:rPr lang="en-US" sz="1200" b="0" i="0" u="none" strike="noStrike" kern="1200" baseline="0" dirty="0" err="1">
                <a:solidFill>
                  <a:schemeClr val="tx1"/>
                </a:solidFill>
                <a:latin typeface="+mn-lt"/>
                <a:ea typeface="+mn-ea"/>
                <a:cs typeface="+mn-cs"/>
              </a:rPr>
              <a:t>variceal</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rebleeding, but bleeding recurs and mortality is high. The </a:t>
            </a:r>
            <a:r>
              <a:rPr lang="en-US" sz="1200" b="0" i="0" u="none" strike="noStrike" kern="1200" baseline="0" dirty="0" err="1">
                <a:solidFill>
                  <a:schemeClr val="tx1"/>
                </a:solidFill>
                <a:latin typeface="+mn-lt"/>
                <a:ea typeface="+mn-ea"/>
                <a:cs typeface="+mn-cs"/>
              </a:rPr>
              <a:t>lipidlowering</a:t>
            </a:r>
            <a:endParaRPr lang="en-US" sz="1200" b="0" i="0" u="none" strike="noStrike" kern="1200" baseline="0" dirty="0">
              <a:solidFill>
                <a:schemeClr val="tx1"/>
              </a:solidFill>
              <a:latin typeface="+mn-lt"/>
              <a:ea typeface="+mn-ea"/>
              <a:cs typeface="+mn-cs"/>
            </a:endParaRPr>
          </a:p>
          <a:p>
            <a:r>
              <a:rPr lang="es-AR" sz="1200" b="0" i="0" u="none" strike="noStrike" kern="1200" baseline="0" dirty="0" err="1">
                <a:solidFill>
                  <a:schemeClr val="tx1"/>
                </a:solidFill>
                <a:latin typeface="+mn-lt"/>
                <a:ea typeface="+mn-ea"/>
                <a:cs typeface="+mn-cs"/>
              </a:rPr>
              <a:t>drug</a:t>
            </a:r>
            <a:r>
              <a:rPr lang="es-AR" sz="1200" b="0" i="0" u="none" strike="noStrike" kern="1200" baseline="0" dirty="0">
                <a:solidFill>
                  <a:schemeClr val="tx1"/>
                </a:solidFill>
                <a:latin typeface="+mn-lt"/>
                <a:ea typeface="+mn-ea"/>
                <a:cs typeface="+mn-cs"/>
              </a:rPr>
              <a:t> simvastatin </a:t>
            </a:r>
            <a:r>
              <a:rPr lang="es-AR" sz="1200" b="0" i="0" u="none" strike="noStrike" kern="1200" baseline="0" dirty="0" err="1">
                <a:solidFill>
                  <a:schemeClr val="tx1"/>
                </a:solidFill>
                <a:latin typeface="+mn-lt"/>
                <a:ea typeface="+mn-ea"/>
                <a:cs typeface="+mn-cs"/>
              </a:rPr>
              <a:t>decreases</a:t>
            </a:r>
            <a:r>
              <a:rPr lang="es-AR" sz="1200" b="0" i="0" u="none" strike="noStrike" kern="1200" baseline="0" dirty="0">
                <a:solidFill>
                  <a:schemeClr val="tx1"/>
                </a:solidFill>
                <a:latin typeface="+mn-lt"/>
                <a:ea typeface="+mn-ea"/>
                <a:cs typeface="+mn-cs"/>
              </a:rPr>
              <a:t> portal </a:t>
            </a:r>
            <a:r>
              <a:rPr lang="es-AR" sz="1200" b="0" i="0" u="none" strike="noStrike" kern="1200" baseline="0" dirty="0" err="1">
                <a:solidFill>
                  <a:schemeClr val="tx1"/>
                </a:solidFill>
                <a:latin typeface="+mn-lt"/>
                <a:ea typeface="+mn-ea"/>
                <a:cs typeface="+mn-cs"/>
              </a:rPr>
              <a:t>pressure</a:t>
            </a:r>
            <a:r>
              <a:rPr lang="es-AR" sz="1200" b="0" i="0" u="none" strike="noStrike" kern="1200" baseline="0" dirty="0">
                <a:solidFill>
                  <a:schemeClr val="tx1"/>
                </a:solidFill>
                <a:latin typeface="+mn-lt"/>
                <a:ea typeface="+mn-ea"/>
                <a:cs typeface="+mn-cs"/>
              </a:rPr>
              <a:t>, </a:t>
            </a:r>
            <a:r>
              <a:rPr lang="es-AR" sz="1200" b="0" i="0" u="none" strike="noStrike" kern="1200" baseline="0" dirty="0" err="1">
                <a:solidFill>
                  <a:schemeClr val="tx1"/>
                </a:solidFill>
                <a:latin typeface="+mn-lt"/>
                <a:ea typeface="+mn-ea"/>
                <a:cs typeface="+mn-cs"/>
              </a:rPr>
              <a:t>improves</a:t>
            </a:r>
            <a:endParaRPr lang="es-AR"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hepatocellular function, and might reduce liver fibrosis. We</a:t>
            </a:r>
          </a:p>
          <a:p>
            <a:r>
              <a:rPr lang="en-US" sz="1200" b="0" i="0" u="none" strike="noStrike" kern="1200" baseline="0" dirty="0">
                <a:solidFill>
                  <a:schemeClr val="tx1"/>
                </a:solidFill>
                <a:latin typeface="+mn-lt"/>
                <a:ea typeface="+mn-ea"/>
                <a:cs typeface="+mn-cs"/>
              </a:rPr>
              <a:t>assessed whether adding simvastatin to standard therapy could</a:t>
            </a:r>
          </a:p>
          <a:p>
            <a:r>
              <a:rPr lang="en-US" sz="1200" b="0" i="0" u="none" strike="noStrike" kern="1200" baseline="0" dirty="0">
                <a:solidFill>
                  <a:schemeClr val="tx1"/>
                </a:solidFill>
                <a:latin typeface="+mn-lt"/>
                <a:ea typeface="+mn-ea"/>
                <a:cs typeface="+mn-cs"/>
              </a:rPr>
              <a:t>reduce rebleeding and death after </a:t>
            </a:r>
            <a:r>
              <a:rPr lang="en-US" sz="1200" b="0" i="0" u="none" strike="noStrike" kern="1200" baseline="0" dirty="0" err="1">
                <a:solidFill>
                  <a:schemeClr val="tx1"/>
                </a:solidFill>
                <a:latin typeface="+mn-lt"/>
                <a:ea typeface="+mn-ea"/>
                <a:cs typeface="+mn-cs"/>
              </a:rPr>
              <a:t>variceal</a:t>
            </a:r>
            <a:r>
              <a:rPr lang="en-US" sz="1200" b="0" i="0" u="none" strike="noStrike" kern="1200" baseline="0" dirty="0">
                <a:solidFill>
                  <a:schemeClr val="tx1"/>
                </a:solidFill>
                <a:latin typeface="+mn-lt"/>
                <a:ea typeface="+mn-ea"/>
                <a:cs typeface="+mn-cs"/>
              </a:rPr>
              <a:t> bleeding in patients</a:t>
            </a:r>
          </a:p>
          <a:p>
            <a:r>
              <a:rPr lang="en-US" sz="1200" b="0" i="0" u="none" strike="noStrike" kern="1200" baseline="0" dirty="0">
                <a:solidFill>
                  <a:schemeClr val="tx1"/>
                </a:solidFill>
                <a:latin typeface="+mn-lt"/>
                <a:ea typeface="+mn-ea"/>
                <a:cs typeface="+mn-cs"/>
              </a:rPr>
              <a:t>with cirrhosis. METHODS: We performed a multicenter,</a:t>
            </a:r>
          </a:p>
          <a:p>
            <a:r>
              <a:rPr lang="en-US" sz="1200" b="0" i="0" u="none" strike="noStrike" kern="1200" baseline="0" dirty="0">
                <a:solidFill>
                  <a:schemeClr val="tx1"/>
                </a:solidFill>
                <a:latin typeface="+mn-lt"/>
                <a:ea typeface="+mn-ea"/>
                <a:cs typeface="+mn-cs"/>
              </a:rPr>
              <a:t>double-blind, parallel trial of 158 patients with cirrhosis</a:t>
            </a:r>
          </a:p>
          <a:p>
            <a:r>
              <a:rPr lang="en-US" sz="1200" b="0" i="0" u="none" strike="noStrike" kern="1200" baseline="0" dirty="0">
                <a:solidFill>
                  <a:schemeClr val="tx1"/>
                </a:solidFill>
                <a:latin typeface="+mn-lt"/>
                <a:ea typeface="+mn-ea"/>
                <a:cs typeface="+mn-cs"/>
              </a:rPr>
              <a:t>receiving standard prophylaxis to prevent rebleeding (a</a:t>
            </a:r>
          </a:p>
          <a:p>
            <a:r>
              <a:rPr lang="en-US" sz="1200" b="0" i="0" u="none" strike="noStrike" kern="1200" baseline="0" dirty="0">
                <a:solidFill>
                  <a:schemeClr val="tx1"/>
                </a:solidFill>
                <a:latin typeface="+mn-lt"/>
                <a:ea typeface="+mn-ea"/>
                <a:cs typeface="+mn-cs"/>
              </a:rPr>
              <a:t>b-blocker and band ligation) in Spain from October 2010</a:t>
            </a:r>
          </a:p>
          <a:p>
            <a:r>
              <a:rPr lang="en-US" sz="1200" b="0" i="0" u="none" strike="noStrike" kern="1200" baseline="0" dirty="0">
                <a:solidFill>
                  <a:schemeClr val="tx1"/>
                </a:solidFill>
                <a:latin typeface="+mn-lt"/>
                <a:ea typeface="+mn-ea"/>
                <a:cs typeface="+mn-cs"/>
              </a:rPr>
              <a:t>through October 2013. Within 10 days of bleeding, subjects</a:t>
            </a:r>
          </a:p>
          <a:p>
            <a:r>
              <a:rPr lang="en-US" sz="1200" b="0" i="0" u="none" strike="noStrike" kern="1200" baseline="0" dirty="0">
                <a:solidFill>
                  <a:schemeClr val="tx1"/>
                </a:solidFill>
                <a:latin typeface="+mn-lt"/>
                <a:ea typeface="+mn-ea"/>
                <a:cs typeface="+mn-cs"/>
              </a:rPr>
              <a:t>were randomly assigned, but stratified by Child-Pugh class of A</a:t>
            </a:r>
          </a:p>
          <a:p>
            <a:r>
              <a:rPr lang="en-US" sz="1200" b="0" i="0" u="none" strike="noStrike" kern="1200" baseline="0" dirty="0">
                <a:solidFill>
                  <a:schemeClr val="tx1"/>
                </a:solidFill>
                <a:latin typeface="+mn-lt"/>
                <a:ea typeface="+mn-ea"/>
                <a:cs typeface="+mn-cs"/>
              </a:rPr>
              <a:t>or B vs C, to groups given simvastatin (20 mg/d the first 15</a:t>
            </a:r>
          </a:p>
          <a:p>
            <a:r>
              <a:rPr lang="en-US" sz="1200" b="0" i="0" u="none" strike="noStrike" kern="1200" baseline="0" dirty="0">
                <a:solidFill>
                  <a:schemeClr val="tx1"/>
                </a:solidFill>
                <a:latin typeface="+mn-lt"/>
                <a:ea typeface="+mn-ea"/>
                <a:cs typeface="+mn-cs"/>
              </a:rPr>
              <a:t>days, 40 mg/d thereafter; n ¼ 69) or placebo (n ¼ 78). Patients</a:t>
            </a:r>
          </a:p>
          <a:p>
            <a:r>
              <a:rPr lang="en-US" sz="1200" b="0" i="0" u="none" strike="noStrike" kern="1200" baseline="0" dirty="0">
                <a:solidFill>
                  <a:schemeClr val="tx1"/>
                </a:solidFill>
                <a:latin typeface="+mn-lt"/>
                <a:ea typeface="+mn-ea"/>
                <a:cs typeface="+mn-cs"/>
              </a:rPr>
              <a:t>were followed for as long as 24 months. The primary end point</a:t>
            </a:r>
          </a:p>
          <a:p>
            <a:r>
              <a:rPr lang="en-US" sz="1200" b="0" i="0" u="none" strike="noStrike" kern="1200" baseline="0" dirty="0">
                <a:solidFill>
                  <a:schemeClr val="tx1"/>
                </a:solidFill>
                <a:latin typeface="+mn-lt"/>
                <a:ea typeface="+mn-ea"/>
                <a:cs typeface="+mn-cs"/>
              </a:rPr>
              <a:t>was a composite of rebleeding and death, and main secondary</a:t>
            </a:r>
          </a:p>
          <a:p>
            <a:r>
              <a:rPr lang="en-US" sz="1200" b="0" i="0" u="none" strike="noStrike" kern="1200" baseline="0" dirty="0">
                <a:solidFill>
                  <a:schemeClr val="tx1"/>
                </a:solidFill>
                <a:latin typeface="+mn-lt"/>
                <a:ea typeface="+mn-ea"/>
                <a:cs typeface="+mn-cs"/>
              </a:rPr>
              <a:t>end points were the individual components of the composite</a:t>
            </a:r>
          </a:p>
          <a:p>
            <a:r>
              <a:rPr lang="en-US" sz="1200" b="0" i="0" u="none" strike="noStrike" kern="1200" baseline="0" dirty="0">
                <a:solidFill>
                  <a:schemeClr val="tx1"/>
                </a:solidFill>
                <a:latin typeface="+mn-lt"/>
                <a:ea typeface="+mn-ea"/>
                <a:cs typeface="+mn-cs"/>
              </a:rPr>
              <a:t>(death and rebleeding). RESULTS: The primary end point was</a:t>
            </a:r>
          </a:p>
          <a:p>
            <a:r>
              <a:rPr lang="en-US" sz="1200" b="0" i="0" u="none" strike="noStrike" kern="1200" baseline="0" dirty="0">
                <a:solidFill>
                  <a:schemeClr val="tx1"/>
                </a:solidFill>
                <a:latin typeface="+mn-lt"/>
                <a:ea typeface="+mn-ea"/>
                <a:cs typeface="+mn-cs"/>
              </a:rPr>
              <a:t>met by 30 of 78 patients in the placebo group and 22 of 69 in</a:t>
            </a:r>
          </a:p>
          <a:p>
            <a:r>
              <a:rPr lang="en-US" sz="1200" b="0" i="0" u="none" strike="noStrike" kern="1200" baseline="0" dirty="0">
                <a:solidFill>
                  <a:schemeClr val="tx1"/>
                </a:solidFill>
                <a:latin typeface="+mn-lt"/>
                <a:ea typeface="+mn-ea"/>
                <a:cs typeface="+mn-cs"/>
              </a:rPr>
              <a:t>the simvastatin group (P ¼ .423). Seventeen patients in the</a:t>
            </a:r>
          </a:p>
          <a:p>
            <a:r>
              <a:rPr lang="en-US" sz="1200" b="0" i="0" u="none" strike="noStrike" kern="1200" baseline="0" dirty="0">
                <a:solidFill>
                  <a:schemeClr val="tx1"/>
                </a:solidFill>
                <a:latin typeface="+mn-lt"/>
                <a:ea typeface="+mn-ea"/>
                <a:cs typeface="+mn-cs"/>
              </a:rPr>
              <a:t>placebo group died (22%) vs 6 patients in the simvastatin</a:t>
            </a:r>
          </a:p>
          <a:p>
            <a:r>
              <a:rPr lang="en-US" sz="1200" b="0" i="0" u="none" strike="noStrike" kern="1200" baseline="0" dirty="0">
                <a:solidFill>
                  <a:schemeClr val="tx1"/>
                </a:solidFill>
                <a:latin typeface="+mn-lt"/>
                <a:ea typeface="+mn-ea"/>
                <a:cs typeface="+mn-cs"/>
              </a:rPr>
              <a:t>group (9%) (hazard ratio for adding simvastatin to therapy ¼</a:t>
            </a:r>
          </a:p>
          <a:p>
            <a:r>
              <a:rPr lang="es-AR" sz="1200" b="0" i="0" u="none" strike="noStrike" kern="1200" baseline="0" dirty="0">
                <a:solidFill>
                  <a:schemeClr val="tx1"/>
                </a:solidFill>
                <a:latin typeface="+mn-lt"/>
                <a:ea typeface="+mn-ea"/>
                <a:cs typeface="+mn-cs"/>
              </a:rPr>
              <a:t>0.39; 95% </a:t>
            </a:r>
            <a:r>
              <a:rPr lang="es-AR" sz="1200" b="0" i="0" u="none" strike="noStrike" kern="1200" baseline="0" dirty="0" err="1">
                <a:solidFill>
                  <a:schemeClr val="tx1"/>
                </a:solidFill>
                <a:latin typeface="+mn-lt"/>
                <a:ea typeface="+mn-ea"/>
                <a:cs typeface="+mn-cs"/>
              </a:rPr>
              <a:t>confidence</a:t>
            </a:r>
            <a:r>
              <a:rPr lang="es-AR" sz="1200" b="0" i="0" u="none" strike="noStrike" kern="1200" baseline="0" dirty="0">
                <a:solidFill>
                  <a:schemeClr val="tx1"/>
                </a:solidFill>
                <a:latin typeface="+mn-lt"/>
                <a:ea typeface="+mn-ea"/>
                <a:cs typeface="+mn-cs"/>
              </a:rPr>
              <a:t> </a:t>
            </a:r>
            <a:r>
              <a:rPr lang="es-AR" sz="1200" b="0" i="0" u="none" strike="noStrike" kern="1200" baseline="0" dirty="0" err="1">
                <a:solidFill>
                  <a:schemeClr val="tx1"/>
                </a:solidFill>
                <a:latin typeface="+mn-lt"/>
                <a:ea typeface="+mn-ea"/>
                <a:cs typeface="+mn-cs"/>
              </a:rPr>
              <a:t>interval</a:t>
            </a:r>
            <a:r>
              <a:rPr lang="es-AR" sz="1200" b="0" i="0" u="none" strike="noStrike" kern="1200" baseline="0" dirty="0">
                <a:solidFill>
                  <a:schemeClr val="tx1"/>
                </a:solidFill>
                <a:latin typeface="+mn-lt"/>
                <a:ea typeface="+mn-ea"/>
                <a:cs typeface="+mn-cs"/>
              </a:rPr>
              <a:t>: 0.15–0.99; P ¼ .030). Simvastatin</a:t>
            </a:r>
          </a:p>
          <a:p>
            <a:r>
              <a:rPr lang="en-US" sz="1200" b="0" i="0" u="none" strike="noStrike" kern="1200" baseline="0" dirty="0">
                <a:solidFill>
                  <a:schemeClr val="tx1"/>
                </a:solidFill>
                <a:latin typeface="+mn-lt"/>
                <a:ea typeface="+mn-ea"/>
                <a:cs typeface="+mn-cs"/>
              </a:rPr>
              <a:t>did not increase survival of patients with Child-Pugh</a:t>
            </a:r>
          </a:p>
          <a:p>
            <a:r>
              <a:rPr lang="en-US" sz="1200" b="0" i="0" u="none" strike="noStrike" kern="1200" baseline="0" dirty="0">
                <a:solidFill>
                  <a:schemeClr val="tx1"/>
                </a:solidFill>
                <a:latin typeface="+mn-lt"/>
                <a:ea typeface="+mn-ea"/>
                <a:cs typeface="+mn-cs"/>
              </a:rPr>
              <a:t>class C cirrhosis. Rebleeding occurred in 28% of patients in</a:t>
            </a:r>
          </a:p>
          <a:p>
            <a:r>
              <a:rPr lang="en-US" sz="1200" b="0" i="0" u="none" strike="noStrike" kern="1200" baseline="0" dirty="0">
                <a:solidFill>
                  <a:schemeClr val="tx1"/>
                </a:solidFill>
                <a:latin typeface="+mn-lt"/>
                <a:ea typeface="+mn-ea"/>
                <a:cs typeface="+mn-cs"/>
              </a:rPr>
              <a:t>the placebo group and 25% in the simvastatin group (P ¼ .583).</a:t>
            </a:r>
          </a:p>
          <a:p>
            <a:r>
              <a:rPr lang="en-US" sz="1200" b="0" i="0" u="none" strike="noStrike" kern="1200" baseline="0" dirty="0">
                <a:solidFill>
                  <a:schemeClr val="tx1"/>
                </a:solidFill>
                <a:latin typeface="+mn-lt"/>
                <a:ea typeface="+mn-ea"/>
                <a:cs typeface="+mn-cs"/>
              </a:rPr>
              <a:t>Serious adverse events occurred in 53% of patients in the</a:t>
            </a:r>
          </a:p>
          <a:p>
            <a:r>
              <a:rPr lang="en-US" sz="1200" b="0" i="0" u="none" strike="noStrike" kern="1200" baseline="0" dirty="0">
                <a:solidFill>
                  <a:schemeClr val="tx1"/>
                </a:solidFill>
                <a:latin typeface="+mn-lt"/>
                <a:ea typeface="+mn-ea"/>
                <a:cs typeface="+mn-cs"/>
              </a:rPr>
              <a:t>placebo group and 49% in the simvastatin group (P ¼ .752);</a:t>
            </a:r>
          </a:p>
          <a:p>
            <a:r>
              <a:rPr lang="en-US" sz="1200" b="0" i="0" u="none" strike="noStrike" kern="1200" baseline="0" dirty="0">
                <a:solidFill>
                  <a:schemeClr val="tx1"/>
                </a:solidFill>
                <a:latin typeface="+mn-lt"/>
                <a:ea typeface="+mn-ea"/>
                <a:cs typeface="+mn-cs"/>
              </a:rPr>
              <a:t>the percentages of serious adverse events related to therapy</a:t>
            </a:r>
          </a:p>
          <a:p>
            <a:r>
              <a:rPr lang="en-US" sz="1200" b="0" i="0" u="none" strike="noStrike" kern="1200" baseline="0" dirty="0">
                <a:solidFill>
                  <a:schemeClr val="tx1"/>
                </a:solidFill>
                <a:latin typeface="+mn-lt"/>
                <a:ea typeface="+mn-ea"/>
                <a:cs typeface="+mn-cs"/>
              </a:rPr>
              <a:t>were 11% in the placebo group vs 8% in the in the simvastatin</a:t>
            </a:r>
          </a:p>
          <a:p>
            <a:r>
              <a:rPr lang="en-US" sz="1200" b="0" i="0" u="none" strike="noStrike" kern="1200" baseline="0" dirty="0">
                <a:solidFill>
                  <a:schemeClr val="tx1"/>
                </a:solidFill>
                <a:latin typeface="+mn-lt"/>
                <a:ea typeface="+mn-ea"/>
                <a:cs typeface="+mn-cs"/>
              </a:rPr>
              <a:t>group (P ¼ .599). Two patients in the simvastatin group, each</a:t>
            </a:r>
          </a:p>
          <a:p>
            <a:r>
              <a:rPr lang="en-US" sz="1200" b="0" i="0" u="none" strike="noStrike" kern="1200" baseline="0" dirty="0">
                <a:solidFill>
                  <a:schemeClr val="tx1"/>
                </a:solidFill>
                <a:latin typeface="+mn-lt"/>
                <a:ea typeface="+mn-ea"/>
                <a:cs typeface="+mn-cs"/>
              </a:rPr>
              <a:t>with advanced liver disease, developed rhabdomyolysis.</a:t>
            </a:r>
          </a:p>
          <a:p>
            <a:r>
              <a:rPr lang="en-US" sz="1200" b="0" i="0" u="none" strike="noStrike" kern="1200" baseline="0" dirty="0">
                <a:solidFill>
                  <a:schemeClr val="tx1"/>
                </a:solidFill>
                <a:latin typeface="+mn-lt"/>
                <a:ea typeface="+mn-ea"/>
                <a:cs typeface="+mn-cs"/>
              </a:rPr>
              <a:t>CONCLUSIONS: In a randomized controlled trial, addition of</a:t>
            </a:r>
          </a:p>
          <a:p>
            <a:r>
              <a:rPr lang="en-US" sz="1200" b="0" i="0" u="none" strike="noStrike" kern="1200" baseline="0" dirty="0">
                <a:solidFill>
                  <a:schemeClr val="tx1"/>
                </a:solidFill>
                <a:latin typeface="+mn-lt"/>
                <a:ea typeface="+mn-ea"/>
                <a:cs typeface="+mn-cs"/>
              </a:rPr>
              <a:t>simvastatin to standard therapy did not reduce rebleeding, but</a:t>
            </a:r>
          </a:p>
          <a:p>
            <a:r>
              <a:rPr lang="en-US" sz="1200" b="0" i="0" u="none" strike="noStrike" kern="1200" baseline="0" dirty="0">
                <a:solidFill>
                  <a:schemeClr val="tx1"/>
                </a:solidFill>
                <a:latin typeface="+mn-lt"/>
                <a:ea typeface="+mn-ea"/>
                <a:cs typeface="+mn-cs"/>
              </a:rPr>
              <a:t>was associated with a survival benefit for patients with Child-</a:t>
            </a:r>
          </a:p>
          <a:p>
            <a:r>
              <a:rPr lang="en-US" sz="1200" b="0" i="0" u="none" strike="noStrike" kern="1200" baseline="0" dirty="0">
                <a:solidFill>
                  <a:schemeClr val="tx1"/>
                </a:solidFill>
                <a:latin typeface="+mn-lt"/>
                <a:ea typeface="+mn-ea"/>
                <a:cs typeface="+mn-cs"/>
              </a:rPr>
              <a:t>Pugh class A or B cirrhosis. Survival was not the primary end</a:t>
            </a:r>
          </a:p>
          <a:p>
            <a:r>
              <a:rPr lang="en-US" sz="1200" b="0" i="0" u="none" strike="noStrike" kern="1200" baseline="0" dirty="0">
                <a:solidFill>
                  <a:schemeClr val="tx1"/>
                </a:solidFill>
                <a:latin typeface="+mn-lt"/>
                <a:ea typeface="+mn-ea"/>
                <a:cs typeface="+mn-cs"/>
              </a:rPr>
              <a:t>point of the study, so these results require validation. The</a:t>
            </a:r>
          </a:p>
          <a:p>
            <a:r>
              <a:rPr lang="en-US" sz="1200" b="0" i="0" u="none" strike="noStrike" kern="1200" baseline="0" dirty="0">
                <a:solidFill>
                  <a:schemeClr val="tx1"/>
                </a:solidFill>
                <a:latin typeface="+mn-lt"/>
                <a:ea typeface="+mn-ea"/>
                <a:cs typeface="+mn-cs"/>
              </a:rPr>
              <a:t>incidence of rhabdomyolysis in patients receiving 40 mg/</a:t>
            </a:r>
          </a:p>
          <a:p>
            <a:r>
              <a:rPr lang="en-US" sz="1200" b="0" i="0" u="none" strike="noStrike" kern="1200" baseline="0" dirty="0">
                <a:solidFill>
                  <a:schemeClr val="tx1"/>
                </a:solidFill>
                <a:latin typeface="+mn-lt"/>
                <a:ea typeface="+mn-ea"/>
                <a:cs typeface="+mn-cs"/>
              </a:rPr>
              <a:t>d simvastatin was higher than expected. European Clinical Trial</a:t>
            </a:r>
          </a:p>
          <a:p>
            <a:r>
              <a:rPr lang="es-AR" sz="1200" b="0" i="0" u="none" strike="noStrike" kern="1200" baseline="0" dirty="0" err="1">
                <a:solidFill>
                  <a:schemeClr val="tx1"/>
                </a:solidFill>
                <a:latin typeface="+mn-lt"/>
                <a:ea typeface="+mn-ea"/>
                <a:cs typeface="+mn-cs"/>
              </a:rPr>
              <a:t>Database</a:t>
            </a:r>
            <a:r>
              <a:rPr lang="es-AR" sz="1200" b="0" i="0" u="none" strike="noStrike" kern="1200" baseline="0" dirty="0">
                <a:solidFill>
                  <a:schemeClr val="tx1"/>
                </a:solidFill>
                <a:latin typeface="+mn-lt"/>
                <a:ea typeface="+mn-ea"/>
                <a:cs typeface="+mn-cs"/>
              </a:rPr>
              <a:t> ID: EUDRACT 2009-016500-24; ClinicalTrials.gov ID:</a:t>
            </a:r>
          </a:p>
          <a:p>
            <a:r>
              <a:rPr lang="es-AR" sz="1200" b="0" i="0" u="none" strike="noStrike" kern="1200" baseline="0" dirty="0">
                <a:solidFill>
                  <a:schemeClr val="tx1"/>
                </a:solidFill>
                <a:latin typeface="+mn-lt"/>
                <a:ea typeface="+mn-ea"/>
                <a:cs typeface="+mn-cs"/>
              </a:rPr>
              <a:t>NCT01095185.</a:t>
            </a:r>
            <a:endParaRPr lang="es-AR" dirty="0"/>
          </a:p>
        </p:txBody>
      </p:sp>
      <p:sp>
        <p:nvSpPr>
          <p:cNvPr id="4" name="Espace réservé du numéro de diapositive 3"/>
          <p:cNvSpPr>
            <a:spLocks noGrp="1"/>
          </p:cNvSpPr>
          <p:nvPr>
            <p:ph type="sldNum" sz="quarter" idx="10"/>
          </p:nvPr>
        </p:nvSpPr>
        <p:spPr/>
        <p:txBody>
          <a:bodyPr/>
          <a:lstStyle/>
          <a:p>
            <a:fld id="{F78E3FA0-204C-42EF-BBAE-910B8F2C7011}" type="slidenum">
              <a:rPr lang="es-AR" smtClean="0"/>
              <a:t>20</a:t>
            </a:fld>
            <a:endParaRPr lang="es-AR"/>
          </a:p>
        </p:txBody>
      </p:sp>
    </p:spTree>
    <p:extLst>
      <p:ext uri="{BB962C8B-B14F-4D97-AF65-F5344CB8AC3E}">
        <p14:creationId xmlns:p14="http://schemas.microsoft.com/office/powerpoint/2010/main" val="1075676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Background &amp; Aims: Several animal studies have shown that</a:t>
            </a:r>
          </a:p>
          <a:p>
            <a:r>
              <a:rPr lang="en-US" sz="1200" b="0" i="0" u="none" strike="noStrike" kern="1200" baseline="0" dirty="0">
                <a:solidFill>
                  <a:schemeClr val="tx1"/>
                </a:solidFill>
                <a:latin typeface="+mn-lt"/>
                <a:ea typeface="+mn-ea"/>
                <a:cs typeface="+mn-cs"/>
              </a:rPr>
              <a:t>statins can inhibit the progression of cirrhosis; however, few clinical</a:t>
            </a:r>
          </a:p>
          <a:p>
            <a:r>
              <a:rPr lang="en-US" sz="1200" b="0" i="0" u="none" strike="noStrike" kern="1200" baseline="0" dirty="0">
                <a:solidFill>
                  <a:schemeClr val="tx1"/>
                </a:solidFill>
                <a:latin typeface="+mn-lt"/>
                <a:ea typeface="+mn-ea"/>
                <a:cs typeface="+mn-cs"/>
              </a:rPr>
              <a:t>studies have been conducted. Previous studies have indicated</a:t>
            </a:r>
          </a:p>
          <a:p>
            <a:r>
              <a:rPr lang="en-US" sz="1200" b="0" i="0" u="none" strike="noStrike" kern="1200" baseline="0" dirty="0">
                <a:solidFill>
                  <a:schemeClr val="tx1"/>
                </a:solidFill>
                <a:latin typeface="+mn-lt"/>
                <a:ea typeface="+mn-ea"/>
                <a:cs typeface="+mn-cs"/>
              </a:rPr>
              <a:t>that statins can prevent the progression of hepatic fibrosis in</a:t>
            </a:r>
          </a:p>
          <a:p>
            <a:r>
              <a:rPr lang="en-US" sz="1200" b="0" i="0" u="none" strike="noStrike" kern="1200" baseline="0" dirty="0">
                <a:solidFill>
                  <a:schemeClr val="tx1"/>
                </a:solidFill>
                <a:latin typeface="+mn-lt"/>
                <a:ea typeface="+mn-ea"/>
                <a:cs typeface="+mn-cs"/>
              </a:rPr>
              <a:t>patients with hepatitis C virus (HCV) infection and advanced hepatic</a:t>
            </a:r>
          </a:p>
          <a:p>
            <a:r>
              <a:rPr lang="en-US" sz="1200" b="0" i="0" u="none" strike="noStrike" kern="1200" baseline="0" dirty="0">
                <a:solidFill>
                  <a:schemeClr val="tx1"/>
                </a:solidFill>
                <a:latin typeface="+mn-lt"/>
                <a:ea typeface="+mn-ea"/>
                <a:cs typeface="+mn-cs"/>
              </a:rPr>
              <a:t>fibrosis, however data is lacking on patients who have yet to</a:t>
            </a:r>
          </a:p>
          <a:p>
            <a:r>
              <a:rPr lang="en-US" sz="1200" b="0" i="0" u="none" strike="noStrike" kern="1200" baseline="0" dirty="0">
                <a:solidFill>
                  <a:schemeClr val="tx1"/>
                </a:solidFill>
                <a:latin typeface="+mn-lt"/>
                <a:ea typeface="+mn-ea"/>
                <a:cs typeface="+mn-cs"/>
              </a:rPr>
              <a:t>progress to cirrhosis. This study investigated the association</a:t>
            </a:r>
          </a:p>
          <a:p>
            <a:r>
              <a:rPr lang="en-US" sz="1200" b="0" i="0" u="none" strike="noStrike" kern="1200" baseline="0" dirty="0">
                <a:solidFill>
                  <a:schemeClr val="tx1"/>
                </a:solidFill>
                <a:latin typeface="+mn-lt"/>
                <a:ea typeface="+mn-ea"/>
                <a:cs typeface="+mn-cs"/>
              </a:rPr>
              <a:t>between the use of statin and the risk of cirrhosis development</a:t>
            </a:r>
          </a:p>
          <a:p>
            <a:r>
              <a:rPr lang="en-US" sz="1200" b="0" i="0" u="none" strike="noStrike" kern="1200" baseline="0" dirty="0">
                <a:solidFill>
                  <a:schemeClr val="tx1"/>
                </a:solidFill>
                <a:latin typeface="+mn-lt"/>
                <a:ea typeface="+mn-ea"/>
                <a:cs typeface="+mn-cs"/>
              </a:rPr>
              <a:t>in patients with HCV infection.</a:t>
            </a:r>
          </a:p>
          <a:p>
            <a:r>
              <a:rPr lang="en-US" sz="1200" b="0" i="0" u="none" strike="noStrike" kern="1200" baseline="0" dirty="0" err="1">
                <a:solidFill>
                  <a:schemeClr val="tx1"/>
                </a:solidFill>
                <a:latin typeface="+mn-lt"/>
                <a:ea typeface="+mn-ea"/>
                <a:cs typeface="+mn-cs"/>
              </a:rPr>
              <a:t>Methods:We</a:t>
            </a:r>
            <a:r>
              <a:rPr lang="en-US" sz="1200" b="0" i="0" u="none" strike="noStrike" kern="1200" baseline="0" dirty="0">
                <a:solidFill>
                  <a:schemeClr val="tx1"/>
                </a:solidFill>
                <a:latin typeface="+mn-lt"/>
                <a:ea typeface="+mn-ea"/>
                <a:cs typeface="+mn-cs"/>
              </a:rPr>
              <a:t> conducted a population-based cohort study by</a:t>
            </a:r>
          </a:p>
          <a:p>
            <a:r>
              <a:rPr lang="en-US" sz="1200" b="0" i="0" u="none" strike="noStrike" kern="1200" baseline="0" dirty="0">
                <a:solidFill>
                  <a:schemeClr val="tx1"/>
                </a:solidFill>
                <a:latin typeface="+mn-lt"/>
                <a:ea typeface="+mn-ea"/>
                <a:cs typeface="+mn-cs"/>
              </a:rPr>
              <a:t>using the Taiwan National Health Insurance Research Database.</a:t>
            </a:r>
          </a:p>
          <a:p>
            <a:r>
              <a:rPr lang="en-US" sz="1200" b="0" i="0" u="none" strike="noStrike" kern="1200" baseline="0" dirty="0">
                <a:solidFill>
                  <a:schemeClr val="tx1"/>
                </a:solidFill>
                <a:latin typeface="+mn-lt"/>
                <a:ea typeface="+mn-ea"/>
                <a:cs typeface="+mn-cs"/>
              </a:rPr>
              <a:t>A total of 226,856 patients with HCV infection were included as</a:t>
            </a:r>
          </a:p>
          <a:p>
            <a:r>
              <a:rPr lang="en-US" sz="1200" b="0" i="0" u="none" strike="noStrike" kern="1200" baseline="0" dirty="0">
                <a:solidFill>
                  <a:schemeClr val="tx1"/>
                </a:solidFill>
                <a:latin typeface="+mn-lt"/>
                <a:ea typeface="+mn-ea"/>
                <a:cs typeface="+mn-cs"/>
              </a:rPr>
              <a:t>the study cohort. Each patient was followed from 1997 to 2010</a:t>
            </a:r>
          </a:p>
          <a:p>
            <a:r>
              <a:rPr lang="en-US" sz="1200" b="0" i="0" u="none" strike="noStrike" kern="1200" baseline="0" dirty="0">
                <a:solidFill>
                  <a:schemeClr val="tx1"/>
                </a:solidFill>
                <a:latin typeface="+mn-lt"/>
                <a:ea typeface="+mn-ea"/>
                <a:cs typeface="+mn-cs"/>
              </a:rPr>
              <a:t>to identify incident cases of cirrhosis. A Cox proportional hazard</a:t>
            </a:r>
          </a:p>
          <a:p>
            <a:r>
              <a:rPr lang="en-US" sz="1200" b="0" i="0" u="none" strike="noStrike" kern="1200" baseline="0" dirty="0">
                <a:solidFill>
                  <a:schemeClr val="tx1"/>
                </a:solidFill>
                <a:latin typeface="+mn-lt"/>
                <a:ea typeface="+mn-ea"/>
                <a:cs typeface="+mn-cs"/>
              </a:rPr>
              <a:t>regression was performed to evaluate the association between</a:t>
            </a:r>
          </a:p>
          <a:p>
            <a:r>
              <a:rPr lang="en-US" sz="1200" b="0" i="0" u="none" strike="noStrike" kern="1200" baseline="0" dirty="0">
                <a:solidFill>
                  <a:schemeClr val="tx1"/>
                </a:solidFill>
                <a:latin typeface="+mn-lt"/>
                <a:ea typeface="+mn-ea"/>
                <a:cs typeface="+mn-cs"/>
              </a:rPr>
              <a:t>statin use and cirrhosis risk.</a:t>
            </a:r>
          </a:p>
          <a:p>
            <a:r>
              <a:rPr lang="en-US" sz="1200" b="0" i="0" u="none" strike="noStrike" kern="1200" baseline="0" dirty="0">
                <a:solidFill>
                  <a:schemeClr val="tx1"/>
                </a:solidFill>
                <a:latin typeface="+mn-lt"/>
                <a:ea typeface="+mn-ea"/>
                <a:cs typeface="+mn-cs"/>
              </a:rPr>
              <a:t>Results: A total of 34,273 cases of cirrhosis were identified in the</a:t>
            </a:r>
          </a:p>
          <a:p>
            <a:r>
              <a:rPr lang="en-US" sz="1200" b="0" i="0" u="none" strike="noStrike" kern="1200" baseline="0" dirty="0">
                <a:solidFill>
                  <a:schemeClr val="tx1"/>
                </a:solidFill>
                <a:latin typeface="+mn-lt"/>
                <a:ea typeface="+mn-ea"/>
                <a:cs typeface="+mn-cs"/>
              </a:rPr>
              <a:t>cohort with HCV infection during the follow-up period of</a:t>
            </a:r>
          </a:p>
          <a:p>
            <a:r>
              <a:rPr lang="en-US" sz="1200" b="0" i="0" u="none" strike="noStrike" kern="1200" baseline="0" dirty="0">
                <a:solidFill>
                  <a:schemeClr val="tx1"/>
                </a:solidFill>
                <a:latin typeface="+mn-lt"/>
                <a:ea typeface="+mn-ea"/>
                <a:cs typeface="+mn-cs"/>
              </a:rPr>
              <a:t>2,874,031.7 person-years. The incidence rate was 445.5 cases of</a:t>
            </a:r>
          </a:p>
          <a:p>
            <a:r>
              <a:rPr lang="en-US" sz="1200" b="0" i="0" u="none" strike="noStrike" kern="1200" baseline="0" dirty="0">
                <a:solidFill>
                  <a:schemeClr val="tx1"/>
                </a:solidFill>
                <a:latin typeface="+mn-lt"/>
                <a:ea typeface="+mn-ea"/>
                <a:cs typeface="+mn-cs"/>
              </a:rPr>
              <a:t>cirrhosis per 100,000 person-years (95% confidence interval</a:t>
            </a:r>
          </a:p>
          <a:p>
            <a:r>
              <a:rPr lang="en-US" sz="1200" b="0" i="0" u="none" strike="noStrike" kern="1200" baseline="0" dirty="0">
                <a:solidFill>
                  <a:schemeClr val="tx1"/>
                </a:solidFill>
                <a:latin typeface="+mn-lt"/>
                <a:ea typeface="+mn-ea"/>
                <a:cs typeface="+mn-cs"/>
              </a:rPr>
              <a:t>(CI), 423.3 to 465.7) for statin users (defined as those who used</a:t>
            </a:r>
          </a:p>
          <a:p>
            <a:r>
              <a:rPr lang="en-US" sz="1200" b="0" i="0" u="none" strike="noStrike" kern="1200" baseline="0" dirty="0">
                <a:solidFill>
                  <a:schemeClr val="tx1"/>
                </a:solidFill>
                <a:latin typeface="+mn-lt"/>
                <a:ea typeface="+mn-ea"/>
                <a:cs typeface="+mn-cs"/>
              </a:rPr>
              <a:t>more than 28 cumulative defined daily doses (</a:t>
            </a:r>
            <a:r>
              <a:rPr lang="en-US" sz="1200" b="0" i="0" u="none" strike="noStrike" kern="1200" baseline="0" dirty="0" err="1">
                <a:solidFill>
                  <a:schemeClr val="tx1"/>
                </a:solidFill>
                <a:latin typeface="+mn-lt"/>
                <a:ea typeface="+mn-ea"/>
                <a:cs typeface="+mn-cs"/>
              </a:rPr>
              <a:t>cDDD</a:t>
            </a:r>
            <a:r>
              <a:rPr lang="en-US" sz="1200" b="0" i="0" u="none" strike="noStrike" kern="1200" baseline="0" dirty="0">
                <a:solidFill>
                  <a:schemeClr val="tx1"/>
                </a:solidFill>
                <a:latin typeface="+mn-lt"/>
                <a:ea typeface="+mn-ea"/>
                <a:cs typeface="+mn-cs"/>
              </a:rPr>
              <a:t>)), and</a:t>
            </a:r>
          </a:p>
          <a:p>
            <a:r>
              <a:rPr lang="en-US" sz="1200" b="0" i="0" u="none" strike="noStrike" kern="1200" baseline="0" dirty="0">
                <a:solidFill>
                  <a:schemeClr val="tx1"/>
                </a:solidFill>
                <a:latin typeface="+mn-lt"/>
                <a:ea typeface="+mn-ea"/>
                <a:cs typeface="+mn-cs"/>
              </a:rPr>
              <a:t>1311.2 cirrhosis cases per 100,000 person-years (95% CI, 1297.1</a:t>
            </a:r>
          </a:p>
          <a:p>
            <a:r>
              <a:rPr lang="en-US" sz="1200" b="0" i="0" u="none" strike="noStrike" kern="1200" baseline="0" dirty="0">
                <a:solidFill>
                  <a:schemeClr val="tx1"/>
                </a:solidFill>
                <a:latin typeface="+mn-lt"/>
                <a:ea typeface="+mn-ea"/>
                <a:cs typeface="+mn-cs"/>
              </a:rPr>
              <a:t>to 1325.6) for non-users. A dose-response relationship between</a:t>
            </a:r>
          </a:p>
          <a:p>
            <a:r>
              <a:rPr lang="en-US" sz="1200" b="0" i="0" u="none" strike="noStrike" kern="1200" baseline="0" dirty="0">
                <a:solidFill>
                  <a:schemeClr val="tx1"/>
                </a:solidFill>
                <a:latin typeface="+mn-lt"/>
                <a:ea typeface="+mn-ea"/>
                <a:cs typeface="+mn-cs"/>
              </a:rPr>
              <a:t>statin use and cirrhosis risk was observed. The adjusted hazard</a:t>
            </a:r>
          </a:p>
          <a:p>
            <a:r>
              <a:rPr lang="pl-PL" sz="1200" b="0" i="0" u="none" strike="noStrike" kern="1200" baseline="0" dirty="0">
                <a:solidFill>
                  <a:schemeClr val="tx1"/>
                </a:solidFill>
                <a:latin typeface="+mn-lt"/>
                <a:ea typeface="+mn-ea"/>
                <a:cs typeface="+mn-cs"/>
              </a:rPr>
              <a:t>ratios were 0.33 (95% CI, 0.31 to 0.36), 0.24 (95% CI, 0.22 to</a:t>
            </a:r>
          </a:p>
          <a:p>
            <a:r>
              <a:rPr lang="en-US" sz="1200" b="0" i="0" u="none" strike="noStrike" kern="1200" baseline="0" dirty="0">
                <a:solidFill>
                  <a:schemeClr val="tx1"/>
                </a:solidFill>
                <a:latin typeface="+mn-lt"/>
                <a:ea typeface="+mn-ea"/>
                <a:cs typeface="+mn-cs"/>
              </a:rPr>
              <a:t>0.25), and 0.13 (95% CI, 0.12 to 0.15) for statin use of 28 to 83,</a:t>
            </a:r>
          </a:p>
          <a:p>
            <a:r>
              <a:rPr lang="en-US" sz="1200" b="0" i="0" u="none" strike="noStrike" kern="1200" baseline="0" dirty="0">
                <a:solidFill>
                  <a:schemeClr val="tx1"/>
                </a:solidFill>
                <a:latin typeface="+mn-lt"/>
                <a:ea typeface="+mn-ea"/>
                <a:cs typeface="+mn-cs"/>
              </a:rPr>
              <a:t>84 to 365, and more than 365 </a:t>
            </a:r>
            <a:r>
              <a:rPr lang="en-US" sz="1200" b="0" i="0" u="none" strike="noStrike" kern="1200" baseline="0" dirty="0" err="1">
                <a:solidFill>
                  <a:schemeClr val="tx1"/>
                </a:solidFill>
                <a:latin typeface="+mn-lt"/>
                <a:ea typeface="+mn-ea"/>
                <a:cs typeface="+mn-cs"/>
              </a:rPr>
              <a:t>cDDD</a:t>
            </a:r>
            <a:r>
              <a:rPr lang="en-US" sz="1200" b="0" i="0" u="none" strike="noStrike" kern="1200" baseline="0" dirty="0">
                <a:solidFill>
                  <a:schemeClr val="tx1"/>
                </a:solidFill>
                <a:latin typeface="+mn-lt"/>
                <a:ea typeface="+mn-ea"/>
                <a:cs typeface="+mn-cs"/>
              </a:rPr>
              <a:t>, respectively, relative to no</a:t>
            </a:r>
          </a:p>
          <a:p>
            <a:r>
              <a:rPr lang="es-AR" sz="1200" b="0" i="0" u="none" strike="noStrike" kern="1200" baseline="0" dirty="0" err="1">
                <a:solidFill>
                  <a:schemeClr val="tx1"/>
                </a:solidFill>
                <a:latin typeface="+mn-lt"/>
                <a:ea typeface="+mn-ea"/>
                <a:cs typeface="+mn-cs"/>
              </a:rPr>
              <a:t>statin</a:t>
            </a:r>
            <a:r>
              <a:rPr lang="es-AR" sz="1200" b="0" i="0" u="none" strike="noStrike" kern="1200" baseline="0" dirty="0">
                <a:solidFill>
                  <a:schemeClr val="tx1"/>
                </a:solidFill>
                <a:latin typeface="+mn-lt"/>
                <a:ea typeface="+mn-ea"/>
                <a:cs typeface="+mn-cs"/>
              </a:rPr>
              <a:t> use (&lt;28 </a:t>
            </a:r>
            <a:r>
              <a:rPr lang="es-AR" sz="1200" b="0" i="0" u="none" strike="noStrike" kern="1200" baseline="0" dirty="0" err="1">
                <a:solidFill>
                  <a:schemeClr val="tx1"/>
                </a:solidFill>
                <a:latin typeface="+mn-lt"/>
                <a:ea typeface="+mn-ea"/>
                <a:cs typeface="+mn-cs"/>
              </a:rPr>
              <a:t>cDDD</a:t>
            </a:r>
            <a:r>
              <a:rPr lang="es-AR"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Conclusion: Among the patients with HCV infection, statin use</a:t>
            </a:r>
          </a:p>
          <a:p>
            <a:r>
              <a:rPr lang="en-US" sz="1200" b="0" i="0" u="none" strike="noStrike" kern="1200" baseline="0" dirty="0">
                <a:solidFill>
                  <a:schemeClr val="tx1"/>
                </a:solidFill>
                <a:latin typeface="+mn-lt"/>
                <a:ea typeface="+mn-ea"/>
                <a:cs typeface="+mn-cs"/>
              </a:rPr>
              <a:t>was associated with a reduced risk of cirrhosis development in</a:t>
            </a:r>
          </a:p>
          <a:p>
            <a:r>
              <a:rPr lang="en-US" sz="1200" b="0" i="0" u="none" strike="noStrike" kern="1200" baseline="0" dirty="0">
                <a:solidFill>
                  <a:schemeClr val="tx1"/>
                </a:solidFill>
                <a:latin typeface="+mn-lt"/>
                <a:ea typeface="+mn-ea"/>
                <a:cs typeface="+mn-cs"/>
              </a:rPr>
              <a:t>a dose-dependent manner. Further clinical research is required.</a:t>
            </a:r>
          </a:p>
          <a:p>
            <a:r>
              <a:rPr lang="en-US" sz="1200" b="0" i="0" u="none" strike="noStrike" kern="1200" baseline="0" dirty="0">
                <a:solidFill>
                  <a:schemeClr val="tx1"/>
                </a:solidFill>
                <a:latin typeface="+mn-lt"/>
                <a:ea typeface="+mn-ea"/>
                <a:cs typeface="+mn-cs"/>
              </a:rPr>
              <a:t> 2015 European Association for the Study of the Liver. Published</a:t>
            </a:r>
            <a:endParaRPr lang="es-AR" dirty="0"/>
          </a:p>
        </p:txBody>
      </p:sp>
      <p:sp>
        <p:nvSpPr>
          <p:cNvPr id="4" name="Espace réservé du numéro de diapositive 3"/>
          <p:cNvSpPr>
            <a:spLocks noGrp="1"/>
          </p:cNvSpPr>
          <p:nvPr>
            <p:ph type="sldNum" sz="quarter" idx="10"/>
          </p:nvPr>
        </p:nvSpPr>
        <p:spPr/>
        <p:txBody>
          <a:bodyPr/>
          <a:lstStyle/>
          <a:p>
            <a:fld id="{F78E3FA0-204C-42EF-BBAE-910B8F2C7011}" type="slidenum">
              <a:rPr lang="es-AR" smtClean="0"/>
              <a:t>22</a:t>
            </a:fld>
            <a:endParaRPr lang="es-AR"/>
          </a:p>
        </p:txBody>
      </p:sp>
    </p:spTree>
    <p:extLst>
      <p:ext uri="{BB962C8B-B14F-4D97-AF65-F5344CB8AC3E}">
        <p14:creationId xmlns:p14="http://schemas.microsoft.com/office/powerpoint/2010/main" val="1588203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AR" sz="1200" b="0" i="0" u="none" strike="noStrike" kern="1200" baseline="0" dirty="0">
              <a:solidFill>
                <a:schemeClr val="tx1"/>
              </a:solidFill>
              <a:latin typeface="+mn-lt"/>
              <a:ea typeface="+mn-ea"/>
              <a:cs typeface="+mn-cs"/>
            </a:endParaRPr>
          </a:p>
          <a:p>
            <a:r>
              <a:rPr lang="es-AR" sz="1200" b="0" i="0" u="none" strike="noStrike" kern="1200" baseline="0" dirty="0">
                <a:solidFill>
                  <a:schemeClr val="tx1"/>
                </a:solidFill>
                <a:latin typeface="+mn-lt"/>
                <a:ea typeface="+mn-ea"/>
                <a:cs typeface="+mn-cs"/>
              </a:rPr>
              <a:t> </a:t>
            </a:r>
          </a:p>
          <a:p>
            <a:endParaRPr lang="es-AR" sz="1200" b="0" i="0" u="none" strike="noStrike" kern="1200" baseline="0" dirty="0">
              <a:solidFill>
                <a:schemeClr val="tx1"/>
              </a:solidFill>
              <a:latin typeface="+mn-lt"/>
              <a:ea typeface="+mn-ea"/>
              <a:cs typeface="+mn-cs"/>
            </a:endParaRPr>
          </a:p>
          <a:p>
            <a:endParaRPr lang="es-AR"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Background &amp; Aims—</a:t>
            </a:r>
            <a:r>
              <a:rPr lang="en-US" sz="1200" b="0" i="0" u="none" strike="noStrike" kern="1200" baseline="0" dirty="0">
                <a:solidFill>
                  <a:schemeClr val="tx1"/>
                </a:solidFill>
                <a:latin typeface="+mn-lt"/>
                <a:ea typeface="+mn-ea"/>
                <a:cs typeface="+mn-cs"/>
              </a:rPr>
              <a:t>Statins decrease portal pressure in patients with cirrhosis and increase survival times of those who have bled from varices. However, statins can be hepatotoxic. It is important to determine whether long-term statin use will be beneficial or detrimental for patients with cirrhosis because physicians are reluctant to prescribe statins to patients with liver disease. We investigated effects of statins on decompensation and survival times in patients with compensated cirrhosis.</a:t>
            </a:r>
          </a:p>
          <a:p>
            <a:endParaRPr lang="es-AR"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Methods—</a:t>
            </a:r>
            <a:r>
              <a:rPr lang="en-US" sz="1200" b="0" i="0" u="none" strike="noStrike" kern="1200" baseline="0" dirty="0">
                <a:solidFill>
                  <a:schemeClr val="tx1"/>
                </a:solidFill>
                <a:latin typeface="+mn-lt"/>
                <a:ea typeface="+mn-ea"/>
                <a:cs typeface="+mn-cs"/>
              </a:rPr>
              <a:t>We performed a retrospective cohort using the Veteran Affairs Clinical Case Registry, which contains nationwide data from veterans infected with the hepatitis C virus (HCV). We identified patients with compensated cirrhosis from January 1996 through December 2009. Statin use was according to filled prescriptions. Cirrhosis and decompensation were determined from ICD9 codes, using a validated algorithm.</a:t>
            </a:r>
          </a:p>
          <a:p>
            <a:endParaRPr lang="es-AR"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Results—</a:t>
            </a:r>
            <a:r>
              <a:rPr lang="en-US" sz="1200" b="0" i="0" u="none" strike="noStrike" kern="1200" baseline="0" dirty="0">
                <a:solidFill>
                  <a:schemeClr val="tx1"/>
                </a:solidFill>
                <a:latin typeface="+mn-lt"/>
                <a:ea typeface="+mn-ea"/>
                <a:cs typeface="+mn-cs"/>
              </a:rPr>
              <a:t>Among 40,512 patients with HCV compensated cirrhosis (98% male, median age of 56 years), 2802 statin users were identified. We developed a propensity score model using variables associated with statin prescription, and new statin users were matched with up to 5 non-users; 685 statin users were matched with 2062 non-users. Discrimination of the propensity score model was 0.92. Statin users had lower risk of decompensation (hazard ratio [HR], 0.55; 95% confidence interval [CI], 0.39–0.77)] and death (HR, 0.56; 95% CI, 0.46–0.69), compared with non-users. Findings persisted after adjustment for age, FIB-4 index score, serum level of albumin, model for end-stage liver disease and Child scores (HR for decompensation, 0.55; 95% CI, 0.39–0.78) and HR for death, 0.55; 95% CI, 0.45–0.68).</a:t>
            </a:r>
          </a:p>
          <a:p>
            <a:endParaRPr lang="es-AR"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Conclusions—</a:t>
            </a:r>
            <a:r>
              <a:rPr lang="en-US" sz="1200" b="0" i="0" u="none" strike="noStrike" kern="1200" baseline="0" dirty="0">
                <a:solidFill>
                  <a:schemeClr val="tx1"/>
                </a:solidFill>
                <a:latin typeface="+mn-lt"/>
                <a:ea typeface="+mn-ea"/>
                <a:cs typeface="+mn-cs"/>
              </a:rPr>
              <a:t>Based on data from the Veteran Affairs Clinical Case Registry, statin use among patients with HCV and compensated cirrhosis is associated with over 40% lower risk of cirrhosis decompensation and death. Although statins cannot yet be widely recommended for these patients, their use should not be avoided.</a:t>
            </a:r>
            <a:endParaRPr lang="es-AR" dirty="0"/>
          </a:p>
        </p:txBody>
      </p:sp>
      <p:sp>
        <p:nvSpPr>
          <p:cNvPr id="4" name="Espace réservé du numéro de diapositive 3"/>
          <p:cNvSpPr>
            <a:spLocks noGrp="1"/>
          </p:cNvSpPr>
          <p:nvPr>
            <p:ph type="sldNum" sz="quarter" idx="10"/>
          </p:nvPr>
        </p:nvSpPr>
        <p:spPr/>
        <p:txBody>
          <a:bodyPr/>
          <a:lstStyle/>
          <a:p>
            <a:fld id="{F78E3FA0-204C-42EF-BBAE-910B8F2C7011}" type="slidenum">
              <a:rPr lang="es-AR" smtClean="0"/>
              <a:t>23</a:t>
            </a:fld>
            <a:endParaRPr lang="es-AR"/>
          </a:p>
        </p:txBody>
      </p:sp>
    </p:spTree>
    <p:extLst>
      <p:ext uri="{BB962C8B-B14F-4D97-AF65-F5344CB8AC3E}">
        <p14:creationId xmlns:p14="http://schemas.microsoft.com/office/powerpoint/2010/main" val="965236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Background &amp; Aims: Excess hepatic free cholesterol contributes</a:t>
            </a:r>
          </a:p>
          <a:p>
            <a:r>
              <a:rPr lang="en-US" sz="1200" b="0" i="0" u="none" strike="noStrike" kern="1200" baseline="0" dirty="0">
                <a:solidFill>
                  <a:schemeClr val="tx1"/>
                </a:solidFill>
                <a:latin typeface="+mn-lt"/>
                <a:ea typeface="+mn-ea"/>
                <a:cs typeface="+mn-cs"/>
              </a:rPr>
              <a:t>to the pathogenesis of non-alcoholic </a:t>
            </a:r>
            <a:r>
              <a:rPr lang="en-US" sz="1200" b="0" i="0" u="none" strike="noStrike" kern="1200" baseline="0" dirty="0" err="1">
                <a:solidFill>
                  <a:schemeClr val="tx1"/>
                </a:solidFill>
                <a:latin typeface="+mn-lt"/>
                <a:ea typeface="+mn-ea"/>
                <a:cs typeface="+mn-cs"/>
              </a:rPr>
              <a:t>steatohepatitis</a:t>
            </a:r>
            <a:r>
              <a:rPr lang="en-US" sz="1200" b="0" i="0" u="none" strike="noStrike" kern="1200" baseline="0" dirty="0">
                <a:solidFill>
                  <a:schemeClr val="tx1"/>
                </a:solidFill>
                <a:latin typeface="+mn-lt"/>
                <a:ea typeface="+mn-ea"/>
                <a:cs typeface="+mn-cs"/>
              </a:rPr>
              <a:t>, and statins</a:t>
            </a:r>
          </a:p>
          <a:p>
            <a:r>
              <a:rPr lang="en-US" sz="1200" b="0" i="0" u="none" strike="noStrike" kern="1200" baseline="0" dirty="0">
                <a:solidFill>
                  <a:schemeClr val="tx1"/>
                </a:solidFill>
                <a:latin typeface="+mn-lt"/>
                <a:ea typeface="+mn-ea"/>
                <a:cs typeface="+mn-cs"/>
              </a:rPr>
              <a:t>reduce cholesterol synthesis. Aim of this study was to assess</a:t>
            </a:r>
          </a:p>
          <a:p>
            <a:r>
              <a:rPr lang="en-US" sz="1200" b="0" i="0" u="none" strike="noStrike" kern="1200" baseline="0" dirty="0">
                <a:solidFill>
                  <a:schemeClr val="tx1"/>
                </a:solidFill>
                <a:latin typeface="+mn-lt"/>
                <a:ea typeface="+mn-ea"/>
                <a:cs typeface="+mn-cs"/>
              </a:rPr>
              <a:t>whether statin use is associated with histological liver damage</a:t>
            </a:r>
          </a:p>
          <a:p>
            <a:r>
              <a:rPr lang="es-AR" sz="1200" b="0" i="0" u="none" strike="noStrike" kern="1200" baseline="0" dirty="0" err="1">
                <a:solidFill>
                  <a:schemeClr val="tx1"/>
                </a:solidFill>
                <a:latin typeface="+mn-lt"/>
                <a:ea typeface="+mn-ea"/>
                <a:cs typeface="+mn-cs"/>
              </a:rPr>
              <a:t>related</a:t>
            </a:r>
            <a:r>
              <a:rPr lang="es-AR" sz="1200" b="0" i="0" u="none" strike="noStrike" kern="1200" baseline="0" dirty="0">
                <a:solidFill>
                  <a:schemeClr val="tx1"/>
                </a:solidFill>
                <a:latin typeface="+mn-lt"/>
                <a:ea typeface="+mn-ea"/>
                <a:cs typeface="+mn-cs"/>
              </a:rPr>
              <a:t> to </a:t>
            </a:r>
            <a:r>
              <a:rPr lang="es-AR" sz="1200" b="0" i="0" u="none" strike="noStrike" kern="1200" baseline="0" dirty="0" err="1">
                <a:solidFill>
                  <a:schemeClr val="tx1"/>
                </a:solidFill>
                <a:latin typeface="+mn-lt"/>
                <a:ea typeface="+mn-ea"/>
                <a:cs typeface="+mn-cs"/>
              </a:rPr>
              <a:t>steatohepatitis</a:t>
            </a:r>
            <a:r>
              <a:rPr lang="es-AR"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Methods: The relationship between statin use, genetic risk factors,</a:t>
            </a:r>
          </a:p>
          <a:p>
            <a:r>
              <a:rPr lang="en-US" sz="1200" b="0" i="0" u="none" strike="noStrike" kern="1200" baseline="0" dirty="0">
                <a:solidFill>
                  <a:schemeClr val="tx1"/>
                </a:solidFill>
                <a:latin typeface="+mn-lt"/>
                <a:ea typeface="+mn-ea"/>
                <a:cs typeface="+mn-cs"/>
              </a:rPr>
              <a:t>and liver damage was assessed in a multi-center cohort of</a:t>
            </a:r>
          </a:p>
          <a:p>
            <a:r>
              <a:rPr lang="en-US" sz="1200" b="0" i="0" u="none" strike="noStrike" kern="1200" baseline="0" dirty="0">
                <a:solidFill>
                  <a:schemeClr val="tx1"/>
                </a:solidFill>
                <a:latin typeface="+mn-lt"/>
                <a:ea typeface="+mn-ea"/>
                <a:cs typeface="+mn-cs"/>
              </a:rPr>
              <a:t>1201 European individuals, who underwent liver biopsy for suspected</a:t>
            </a:r>
          </a:p>
          <a:p>
            <a:r>
              <a:rPr lang="es-AR" sz="1200" b="0" i="0" u="none" strike="noStrike" kern="1200" baseline="0" dirty="0">
                <a:solidFill>
                  <a:schemeClr val="tx1"/>
                </a:solidFill>
                <a:latin typeface="+mn-lt"/>
                <a:ea typeface="+mn-ea"/>
                <a:cs typeface="+mn-cs"/>
              </a:rPr>
              <a:t>non-</a:t>
            </a:r>
            <a:r>
              <a:rPr lang="es-AR" sz="1200" b="0" i="0" u="none" strike="noStrike" kern="1200" baseline="0" dirty="0" err="1">
                <a:solidFill>
                  <a:schemeClr val="tx1"/>
                </a:solidFill>
                <a:latin typeface="+mn-lt"/>
                <a:ea typeface="+mn-ea"/>
                <a:cs typeface="+mn-cs"/>
              </a:rPr>
              <a:t>alcoholic</a:t>
            </a:r>
            <a:r>
              <a:rPr lang="es-AR" sz="1200" b="0" i="0" u="none" strike="noStrike" kern="1200" baseline="0" dirty="0">
                <a:solidFill>
                  <a:schemeClr val="tx1"/>
                </a:solidFill>
                <a:latin typeface="+mn-lt"/>
                <a:ea typeface="+mn-ea"/>
                <a:cs typeface="+mn-cs"/>
              </a:rPr>
              <a:t> </a:t>
            </a:r>
            <a:r>
              <a:rPr lang="es-AR" sz="1200" b="0" i="0" u="none" strike="noStrike" kern="1200" baseline="0" dirty="0" err="1">
                <a:solidFill>
                  <a:schemeClr val="tx1"/>
                </a:solidFill>
                <a:latin typeface="+mn-lt"/>
                <a:ea typeface="+mn-ea"/>
                <a:cs typeface="+mn-cs"/>
              </a:rPr>
              <a:t>steatohepatitis</a:t>
            </a:r>
            <a:r>
              <a:rPr lang="es-AR"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Results: Statin use was recorded in 107 subjects, and was associated</a:t>
            </a:r>
          </a:p>
          <a:p>
            <a:r>
              <a:rPr lang="en-US" sz="1200" b="0" i="0" u="none" strike="noStrike" kern="1200" baseline="0" dirty="0">
                <a:solidFill>
                  <a:schemeClr val="tx1"/>
                </a:solidFill>
                <a:latin typeface="+mn-lt"/>
                <a:ea typeface="+mn-ea"/>
                <a:cs typeface="+mn-cs"/>
              </a:rPr>
              <a:t>with protection from steatosis, NASH, and fibrosis stage</a:t>
            </a:r>
          </a:p>
          <a:p>
            <a:r>
              <a:rPr lang="en-US" sz="1200" b="0" i="0" u="none" strike="noStrike" kern="1200" baseline="0" dirty="0">
                <a:solidFill>
                  <a:schemeClr val="tx1"/>
                </a:solidFill>
                <a:latin typeface="+mn-lt"/>
                <a:ea typeface="+mn-ea"/>
                <a:cs typeface="+mn-cs"/>
              </a:rPr>
              <a:t>F2-F4, in a dose-dependent manner (adjusted p &lt;0.05 for all). In</a:t>
            </a:r>
          </a:p>
          <a:p>
            <a:r>
              <a:rPr lang="en-US" sz="1200" b="0" i="0" u="none" strike="noStrike" kern="1200" baseline="0" dirty="0">
                <a:solidFill>
                  <a:schemeClr val="tx1"/>
                </a:solidFill>
                <a:latin typeface="+mn-lt"/>
                <a:ea typeface="+mn-ea"/>
                <a:cs typeface="+mn-cs"/>
              </a:rPr>
              <a:t>100 treated patients matched 1:1 for modality of recruitment,</a:t>
            </a:r>
          </a:p>
          <a:p>
            <a:r>
              <a:rPr lang="en-US" sz="1200" b="0" i="0" u="none" strike="noStrike" kern="1200" baseline="0" dirty="0">
                <a:solidFill>
                  <a:schemeClr val="tx1"/>
                </a:solidFill>
                <a:latin typeface="+mn-lt"/>
                <a:ea typeface="+mn-ea"/>
                <a:cs typeface="+mn-cs"/>
              </a:rPr>
              <a:t>gender, presence of IFG or type 2 diabetes, PNPLA3 I148M risk</a:t>
            </a:r>
          </a:p>
          <a:p>
            <a:r>
              <a:rPr lang="en-US" sz="1200" b="0" i="0" u="none" strike="noStrike" kern="1200" baseline="0" dirty="0">
                <a:solidFill>
                  <a:schemeClr val="tx1"/>
                </a:solidFill>
                <a:latin typeface="+mn-lt"/>
                <a:ea typeface="+mn-ea"/>
                <a:cs typeface="+mn-cs"/>
              </a:rPr>
              <a:t>alleles, TM6SF2 E167K variant, age, and BMI, statin use remained</a:t>
            </a:r>
          </a:p>
          <a:p>
            <a:r>
              <a:rPr lang="en-US" sz="1200" b="0" i="0" u="none" strike="noStrike" kern="1200" baseline="0" dirty="0">
                <a:solidFill>
                  <a:schemeClr val="tx1"/>
                </a:solidFill>
                <a:latin typeface="+mn-lt"/>
                <a:ea typeface="+mn-ea"/>
                <a:cs typeface="+mn-cs"/>
              </a:rPr>
              <a:t>associated with protection from steatosis (OR 0.09, 95% C.I. 0.01–</a:t>
            </a:r>
          </a:p>
          <a:p>
            <a:r>
              <a:rPr lang="en-US" sz="1200" b="0" i="0" u="none" strike="noStrike" kern="1200" baseline="0" dirty="0">
                <a:solidFill>
                  <a:schemeClr val="tx1"/>
                </a:solidFill>
                <a:latin typeface="+mn-lt"/>
                <a:ea typeface="+mn-ea"/>
                <a:cs typeface="+mn-cs"/>
              </a:rPr>
              <a:t>0.32; p = 0.004), </a:t>
            </a:r>
            <a:r>
              <a:rPr lang="en-US" sz="1200" b="0" i="0" u="none" strike="noStrike" kern="1200" baseline="0" dirty="0" err="1">
                <a:solidFill>
                  <a:schemeClr val="tx1"/>
                </a:solidFill>
                <a:latin typeface="+mn-lt"/>
                <a:ea typeface="+mn-ea"/>
                <a:cs typeface="+mn-cs"/>
              </a:rPr>
              <a:t>steatohepatitis</a:t>
            </a:r>
            <a:r>
              <a:rPr lang="en-US" sz="1200" b="0" i="0" u="none" strike="noStrike" kern="1200" baseline="0" dirty="0">
                <a:solidFill>
                  <a:schemeClr val="tx1"/>
                </a:solidFill>
                <a:latin typeface="+mn-lt"/>
                <a:ea typeface="+mn-ea"/>
                <a:cs typeface="+mn-cs"/>
              </a:rPr>
              <a:t> (OR 0.25, 95% C.I. 0.13–0.47;</a:t>
            </a:r>
          </a:p>
          <a:p>
            <a:r>
              <a:rPr lang="en-US" sz="1200" b="0" i="0" u="none" strike="noStrike" kern="1200" baseline="0" dirty="0">
                <a:solidFill>
                  <a:schemeClr val="tx1"/>
                </a:solidFill>
                <a:latin typeface="+mn-lt"/>
                <a:ea typeface="+mn-ea"/>
                <a:cs typeface="+mn-cs"/>
              </a:rPr>
              <a:t>p &lt;0.001), and fibrosis stage F2-F4 (OR 0.42, 95% C.I. 0.20–0.8;</a:t>
            </a:r>
          </a:p>
          <a:p>
            <a:r>
              <a:rPr lang="en-US" sz="1200" b="0" i="0" u="none" strike="noStrike" kern="1200" baseline="0" dirty="0">
                <a:solidFill>
                  <a:schemeClr val="tx1"/>
                </a:solidFill>
                <a:latin typeface="+mn-lt"/>
                <a:ea typeface="+mn-ea"/>
                <a:cs typeface="+mn-cs"/>
              </a:rPr>
              <a:t>p = 0.017). Results were confirmed in a second analysis, where</a:t>
            </a:r>
          </a:p>
          <a:p>
            <a:r>
              <a:rPr lang="en-US" sz="1200" b="0" i="0" u="none" strike="noStrike" kern="1200" baseline="0" dirty="0">
                <a:solidFill>
                  <a:schemeClr val="tx1"/>
                </a:solidFill>
                <a:latin typeface="+mn-lt"/>
                <a:ea typeface="+mn-ea"/>
                <a:cs typeface="+mn-cs"/>
              </a:rPr>
              <a:t>individuals were matched within recruitment center (p &lt;0.05</a:t>
            </a:r>
          </a:p>
          <a:p>
            <a:r>
              <a:rPr lang="en-US" sz="1200" b="0" i="0" u="none" strike="noStrike" kern="1200" baseline="0" dirty="0">
                <a:solidFill>
                  <a:schemeClr val="tx1"/>
                </a:solidFill>
                <a:latin typeface="+mn-lt"/>
                <a:ea typeface="+mn-ea"/>
                <a:cs typeface="+mn-cs"/>
              </a:rPr>
              <a:t>for all). The protective effect of statins on </a:t>
            </a:r>
            <a:r>
              <a:rPr lang="en-US" sz="1200" b="0" i="0" u="none" strike="noStrike" kern="1200" baseline="0" dirty="0" err="1">
                <a:solidFill>
                  <a:schemeClr val="tx1"/>
                </a:solidFill>
                <a:latin typeface="+mn-lt"/>
                <a:ea typeface="+mn-ea"/>
                <a:cs typeface="+mn-cs"/>
              </a:rPr>
              <a:t>steatohepatitis</a:t>
            </a:r>
            <a:r>
              <a:rPr lang="en-US" sz="1200" b="0" i="0" u="none" strike="noStrike" kern="1200" baseline="0" dirty="0">
                <a:solidFill>
                  <a:schemeClr val="tx1"/>
                </a:solidFill>
                <a:latin typeface="+mn-lt"/>
                <a:ea typeface="+mn-ea"/>
                <a:cs typeface="+mn-cs"/>
              </a:rPr>
              <a:t> was</a:t>
            </a:r>
          </a:p>
          <a:p>
            <a:r>
              <a:rPr lang="en-US" sz="1200" b="0" i="0" u="none" strike="noStrike" kern="1200" baseline="0" dirty="0">
                <a:solidFill>
                  <a:schemeClr val="tx1"/>
                </a:solidFill>
                <a:latin typeface="+mn-lt"/>
                <a:ea typeface="+mn-ea"/>
                <a:cs typeface="+mn-cs"/>
              </a:rPr>
              <a:t>stronger in subjects not carrying the I148M PNPLA3 risk variant</a:t>
            </a:r>
          </a:p>
          <a:p>
            <a:r>
              <a:rPr lang="en-US" sz="1200" b="0" i="0" u="none" strike="noStrike" kern="1200" baseline="0" dirty="0">
                <a:solidFill>
                  <a:schemeClr val="tx1"/>
                </a:solidFill>
                <a:latin typeface="+mn-lt"/>
                <a:ea typeface="+mn-ea"/>
                <a:cs typeface="+mn-cs"/>
              </a:rPr>
              <a:t>(p = 0.02 for interaction), as statins were negatively associated</a:t>
            </a:r>
          </a:p>
          <a:p>
            <a:r>
              <a:rPr lang="en-US" sz="1200" b="0" i="0" u="none" strike="noStrike" kern="1200" baseline="0" dirty="0">
                <a:solidFill>
                  <a:schemeClr val="tx1"/>
                </a:solidFill>
                <a:latin typeface="+mn-lt"/>
                <a:ea typeface="+mn-ea"/>
                <a:cs typeface="+mn-cs"/>
              </a:rPr>
              <a:t>with </a:t>
            </a:r>
            <a:r>
              <a:rPr lang="en-US" sz="1200" b="0" i="0" u="none" strike="noStrike" kern="1200" baseline="0" dirty="0" err="1">
                <a:solidFill>
                  <a:schemeClr val="tx1"/>
                </a:solidFill>
                <a:latin typeface="+mn-lt"/>
                <a:ea typeface="+mn-ea"/>
                <a:cs typeface="+mn-cs"/>
              </a:rPr>
              <a:t>steatohepatitis</a:t>
            </a:r>
            <a:r>
              <a:rPr lang="en-US" sz="1200" b="0" i="0" u="none" strike="noStrike" kern="1200" baseline="0" dirty="0">
                <a:solidFill>
                  <a:schemeClr val="tx1"/>
                </a:solidFill>
                <a:latin typeface="+mn-lt"/>
                <a:ea typeface="+mn-ea"/>
                <a:cs typeface="+mn-cs"/>
              </a:rPr>
              <a:t> in patients negative (p &lt;0.001), but not in</a:t>
            </a:r>
          </a:p>
          <a:p>
            <a:r>
              <a:rPr lang="en-US" sz="1200" b="0" i="0" u="none" strike="noStrike" kern="1200" baseline="0" dirty="0">
                <a:solidFill>
                  <a:schemeClr val="tx1"/>
                </a:solidFill>
                <a:latin typeface="+mn-lt"/>
                <a:ea typeface="+mn-ea"/>
                <a:cs typeface="+mn-cs"/>
              </a:rPr>
              <a:t>those positive for the I148M variant (p = </a:t>
            </a:r>
            <a:r>
              <a:rPr lang="en-US" sz="1200" b="0" i="0" u="none" strike="noStrike" kern="1200" baseline="0" dirty="0" err="1">
                <a:solidFill>
                  <a:schemeClr val="tx1"/>
                </a:solidFill>
                <a:latin typeface="+mn-lt"/>
                <a:ea typeface="+mn-ea"/>
                <a:cs typeface="+mn-cs"/>
              </a:rPr>
              <a:t>n.s</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Conclusions: Statin use was associated with protection towards</a:t>
            </a:r>
          </a:p>
          <a:p>
            <a:r>
              <a:rPr lang="en-US" sz="1200" b="0" i="0" u="none" strike="noStrike" kern="1200" baseline="0" dirty="0">
                <a:solidFill>
                  <a:schemeClr val="tx1"/>
                </a:solidFill>
                <a:latin typeface="+mn-lt"/>
                <a:ea typeface="+mn-ea"/>
                <a:cs typeface="+mn-cs"/>
              </a:rPr>
              <a:t>the full spectrum of liver damage in individuals at risk of</a:t>
            </a:r>
          </a:p>
          <a:p>
            <a:r>
              <a:rPr lang="en-US" sz="1200" b="0" i="0" u="none" strike="noStrike" kern="1200" baseline="0" dirty="0">
                <a:solidFill>
                  <a:schemeClr val="tx1"/>
                </a:solidFill>
                <a:latin typeface="+mn-lt"/>
                <a:ea typeface="+mn-ea"/>
                <a:cs typeface="+mn-cs"/>
              </a:rPr>
              <a:t>non-alcoholic </a:t>
            </a:r>
            <a:r>
              <a:rPr lang="en-US" sz="1200" b="0" i="0" u="none" strike="noStrike" kern="1200" baseline="0" dirty="0" err="1">
                <a:solidFill>
                  <a:schemeClr val="tx1"/>
                </a:solidFill>
                <a:latin typeface="+mn-lt"/>
                <a:ea typeface="+mn-ea"/>
                <a:cs typeface="+mn-cs"/>
              </a:rPr>
              <a:t>steatohepatitis</a:t>
            </a:r>
            <a:r>
              <a:rPr lang="en-US" sz="1200" b="0" i="0" u="none" strike="noStrike" kern="1200" baseline="0" dirty="0">
                <a:solidFill>
                  <a:schemeClr val="tx1"/>
                </a:solidFill>
                <a:latin typeface="+mn-lt"/>
                <a:ea typeface="+mn-ea"/>
                <a:cs typeface="+mn-cs"/>
              </a:rPr>
              <a:t>. However, the I148M PNPLA3 risk</a:t>
            </a:r>
          </a:p>
          <a:p>
            <a:r>
              <a:rPr lang="en-US" sz="1200" b="0" i="0" u="none" strike="noStrike" kern="1200" baseline="0" dirty="0">
                <a:solidFill>
                  <a:schemeClr val="tx1"/>
                </a:solidFill>
                <a:latin typeface="+mn-lt"/>
                <a:ea typeface="+mn-ea"/>
                <a:cs typeface="+mn-cs"/>
              </a:rPr>
              <a:t>variant limited this beneficial effect.</a:t>
            </a:r>
            <a:endParaRPr lang="es-AR" dirty="0"/>
          </a:p>
        </p:txBody>
      </p:sp>
      <p:sp>
        <p:nvSpPr>
          <p:cNvPr id="4" name="Espace réservé du numéro de diapositive 3"/>
          <p:cNvSpPr>
            <a:spLocks noGrp="1"/>
          </p:cNvSpPr>
          <p:nvPr>
            <p:ph type="sldNum" sz="quarter" idx="10"/>
          </p:nvPr>
        </p:nvSpPr>
        <p:spPr/>
        <p:txBody>
          <a:bodyPr/>
          <a:lstStyle/>
          <a:p>
            <a:fld id="{F78E3FA0-204C-42EF-BBAE-910B8F2C7011}" type="slidenum">
              <a:rPr lang="es-AR" smtClean="0"/>
              <a:t>26</a:t>
            </a:fld>
            <a:endParaRPr lang="es-AR"/>
          </a:p>
        </p:txBody>
      </p:sp>
    </p:spTree>
    <p:extLst>
      <p:ext uri="{BB962C8B-B14F-4D97-AF65-F5344CB8AC3E}">
        <p14:creationId xmlns:p14="http://schemas.microsoft.com/office/powerpoint/2010/main" val="3722422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Statins may improve outcomes in patients with chronic liver disease (CLD). We conducted a</a:t>
            </a:r>
          </a:p>
          <a:p>
            <a:r>
              <a:rPr lang="en-US" dirty="0"/>
              <a:t>systematic review and meta-analysis to evaluate the impact of statins in the setting of CLD.</a:t>
            </a:r>
          </a:p>
          <a:p>
            <a:r>
              <a:rPr lang="en-US" dirty="0"/>
              <a:t>METHODS: We searched several databases from inception to 17 October 2016 to identify comparative studies</a:t>
            </a:r>
          </a:p>
          <a:p>
            <a:r>
              <a:rPr lang="en-US" dirty="0"/>
              <a:t>evaluating the role of statins in CLD. Outcomes of interest were the associations between statin use</a:t>
            </a:r>
          </a:p>
          <a:p>
            <a:r>
              <a:rPr lang="en-US" dirty="0"/>
              <a:t>and progression of fi </a:t>
            </a:r>
            <a:r>
              <a:rPr lang="en-US" dirty="0" err="1"/>
              <a:t>brosis</a:t>
            </a:r>
            <a:r>
              <a:rPr lang="en-US" dirty="0"/>
              <a:t>, development of hepatic decompensation in cirrhosis, and mortality</a:t>
            </a:r>
          </a:p>
          <a:p>
            <a:r>
              <a:rPr lang="en-US" dirty="0"/>
              <a:t>in CLD. Adjusted hazard ratios (HRs) were pooled and analyzed using a random effects model.</a:t>
            </a:r>
          </a:p>
          <a:p>
            <a:r>
              <a:rPr lang="en-US" dirty="0"/>
              <a:t>Subgroup analyses were performed based on the method of detection for progression of hepatic</a:t>
            </a:r>
          </a:p>
          <a:p>
            <a:r>
              <a:rPr lang="en-US" dirty="0"/>
              <a:t>fi </a:t>
            </a:r>
            <a:r>
              <a:rPr lang="en-US" dirty="0" err="1"/>
              <a:t>brosis</a:t>
            </a:r>
            <a:r>
              <a:rPr lang="en-US" dirty="0"/>
              <a:t> and quality of studies.</a:t>
            </a:r>
          </a:p>
          <a:p>
            <a:endParaRPr lang="en-US" dirty="0"/>
          </a:p>
          <a:p>
            <a:r>
              <a:rPr lang="en-US" dirty="0"/>
              <a:t>RESULTS: We included 10 studies (1 randomized controlled trial and 9 observational) with 259,453 patients</a:t>
            </a:r>
          </a:p>
          <a:p>
            <a:r>
              <a:rPr lang="en-US" dirty="0"/>
              <a:t>(54,441 statin users and 205,012 nonusers). For progression of hepatic fi </a:t>
            </a:r>
            <a:r>
              <a:rPr lang="en-US" dirty="0" err="1"/>
              <a:t>brosis</a:t>
            </a:r>
            <a:r>
              <a:rPr lang="en-US" dirty="0"/>
              <a:t>, pooled HR</a:t>
            </a:r>
          </a:p>
          <a:p>
            <a:r>
              <a:rPr lang="en-US" dirty="0"/>
              <a:t>(95% </a:t>
            </a:r>
            <a:r>
              <a:rPr lang="en-US" dirty="0" err="1"/>
              <a:t>confi</a:t>
            </a:r>
            <a:r>
              <a:rPr lang="en-US" dirty="0"/>
              <a:t> </a:t>
            </a:r>
            <a:r>
              <a:rPr lang="en-US" dirty="0" err="1"/>
              <a:t>dence</a:t>
            </a:r>
            <a:r>
              <a:rPr lang="en-US" dirty="0"/>
              <a:t> interval) was 0.49 (0.39–0.62). On subgroup analysis of studies using ICD-9</a:t>
            </a:r>
          </a:p>
          <a:p>
            <a:r>
              <a:rPr lang="en-US" dirty="0"/>
              <a:t>(The International </a:t>
            </a:r>
            <a:r>
              <a:rPr lang="en-US" dirty="0" err="1"/>
              <a:t>Classifi</a:t>
            </a:r>
            <a:r>
              <a:rPr lang="en-US" dirty="0"/>
              <a:t> cation of Diseases, Ninth Revision) coding and a second method to detect</a:t>
            </a:r>
          </a:p>
          <a:p>
            <a:r>
              <a:rPr lang="en-US" dirty="0"/>
              <a:t>cirrhosis, pooled HR was 0.58 (0.51–0.65); pooled HR for studies using ICD-9 coding only was 0.36</a:t>
            </a:r>
          </a:p>
          <a:p>
            <a:r>
              <a:rPr lang="en-US" dirty="0"/>
              <a:t>(0.29–0.44). For progression of fi </a:t>
            </a:r>
            <a:r>
              <a:rPr lang="en-US" dirty="0" err="1"/>
              <a:t>brosis</a:t>
            </a:r>
            <a:r>
              <a:rPr lang="en-US" dirty="0"/>
              <a:t> in patients with hepatitis C virus (HCV) infection, pooled HR</a:t>
            </a:r>
          </a:p>
          <a:p>
            <a:r>
              <a:rPr lang="en-US" dirty="0"/>
              <a:t>was 0.52 (0.37–0.73). For hepatic decompensation in cirrhosis, pooled HR was 0.54 (0.46–0.65).</a:t>
            </a:r>
          </a:p>
          <a:p>
            <a:r>
              <a:rPr lang="en-US" dirty="0"/>
              <a:t>For mortality, pooled HR based on observational studies was 0.67 (0.46–0.98); in the randomized</a:t>
            </a:r>
          </a:p>
          <a:p>
            <a:r>
              <a:rPr lang="en-US" dirty="0"/>
              <a:t>controlled trial, HR was 0.39 (0.15–0.99). However, the quality of evidence for these associations is</a:t>
            </a:r>
          </a:p>
          <a:p>
            <a:r>
              <a:rPr lang="en-US" dirty="0"/>
              <a:t>low as most included studies were retrospective in nature and limited by residual confounding.</a:t>
            </a:r>
          </a:p>
          <a:p>
            <a:r>
              <a:rPr lang="en-US" dirty="0"/>
              <a:t>CONCLUSIONS: Statins may retard the progression of hepatic fi </a:t>
            </a:r>
            <a:r>
              <a:rPr lang="en-US" dirty="0" err="1"/>
              <a:t>brosis</a:t>
            </a:r>
            <a:r>
              <a:rPr lang="en-US" dirty="0"/>
              <a:t>, may prevent hepatic decompensation in</a:t>
            </a:r>
          </a:p>
          <a:p>
            <a:r>
              <a:rPr lang="en-US" dirty="0"/>
              <a:t>cirrhosis, and may reduce all-cause mortality in patients with CLD. As the quality (certainty) of</a:t>
            </a:r>
          </a:p>
          <a:p>
            <a:r>
              <a:rPr lang="en-US" dirty="0"/>
              <a:t>evidence is low, further studies are needed before statins can be routinely recommended.</a:t>
            </a:r>
            <a:endParaRPr lang="es-AR" dirty="0"/>
          </a:p>
        </p:txBody>
      </p:sp>
      <p:sp>
        <p:nvSpPr>
          <p:cNvPr id="4" name="Espace réservé du numéro de diapositive 3"/>
          <p:cNvSpPr>
            <a:spLocks noGrp="1"/>
          </p:cNvSpPr>
          <p:nvPr>
            <p:ph type="sldNum" sz="quarter" idx="10"/>
          </p:nvPr>
        </p:nvSpPr>
        <p:spPr/>
        <p:txBody>
          <a:bodyPr/>
          <a:lstStyle/>
          <a:p>
            <a:fld id="{F78E3FA0-204C-42EF-BBAE-910B8F2C7011}" type="slidenum">
              <a:rPr lang="es-AR" smtClean="0"/>
              <a:t>28</a:t>
            </a:fld>
            <a:endParaRPr lang="es-AR"/>
          </a:p>
        </p:txBody>
      </p:sp>
    </p:spTree>
    <p:extLst>
      <p:ext uri="{BB962C8B-B14F-4D97-AF65-F5344CB8AC3E}">
        <p14:creationId xmlns:p14="http://schemas.microsoft.com/office/powerpoint/2010/main" val="3218635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Hepatocellular carcinoma</a:t>
            </a:r>
          </a:p>
          <a:p>
            <a:r>
              <a:rPr lang="en-US" dirty="0"/>
              <a:t>(HCC) is a leading cause of cancer-related mortality</a:t>
            </a:r>
          </a:p>
          <a:p>
            <a:r>
              <a:rPr lang="en-US" dirty="0"/>
              <a:t>worldwide. Several studies have shown that statins could</a:t>
            </a:r>
          </a:p>
          <a:p>
            <a:r>
              <a:rPr lang="en-US" dirty="0"/>
              <a:t>have </a:t>
            </a:r>
            <a:r>
              <a:rPr lang="en-US" dirty="0" err="1"/>
              <a:t>chemopreventive</a:t>
            </a:r>
            <a:r>
              <a:rPr lang="en-US" dirty="0"/>
              <a:t> effects on HCC. We performed a</a:t>
            </a:r>
          </a:p>
          <a:p>
            <a:endParaRPr lang="en-US" dirty="0"/>
          </a:p>
          <a:p>
            <a:r>
              <a:rPr lang="en-US" dirty="0"/>
              <a:t>systematic review and meta-analysis of studies that </a:t>
            </a:r>
            <a:r>
              <a:rPr lang="en-US" dirty="0" err="1"/>
              <a:t>eval</a:t>
            </a:r>
            <a:r>
              <a:rPr lang="en-US" dirty="0"/>
              <a:t>-</a:t>
            </a:r>
          </a:p>
          <a:p>
            <a:r>
              <a:rPr lang="en-US" dirty="0" err="1"/>
              <a:t>uated</a:t>
            </a:r>
            <a:r>
              <a:rPr lang="en-US" dirty="0"/>
              <a:t> the effects of statins on the risk of HCC. METH-</a:t>
            </a:r>
          </a:p>
          <a:p>
            <a:r>
              <a:rPr lang="en-US" dirty="0"/>
              <a:t>ODS: We conducted a systematic search of MEDLINE,</a:t>
            </a:r>
          </a:p>
          <a:p>
            <a:endParaRPr lang="en-US" dirty="0"/>
          </a:p>
          <a:p>
            <a:r>
              <a:rPr lang="en-US" dirty="0" err="1"/>
              <a:t>Embase</a:t>
            </a:r>
            <a:r>
              <a:rPr lang="en-US" dirty="0"/>
              <a:t>, and Web of Science through May 2012 and</a:t>
            </a:r>
          </a:p>
          <a:p>
            <a:r>
              <a:rPr lang="en-US" dirty="0"/>
              <a:t>manually reviewed the literature. Studies were included if</a:t>
            </a:r>
          </a:p>
          <a:p>
            <a:r>
              <a:rPr lang="en-US" dirty="0"/>
              <a:t>they evaluated and clearly defined exposure to statins,</a:t>
            </a:r>
          </a:p>
          <a:p>
            <a:r>
              <a:rPr lang="en-US" dirty="0"/>
              <a:t>reported the incidence of HCC, and reported relative risks</a:t>
            </a:r>
          </a:p>
          <a:p>
            <a:r>
              <a:rPr lang="en-US" dirty="0"/>
              <a:t>or odds ratios (ORs) or provided data for their estimation.</a:t>
            </a:r>
          </a:p>
          <a:p>
            <a:r>
              <a:rPr lang="en-US" dirty="0"/>
              <a:t>Ten studies reporting 4298 cases of HCC in 1,459,417</a:t>
            </a:r>
          </a:p>
          <a:p>
            <a:r>
              <a:rPr lang="en-US" dirty="0"/>
              <a:t>patients were analyzed. Summary OR estimates with 95%</a:t>
            </a:r>
          </a:p>
          <a:p>
            <a:endParaRPr lang="en-US" dirty="0"/>
          </a:p>
          <a:p>
            <a:r>
              <a:rPr lang="en-US" dirty="0"/>
              <a:t>confidence intervals (CIs) were calculated using the ran-</a:t>
            </a:r>
          </a:p>
          <a:p>
            <a:r>
              <a:rPr lang="en-US" dirty="0" err="1"/>
              <a:t>dom</a:t>
            </a:r>
            <a:r>
              <a:rPr lang="en-US" dirty="0"/>
              <a:t> effects model. Statistical heterogeneity was assessed</a:t>
            </a:r>
          </a:p>
          <a:p>
            <a:endParaRPr lang="en-US" dirty="0"/>
          </a:p>
          <a:p>
            <a:r>
              <a:rPr lang="en-US" dirty="0"/>
              <a:t>with the Cochran’s Q statistic and I2 statistic. RESULTS:</a:t>
            </a:r>
          </a:p>
          <a:p>
            <a:r>
              <a:rPr lang="en-US" dirty="0"/>
              <a:t>Statin users were less likely to develop HCC than statin</a:t>
            </a:r>
          </a:p>
          <a:p>
            <a:endParaRPr lang="en-US" dirty="0"/>
          </a:p>
          <a:p>
            <a:r>
              <a:rPr lang="en-US" dirty="0"/>
              <a:t>nonusers (adjusted OR, 0.63; 95% CI, 0.52– 0.76), al-</a:t>
            </a:r>
          </a:p>
          <a:p>
            <a:r>
              <a:rPr lang="en-US" dirty="0"/>
              <a:t>though the results were heterogeneous (P  .01, I2 </a:t>
            </a:r>
          </a:p>
          <a:p>
            <a:endParaRPr lang="en-US" dirty="0"/>
          </a:p>
          <a:p>
            <a:r>
              <a:rPr lang="en-US" dirty="0"/>
              <a:t>59%). This heterogeneity could be accounted for by study</a:t>
            </a:r>
          </a:p>
          <a:p>
            <a:r>
              <a:rPr lang="en-US" dirty="0"/>
              <a:t>location (Asian population [n  4]: adjusted OR, 0.52;</a:t>
            </a:r>
          </a:p>
          <a:p>
            <a:r>
              <a:rPr lang="en-US" dirty="0"/>
              <a:t>95% CI, 0.42– 0.64; Western population [n  6]: adjusted</a:t>
            </a:r>
          </a:p>
          <a:p>
            <a:r>
              <a:rPr lang="en-US" dirty="0"/>
              <a:t>OR, 0.67; 95% CI, 0.53– 0.85) and design (observational</a:t>
            </a:r>
          </a:p>
          <a:p>
            <a:r>
              <a:rPr lang="en-US" dirty="0"/>
              <a:t>studies [n  7]: adjusted OR, 0.60; 95% CI, 0.49 – 0.73;</a:t>
            </a:r>
          </a:p>
          <a:p>
            <a:r>
              <a:rPr lang="en-US" dirty="0"/>
              <a:t>clinical trials [n  3]: adjusted OR, 0.95; 95% CI, 0.62–</a:t>
            </a:r>
          </a:p>
          <a:p>
            <a:r>
              <a:rPr lang="en-US" dirty="0"/>
              <a:t>1.45). CONCLUSIONS: Based on meta-analysis, statin</a:t>
            </a:r>
          </a:p>
          <a:p>
            <a:r>
              <a:rPr lang="en-US" dirty="0"/>
              <a:t>use is associated with a reduced risk of HCC, most</a:t>
            </a:r>
          </a:p>
          <a:p>
            <a:r>
              <a:rPr lang="en-US" dirty="0"/>
              <a:t>strongly in Asian but also in Western populations.</a:t>
            </a:r>
          </a:p>
          <a:p>
            <a:r>
              <a:rPr lang="en-US" dirty="0"/>
              <a:t>Randomized clinical trials in populations at high risk</a:t>
            </a:r>
          </a:p>
          <a:p>
            <a:endParaRPr lang="en-US" dirty="0"/>
          </a:p>
          <a:p>
            <a:r>
              <a:rPr lang="en-US" dirty="0"/>
              <a:t>for HCC (especially in Asian populations with </a:t>
            </a:r>
            <a:r>
              <a:rPr lang="en-US" dirty="0" err="1"/>
              <a:t>hepa</a:t>
            </a:r>
            <a:r>
              <a:rPr lang="en-US" dirty="0"/>
              <a:t>-</a:t>
            </a:r>
          </a:p>
          <a:p>
            <a:r>
              <a:rPr lang="en-US" dirty="0" err="1"/>
              <a:t>titis</a:t>
            </a:r>
            <a:r>
              <a:rPr lang="en-US" dirty="0"/>
              <a:t> B) are warranted.</a:t>
            </a:r>
            <a:endParaRPr lang="es-AR" dirty="0"/>
          </a:p>
        </p:txBody>
      </p:sp>
      <p:sp>
        <p:nvSpPr>
          <p:cNvPr id="4" name="Espace réservé du numéro de diapositive 3"/>
          <p:cNvSpPr>
            <a:spLocks noGrp="1"/>
          </p:cNvSpPr>
          <p:nvPr>
            <p:ph type="sldNum" sz="quarter" idx="10"/>
          </p:nvPr>
        </p:nvSpPr>
        <p:spPr/>
        <p:txBody>
          <a:bodyPr/>
          <a:lstStyle/>
          <a:p>
            <a:fld id="{F78E3FA0-204C-42EF-BBAE-910B8F2C7011}" type="slidenum">
              <a:rPr lang="es-AR" smtClean="0"/>
              <a:t>29</a:t>
            </a:fld>
            <a:endParaRPr lang="es-AR"/>
          </a:p>
        </p:txBody>
      </p:sp>
    </p:spTree>
    <p:extLst>
      <p:ext uri="{BB962C8B-B14F-4D97-AF65-F5344CB8AC3E}">
        <p14:creationId xmlns:p14="http://schemas.microsoft.com/office/powerpoint/2010/main" val="3583598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s-AR" dirty="0"/>
          </a:p>
        </p:txBody>
      </p:sp>
      <p:sp>
        <p:nvSpPr>
          <p:cNvPr id="4" name="Espace réservé du numéro de diapositive 3"/>
          <p:cNvSpPr>
            <a:spLocks noGrp="1"/>
          </p:cNvSpPr>
          <p:nvPr>
            <p:ph type="sldNum" sz="quarter" idx="10"/>
          </p:nvPr>
        </p:nvSpPr>
        <p:spPr/>
        <p:txBody>
          <a:bodyPr/>
          <a:lstStyle/>
          <a:p>
            <a:fld id="{F78E3FA0-204C-42EF-BBAE-910B8F2C7011}" type="slidenum">
              <a:rPr lang="es-AR" smtClean="0"/>
              <a:t>3</a:t>
            </a:fld>
            <a:endParaRPr lang="es-AR"/>
          </a:p>
        </p:txBody>
      </p:sp>
    </p:spTree>
    <p:extLst>
      <p:ext uri="{BB962C8B-B14F-4D97-AF65-F5344CB8AC3E}">
        <p14:creationId xmlns:p14="http://schemas.microsoft.com/office/powerpoint/2010/main" val="1759461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Background and Aim: </a:t>
            </a:r>
            <a:r>
              <a:rPr lang="en-US" sz="1200" b="0" i="0" u="none" strike="noStrike" kern="1200" baseline="0" dirty="0">
                <a:solidFill>
                  <a:schemeClr val="tx1"/>
                </a:solidFill>
                <a:latin typeface="+mn-lt"/>
                <a:ea typeface="+mn-ea"/>
                <a:cs typeface="+mn-cs"/>
              </a:rPr>
              <a:t>The hepatotoxicity of statins in patients with chronic liver diseases</a:t>
            </a:r>
          </a:p>
          <a:p>
            <a:r>
              <a:rPr lang="en-US" sz="1200" b="0" i="0" u="none" strike="noStrike" kern="1200" baseline="0" dirty="0">
                <a:solidFill>
                  <a:schemeClr val="tx1"/>
                </a:solidFill>
                <a:latin typeface="+mn-lt"/>
                <a:ea typeface="+mn-ea"/>
                <a:cs typeface="+mn-cs"/>
              </a:rPr>
              <a:t>remains unclear. In this study, we aimed to estimate the risk of severe hepatic injury</a:t>
            </a:r>
          </a:p>
          <a:p>
            <a:r>
              <a:rPr lang="en-US" sz="1200" b="0" i="0" u="none" strike="noStrike" kern="1200" baseline="0" dirty="0">
                <a:solidFill>
                  <a:schemeClr val="tx1"/>
                </a:solidFill>
                <a:latin typeface="+mn-lt"/>
                <a:ea typeface="+mn-ea"/>
                <a:cs typeface="+mn-cs"/>
              </a:rPr>
              <a:t>associated with different statins in patients with chronic liver disease.</a:t>
            </a:r>
          </a:p>
          <a:p>
            <a:r>
              <a:rPr lang="en-US" sz="1200" b="1" i="0" u="none" strike="noStrike" kern="1200" baseline="0" dirty="0">
                <a:solidFill>
                  <a:schemeClr val="tx1"/>
                </a:solidFill>
                <a:latin typeface="+mn-lt"/>
                <a:ea typeface="+mn-ea"/>
                <a:cs typeface="+mn-cs"/>
              </a:rPr>
              <a:t>Methods: </a:t>
            </a:r>
            <a:r>
              <a:rPr lang="en-US" sz="1200" b="0" i="0" u="none" strike="noStrike" kern="1200" baseline="0" dirty="0">
                <a:solidFill>
                  <a:schemeClr val="tx1"/>
                </a:solidFill>
                <a:latin typeface="+mn-lt"/>
                <a:ea typeface="+mn-ea"/>
                <a:cs typeface="+mn-cs"/>
              </a:rPr>
              <a:t>A nationwide population-based cohort study was conducted by analyzing the</a:t>
            </a:r>
          </a:p>
          <a:p>
            <a:r>
              <a:rPr lang="en-US" sz="1200" b="0" i="0" u="none" strike="noStrike" kern="1200" baseline="0" dirty="0">
                <a:solidFill>
                  <a:schemeClr val="tx1"/>
                </a:solidFill>
                <a:latin typeface="+mn-lt"/>
                <a:ea typeface="+mn-ea"/>
                <a:cs typeface="+mn-cs"/>
              </a:rPr>
              <a:t>Taiwan National Health Insurance database. A total of 37 929 subjects with chronic liver</a:t>
            </a:r>
          </a:p>
          <a:p>
            <a:r>
              <a:rPr lang="en-US" sz="1200" b="0" i="0" u="none" strike="noStrike" kern="1200" baseline="0" dirty="0">
                <a:solidFill>
                  <a:schemeClr val="tx1"/>
                </a:solidFill>
                <a:latin typeface="+mn-lt"/>
                <a:ea typeface="+mn-ea"/>
                <a:cs typeface="+mn-cs"/>
              </a:rPr>
              <a:t>disease who started statin therapy were identified during the period of January 1, 2005 to</a:t>
            </a:r>
          </a:p>
          <a:p>
            <a:r>
              <a:rPr lang="en-US" sz="1200" b="0" i="0" u="none" strike="noStrike" kern="1200" baseline="0" dirty="0">
                <a:solidFill>
                  <a:schemeClr val="tx1"/>
                </a:solidFill>
                <a:latin typeface="+mn-lt"/>
                <a:ea typeface="+mn-ea"/>
                <a:cs typeface="+mn-cs"/>
              </a:rPr>
              <a:t>December 31, 2009. Outcome was defined as hospitalization due to liver injury.</a:t>
            </a:r>
          </a:p>
          <a:p>
            <a:r>
              <a:rPr lang="en-US" sz="1200" b="1" i="0" u="none" strike="noStrike" kern="1200" baseline="0" dirty="0">
                <a:solidFill>
                  <a:schemeClr val="tx1"/>
                </a:solidFill>
                <a:latin typeface="+mn-lt"/>
                <a:ea typeface="+mn-ea"/>
                <a:cs typeface="+mn-cs"/>
              </a:rPr>
              <a:t>Results: </a:t>
            </a:r>
            <a:r>
              <a:rPr lang="en-US" sz="1200" b="0" i="0" u="none" strike="noStrike" kern="1200" baseline="0" dirty="0">
                <a:solidFill>
                  <a:schemeClr val="tx1"/>
                </a:solidFill>
                <a:latin typeface="+mn-lt"/>
                <a:ea typeface="+mn-ea"/>
                <a:cs typeface="+mn-cs"/>
              </a:rPr>
              <a:t>During a total of 118 772 person-years of follow-up, 912 incident cases of</a:t>
            </a:r>
          </a:p>
          <a:p>
            <a:r>
              <a:rPr lang="en-US" sz="1200" b="0" i="0" u="none" strike="noStrike" kern="1200" baseline="0" dirty="0">
                <a:solidFill>
                  <a:schemeClr val="tx1"/>
                </a:solidFill>
                <a:latin typeface="+mn-lt"/>
                <a:ea typeface="+mn-ea"/>
                <a:cs typeface="+mn-cs"/>
              </a:rPr>
              <a:t>hospitalization due to hepatic injury are identified. The incidence rate was 2.95, 2.49, 2.92,</a:t>
            </a:r>
          </a:p>
          <a:p>
            <a:r>
              <a:rPr lang="en-US" sz="1200" b="0" i="0" u="none" strike="noStrike" kern="1200" baseline="0" dirty="0">
                <a:solidFill>
                  <a:schemeClr val="tx1"/>
                </a:solidFill>
                <a:latin typeface="+mn-lt"/>
                <a:ea typeface="+mn-ea"/>
                <a:cs typeface="+mn-cs"/>
              </a:rPr>
              <a:t>1.94, 2.65, and 2.52 per 100 000 person-days for atorvastatin, lovastatin, </a:t>
            </a:r>
            <a:r>
              <a:rPr lang="en-US" sz="1200" b="0" i="0" u="none" strike="noStrike" kern="1200" baseline="0" dirty="0" err="1">
                <a:solidFill>
                  <a:schemeClr val="tx1"/>
                </a:solidFill>
                <a:latin typeface="+mn-lt"/>
                <a:ea typeface="+mn-ea"/>
                <a:cs typeface="+mn-cs"/>
              </a:rPr>
              <a:t>fluvastatin</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pravastatin, simvastatin, and </a:t>
            </a:r>
            <a:r>
              <a:rPr lang="en-US" sz="1200" b="0" i="0" u="none" strike="noStrike" kern="1200" baseline="0" dirty="0" err="1">
                <a:solidFill>
                  <a:schemeClr val="tx1"/>
                </a:solidFill>
                <a:latin typeface="+mn-lt"/>
                <a:ea typeface="+mn-ea"/>
                <a:cs typeface="+mn-cs"/>
              </a:rPr>
              <a:t>rosuvastatin</a:t>
            </a:r>
            <a:r>
              <a:rPr lang="en-US" sz="1200" b="0" i="0" u="none" strike="noStrike" kern="1200" baseline="0" dirty="0">
                <a:solidFill>
                  <a:schemeClr val="tx1"/>
                </a:solidFill>
                <a:latin typeface="+mn-lt"/>
                <a:ea typeface="+mn-ea"/>
                <a:cs typeface="+mn-cs"/>
              </a:rPr>
              <a:t> initiators, respectively. Overall, there was no</a:t>
            </a:r>
          </a:p>
          <a:p>
            <a:r>
              <a:rPr lang="en-US" sz="1200" b="0" i="0" u="none" strike="noStrike" kern="1200" baseline="0" dirty="0">
                <a:solidFill>
                  <a:schemeClr val="tx1"/>
                </a:solidFill>
                <a:latin typeface="+mn-lt"/>
                <a:ea typeface="+mn-ea"/>
                <a:cs typeface="+mn-cs"/>
              </a:rPr>
              <a:t>difference in the incidence associated with different statins. However, when each statin was</a:t>
            </a:r>
          </a:p>
          <a:p>
            <a:r>
              <a:rPr lang="en-US" sz="1200" b="0" i="0" u="none" strike="noStrike" kern="1200" baseline="0" dirty="0">
                <a:solidFill>
                  <a:schemeClr val="tx1"/>
                </a:solidFill>
                <a:latin typeface="+mn-lt"/>
                <a:ea typeface="+mn-ea"/>
                <a:cs typeface="+mn-cs"/>
              </a:rPr>
              <a:t>further categorized to high (≧ 0.5 defined daily dose) or low (&lt; 0.5 defined daily dose)</a:t>
            </a:r>
          </a:p>
          <a:p>
            <a:r>
              <a:rPr lang="en-US" sz="1200" b="0" i="0" u="none" strike="noStrike" kern="1200" baseline="0" dirty="0">
                <a:solidFill>
                  <a:schemeClr val="tx1"/>
                </a:solidFill>
                <a:latin typeface="+mn-lt"/>
                <a:ea typeface="+mn-ea"/>
                <a:cs typeface="+mn-cs"/>
              </a:rPr>
              <a:t>mean daily dose, only high-dose atorvastatin was significantly associated with increased</a:t>
            </a:r>
          </a:p>
          <a:p>
            <a:r>
              <a:rPr lang="en-US" sz="1200" b="0" i="0" u="none" strike="noStrike" kern="1200" baseline="0" dirty="0">
                <a:solidFill>
                  <a:schemeClr val="tx1"/>
                </a:solidFill>
                <a:latin typeface="+mn-lt"/>
                <a:ea typeface="+mn-ea"/>
                <a:cs typeface="+mn-cs"/>
              </a:rPr>
              <a:t>risk of hospitalization due to hepatic injury (hazard ratio, 1.62; 95% confidence interval,</a:t>
            </a:r>
          </a:p>
          <a:p>
            <a:r>
              <a:rPr lang="en-US" sz="1200" b="0" i="0" u="none" strike="noStrike" kern="1200" baseline="0" dirty="0">
                <a:solidFill>
                  <a:schemeClr val="tx1"/>
                </a:solidFill>
                <a:latin typeface="+mn-lt"/>
                <a:ea typeface="+mn-ea"/>
                <a:cs typeface="+mn-cs"/>
              </a:rPr>
              <a:t>1.29, 2.03) as compared with low-dose atorvastatin.</a:t>
            </a:r>
          </a:p>
          <a:p>
            <a:r>
              <a:rPr lang="en-US" sz="1200" b="1" i="0" u="none" strike="noStrike" kern="1200" baseline="0" dirty="0">
                <a:solidFill>
                  <a:schemeClr val="tx1"/>
                </a:solidFill>
                <a:latin typeface="+mn-lt"/>
                <a:ea typeface="+mn-ea"/>
                <a:cs typeface="+mn-cs"/>
              </a:rPr>
              <a:t>Conclusion: </a:t>
            </a:r>
            <a:r>
              <a:rPr lang="en-US" sz="1200" b="0" i="0" u="none" strike="noStrike" kern="1200" baseline="0" dirty="0">
                <a:solidFill>
                  <a:schemeClr val="tx1"/>
                </a:solidFill>
                <a:latin typeface="+mn-lt"/>
                <a:ea typeface="+mn-ea"/>
                <a:cs typeface="+mn-cs"/>
              </a:rPr>
              <a:t>The overall incidence of hospitalization due to severe hepatic injury was low</a:t>
            </a:r>
          </a:p>
          <a:p>
            <a:r>
              <a:rPr lang="en-US" sz="1200" b="0" i="0" u="none" strike="noStrike" kern="1200" baseline="0" dirty="0">
                <a:solidFill>
                  <a:schemeClr val="tx1"/>
                </a:solidFill>
                <a:latin typeface="+mn-lt"/>
                <a:ea typeface="+mn-ea"/>
                <a:cs typeface="+mn-cs"/>
              </a:rPr>
              <a:t>among statin initiators with chronic liver disease. Only high-dose atorvastatin was associated</a:t>
            </a:r>
          </a:p>
          <a:p>
            <a:r>
              <a:rPr lang="es-AR" sz="1200" b="0" i="0" u="none" strike="noStrike" kern="1200" baseline="0" dirty="0">
                <a:solidFill>
                  <a:schemeClr val="tx1"/>
                </a:solidFill>
                <a:latin typeface="+mn-lt"/>
                <a:ea typeface="+mn-ea"/>
                <a:cs typeface="+mn-cs"/>
              </a:rPr>
              <a:t>with </a:t>
            </a:r>
            <a:r>
              <a:rPr lang="es-AR" sz="1200" b="0" i="0" u="none" strike="noStrike" kern="1200" baseline="0" dirty="0" err="1">
                <a:solidFill>
                  <a:schemeClr val="tx1"/>
                </a:solidFill>
                <a:latin typeface="+mn-lt"/>
                <a:ea typeface="+mn-ea"/>
                <a:cs typeface="+mn-cs"/>
              </a:rPr>
              <a:t>increased</a:t>
            </a:r>
            <a:r>
              <a:rPr lang="es-AR" sz="1200" b="0" i="0" u="none" strike="noStrike" kern="1200" baseline="0" dirty="0">
                <a:solidFill>
                  <a:schemeClr val="tx1"/>
                </a:solidFill>
                <a:latin typeface="+mn-lt"/>
                <a:ea typeface="+mn-ea"/>
                <a:cs typeface="+mn-cs"/>
              </a:rPr>
              <a:t> </a:t>
            </a:r>
            <a:r>
              <a:rPr lang="es-AR" sz="1200" b="0" i="0" u="none" strike="noStrike" kern="1200" baseline="0" dirty="0" err="1">
                <a:solidFill>
                  <a:schemeClr val="tx1"/>
                </a:solidFill>
                <a:latin typeface="+mn-lt"/>
                <a:ea typeface="+mn-ea"/>
                <a:cs typeface="+mn-cs"/>
              </a:rPr>
              <a:t>risk</a:t>
            </a:r>
            <a:endParaRPr lang="es-AR" dirty="0"/>
          </a:p>
        </p:txBody>
      </p:sp>
      <p:sp>
        <p:nvSpPr>
          <p:cNvPr id="4" name="Espace réservé du numéro de diapositive 3"/>
          <p:cNvSpPr>
            <a:spLocks noGrp="1"/>
          </p:cNvSpPr>
          <p:nvPr>
            <p:ph type="sldNum" sz="quarter" idx="10"/>
          </p:nvPr>
        </p:nvSpPr>
        <p:spPr/>
        <p:txBody>
          <a:bodyPr/>
          <a:lstStyle/>
          <a:p>
            <a:fld id="{F78E3FA0-204C-42EF-BBAE-910B8F2C7011}" type="slidenum">
              <a:rPr lang="es-AR" smtClean="0"/>
              <a:t>31</a:t>
            </a:fld>
            <a:endParaRPr lang="es-AR"/>
          </a:p>
        </p:txBody>
      </p:sp>
    </p:spTree>
    <p:extLst>
      <p:ext uri="{BB962C8B-B14F-4D97-AF65-F5344CB8AC3E}">
        <p14:creationId xmlns:p14="http://schemas.microsoft.com/office/powerpoint/2010/main" val="2402622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s-AR" dirty="0" err="1"/>
              <a:t>Objective</a:t>
            </a:r>
            <a:r>
              <a:rPr lang="es-AR" dirty="0"/>
              <a:t> In </a:t>
            </a:r>
            <a:r>
              <a:rPr lang="es-AR" dirty="0" err="1"/>
              <a:t>the</a:t>
            </a:r>
            <a:r>
              <a:rPr lang="es-AR" dirty="0"/>
              <a:t> </a:t>
            </a:r>
            <a:r>
              <a:rPr lang="es-AR" dirty="0" err="1"/>
              <a:t>liver</a:t>
            </a:r>
            <a:r>
              <a:rPr lang="es-AR" dirty="0"/>
              <a:t>, </a:t>
            </a:r>
            <a:r>
              <a:rPr lang="es-AR" dirty="0" err="1"/>
              <a:t>the</a:t>
            </a:r>
            <a:r>
              <a:rPr lang="es-AR" dirty="0"/>
              <a:t> </a:t>
            </a:r>
            <a:r>
              <a:rPr lang="es-AR" dirty="0" err="1"/>
              <a:t>transcription</a:t>
            </a:r>
            <a:r>
              <a:rPr lang="es-AR" dirty="0"/>
              <a:t> factor, </a:t>
            </a:r>
            <a:r>
              <a:rPr lang="es-AR" dirty="0" err="1"/>
              <a:t>Kruppellike</a:t>
            </a:r>
            <a:r>
              <a:rPr lang="es-AR" dirty="0"/>
              <a:t> factor 2 (KLF2), </a:t>
            </a:r>
            <a:r>
              <a:rPr lang="es-AR" dirty="0" err="1"/>
              <a:t>is</a:t>
            </a:r>
            <a:r>
              <a:rPr lang="es-AR" dirty="0"/>
              <a:t> </a:t>
            </a:r>
            <a:r>
              <a:rPr lang="es-AR" dirty="0" err="1"/>
              <a:t>induced</a:t>
            </a:r>
            <a:r>
              <a:rPr lang="es-AR" dirty="0"/>
              <a:t> </a:t>
            </a:r>
            <a:r>
              <a:rPr lang="es-AR" dirty="0" err="1"/>
              <a:t>early</a:t>
            </a:r>
            <a:r>
              <a:rPr lang="es-AR" dirty="0"/>
              <a:t> </a:t>
            </a:r>
            <a:r>
              <a:rPr lang="es-AR" dirty="0" err="1"/>
              <a:t>during</a:t>
            </a:r>
            <a:r>
              <a:rPr lang="es-AR" dirty="0"/>
              <a:t> </a:t>
            </a:r>
            <a:r>
              <a:rPr lang="es-AR" dirty="0" err="1"/>
              <a:t>progression</a:t>
            </a:r>
            <a:r>
              <a:rPr lang="es-AR" dirty="0"/>
              <a:t> of cirrhosis to </a:t>
            </a:r>
            <a:r>
              <a:rPr lang="es-AR" dirty="0" err="1"/>
              <a:t>lessen</a:t>
            </a:r>
            <a:r>
              <a:rPr lang="es-AR" dirty="0"/>
              <a:t> </a:t>
            </a:r>
            <a:r>
              <a:rPr lang="es-AR" dirty="0" err="1"/>
              <a:t>the</a:t>
            </a:r>
            <a:r>
              <a:rPr lang="es-AR" dirty="0"/>
              <a:t> </a:t>
            </a:r>
            <a:r>
              <a:rPr lang="es-AR" dirty="0" err="1"/>
              <a:t>development</a:t>
            </a:r>
            <a:r>
              <a:rPr lang="es-AR" dirty="0"/>
              <a:t> of vascular </a:t>
            </a:r>
            <a:r>
              <a:rPr lang="es-AR" dirty="0" err="1"/>
              <a:t>dysfunction</a:t>
            </a:r>
            <a:r>
              <a:rPr lang="es-AR" dirty="0"/>
              <a:t>; </a:t>
            </a:r>
            <a:r>
              <a:rPr lang="es-AR" dirty="0" err="1"/>
              <a:t>nevertheless</a:t>
            </a:r>
            <a:r>
              <a:rPr lang="es-AR" dirty="0"/>
              <a:t>, </a:t>
            </a:r>
            <a:r>
              <a:rPr lang="es-AR" dirty="0" err="1"/>
              <a:t>its</a:t>
            </a:r>
            <a:r>
              <a:rPr lang="es-AR" dirty="0"/>
              <a:t> </a:t>
            </a:r>
            <a:r>
              <a:rPr lang="es-AR" dirty="0" err="1"/>
              <a:t>endogenous</a:t>
            </a:r>
            <a:r>
              <a:rPr lang="es-AR" dirty="0"/>
              <a:t> </a:t>
            </a:r>
            <a:r>
              <a:rPr lang="es-AR" dirty="0" err="1"/>
              <a:t>expression</a:t>
            </a:r>
            <a:r>
              <a:rPr lang="es-AR" dirty="0"/>
              <a:t> </a:t>
            </a:r>
            <a:r>
              <a:rPr lang="es-AR" dirty="0" err="1"/>
              <a:t>results</a:t>
            </a:r>
            <a:r>
              <a:rPr lang="es-AR" dirty="0"/>
              <a:t> </a:t>
            </a:r>
            <a:r>
              <a:rPr lang="es-AR" dirty="0" err="1"/>
              <a:t>insufﬁcient</a:t>
            </a:r>
            <a:r>
              <a:rPr lang="es-AR" dirty="0"/>
              <a:t> to </a:t>
            </a:r>
            <a:r>
              <a:rPr lang="es-AR" dirty="0" err="1"/>
              <a:t>attenuate</a:t>
            </a:r>
            <a:r>
              <a:rPr lang="es-AR" dirty="0"/>
              <a:t> establishment of portal hypertension and </a:t>
            </a:r>
            <a:r>
              <a:rPr lang="es-AR" dirty="0" err="1"/>
              <a:t>aggravation</a:t>
            </a:r>
            <a:r>
              <a:rPr lang="es-AR" dirty="0"/>
              <a:t> of cirrhosis. </a:t>
            </a:r>
            <a:r>
              <a:rPr lang="es-AR" dirty="0" err="1"/>
              <a:t>Herein</a:t>
            </a:r>
            <a:r>
              <a:rPr lang="es-AR" dirty="0"/>
              <a:t>, </a:t>
            </a:r>
            <a:r>
              <a:rPr lang="es-AR" dirty="0" err="1"/>
              <a:t>we</a:t>
            </a:r>
            <a:r>
              <a:rPr lang="es-AR" dirty="0"/>
              <a:t> </a:t>
            </a:r>
            <a:r>
              <a:rPr lang="es-AR" dirty="0" err="1"/>
              <a:t>aimed</a:t>
            </a:r>
            <a:r>
              <a:rPr lang="es-AR" dirty="0"/>
              <a:t> to explore </a:t>
            </a:r>
            <a:r>
              <a:rPr lang="es-AR" dirty="0" err="1"/>
              <a:t>the</a:t>
            </a:r>
            <a:r>
              <a:rPr lang="es-AR" dirty="0"/>
              <a:t> </a:t>
            </a:r>
            <a:r>
              <a:rPr lang="es-AR" dirty="0" err="1"/>
              <a:t>effects</a:t>
            </a:r>
            <a:r>
              <a:rPr lang="es-AR" dirty="0"/>
              <a:t> and </a:t>
            </a:r>
            <a:r>
              <a:rPr lang="es-AR" dirty="0" err="1"/>
              <a:t>the</a:t>
            </a:r>
            <a:r>
              <a:rPr lang="es-AR" dirty="0"/>
              <a:t> </a:t>
            </a:r>
            <a:r>
              <a:rPr lang="es-AR" dirty="0" err="1"/>
              <a:t>underlying</a:t>
            </a:r>
            <a:r>
              <a:rPr lang="es-AR" dirty="0"/>
              <a:t> </a:t>
            </a:r>
            <a:r>
              <a:rPr lang="es-AR" dirty="0" err="1"/>
              <a:t>mechanisms</a:t>
            </a:r>
            <a:r>
              <a:rPr lang="es-AR" dirty="0"/>
              <a:t> of </a:t>
            </a:r>
            <a:r>
              <a:rPr lang="es-AR" dirty="0" err="1"/>
              <a:t>hepatic</a:t>
            </a:r>
            <a:r>
              <a:rPr lang="es-AR" dirty="0"/>
              <a:t> KLF2 </a:t>
            </a:r>
            <a:r>
              <a:rPr lang="es-AR" dirty="0" err="1"/>
              <a:t>overexpression</a:t>
            </a:r>
            <a:r>
              <a:rPr lang="es-AR" dirty="0"/>
              <a:t> in </a:t>
            </a:r>
            <a:r>
              <a:rPr lang="es-AR" dirty="0" err="1"/>
              <a:t>in</a:t>
            </a:r>
            <a:r>
              <a:rPr lang="es-AR" dirty="0"/>
              <a:t> vitro and in vivo </a:t>
            </a:r>
            <a:r>
              <a:rPr lang="es-AR" dirty="0" err="1"/>
              <a:t>models</a:t>
            </a:r>
            <a:r>
              <a:rPr lang="es-AR" dirty="0"/>
              <a:t> of </a:t>
            </a:r>
            <a:r>
              <a:rPr lang="es-AR" dirty="0" err="1"/>
              <a:t>liver</a:t>
            </a:r>
            <a:r>
              <a:rPr lang="es-AR" dirty="0"/>
              <a:t> cirrhosis. </a:t>
            </a:r>
            <a:r>
              <a:rPr lang="es-AR" dirty="0" err="1"/>
              <a:t>Design</a:t>
            </a:r>
            <a:r>
              <a:rPr lang="es-AR" dirty="0"/>
              <a:t> </a:t>
            </a:r>
            <a:r>
              <a:rPr lang="es-AR" dirty="0" err="1"/>
              <a:t>Activation</a:t>
            </a:r>
            <a:r>
              <a:rPr lang="es-AR" dirty="0"/>
              <a:t> </a:t>
            </a:r>
            <a:r>
              <a:rPr lang="es-AR" dirty="0" err="1"/>
              <a:t>phenotype</a:t>
            </a:r>
            <a:r>
              <a:rPr lang="es-AR" dirty="0"/>
              <a:t> </a:t>
            </a:r>
            <a:r>
              <a:rPr lang="es-AR" dirty="0" err="1"/>
              <a:t>was</a:t>
            </a:r>
            <a:r>
              <a:rPr lang="es-AR" dirty="0"/>
              <a:t> </a:t>
            </a:r>
            <a:r>
              <a:rPr lang="es-AR" dirty="0" err="1"/>
              <a:t>evaluated</a:t>
            </a:r>
            <a:r>
              <a:rPr lang="es-AR" dirty="0"/>
              <a:t> in human and </a:t>
            </a:r>
            <a:r>
              <a:rPr lang="es-AR" dirty="0" err="1"/>
              <a:t>rat</a:t>
            </a:r>
            <a:r>
              <a:rPr lang="es-AR" dirty="0"/>
              <a:t> </a:t>
            </a:r>
            <a:r>
              <a:rPr lang="es-AR" dirty="0" err="1"/>
              <a:t>cirrhotic</a:t>
            </a:r>
            <a:r>
              <a:rPr lang="es-AR" dirty="0"/>
              <a:t> </a:t>
            </a:r>
            <a:r>
              <a:rPr lang="es-AR" dirty="0" err="1"/>
              <a:t>hepatic</a:t>
            </a:r>
            <a:r>
              <a:rPr lang="es-AR" dirty="0"/>
              <a:t> </a:t>
            </a:r>
            <a:r>
              <a:rPr lang="es-AR" dirty="0" err="1"/>
              <a:t>stellate</a:t>
            </a:r>
            <a:r>
              <a:rPr lang="es-AR" dirty="0"/>
              <a:t> </a:t>
            </a:r>
            <a:r>
              <a:rPr lang="es-AR" dirty="0" err="1"/>
              <a:t>cells</a:t>
            </a:r>
            <a:r>
              <a:rPr lang="es-AR" dirty="0"/>
              <a:t> (HSC) </a:t>
            </a:r>
            <a:r>
              <a:rPr lang="es-AR" dirty="0" err="1"/>
              <a:t>treated</a:t>
            </a:r>
            <a:r>
              <a:rPr lang="es-AR" dirty="0"/>
              <a:t> with </a:t>
            </a:r>
            <a:r>
              <a:rPr lang="es-AR" dirty="0" err="1"/>
              <a:t>the</a:t>
            </a:r>
            <a:r>
              <a:rPr lang="es-AR" dirty="0"/>
              <a:t> </a:t>
            </a:r>
            <a:r>
              <a:rPr lang="es-AR" dirty="0" err="1"/>
              <a:t>pharmacological</a:t>
            </a:r>
            <a:r>
              <a:rPr lang="es-AR" dirty="0"/>
              <a:t> inductor of KLF2 simvastatin, with adenovirus </a:t>
            </a:r>
            <a:r>
              <a:rPr lang="es-AR" dirty="0" err="1"/>
              <a:t>codifying</a:t>
            </a:r>
            <a:r>
              <a:rPr lang="es-AR" dirty="0"/>
              <a:t> </a:t>
            </a:r>
            <a:r>
              <a:rPr lang="es-AR" dirty="0" err="1"/>
              <a:t>for</a:t>
            </a:r>
            <a:r>
              <a:rPr lang="es-AR" dirty="0"/>
              <a:t> </a:t>
            </a:r>
            <a:r>
              <a:rPr lang="es-AR" dirty="0" err="1"/>
              <a:t>this</a:t>
            </a:r>
            <a:r>
              <a:rPr lang="es-AR" dirty="0"/>
              <a:t> </a:t>
            </a:r>
            <a:r>
              <a:rPr lang="es-AR" dirty="0" err="1"/>
              <a:t>transcription</a:t>
            </a:r>
            <a:r>
              <a:rPr lang="es-AR" dirty="0"/>
              <a:t> factor (Ad-KLF2), </a:t>
            </a:r>
            <a:r>
              <a:rPr lang="es-AR" dirty="0" err="1"/>
              <a:t>or</a:t>
            </a:r>
            <a:r>
              <a:rPr lang="es-AR" dirty="0"/>
              <a:t> </a:t>
            </a:r>
            <a:r>
              <a:rPr lang="es-AR" dirty="0" err="1"/>
              <a:t>vehicle</a:t>
            </a:r>
            <a:r>
              <a:rPr lang="es-AR" dirty="0"/>
              <a:t>, in </a:t>
            </a:r>
            <a:r>
              <a:rPr lang="es-AR" dirty="0" err="1"/>
              <a:t>presence</a:t>
            </a:r>
            <a:r>
              <a:rPr lang="es-AR" dirty="0"/>
              <a:t>/</a:t>
            </a:r>
            <a:r>
              <a:rPr lang="es-AR" dirty="0" err="1"/>
              <a:t>absence</a:t>
            </a:r>
            <a:r>
              <a:rPr lang="es-AR" dirty="0"/>
              <a:t> of </a:t>
            </a:r>
            <a:r>
              <a:rPr lang="es-AR" dirty="0" err="1"/>
              <a:t>inhibitors</a:t>
            </a:r>
            <a:r>
              <a:rPr lang="es-AR" dirty="0"/>
              <a:t> of KLF2. </a:t>
            </a:r>
            <a:r>
              <a:rPr lang="es-AR" dirty="0" err="1"/>
              <a:t>Possible</a:t>
            </a:r>
            <a:r>
              <a:rPr lang="es-AR" dirty="0"/>
              <a:t> </a:t>
            </a:r>
            <a:r>
              <a:rPr lang="es-AR" dirty="0" err="1"/>
              <a:t>paracrine</a:t>
            </a:r>
            <a:r>
              <a:rPr lang="es-AR" dirty="0"/>
              <a:t> </a:t>
            </a:r>
            <a:r>
              <a:rPr lang="es-AR" dirty="0" err="1"/>
              <a:t>interactions</a:t>
            </a:r>
            <a:r>
              <a:rPr lang="es-AR" dirty="0"/>
              <a:t> </a:t>
            </a:r>
            <a:r>
              <a:rPr lang="es-AR" dirty="0" err="1"/>
              <a:t>between</a:t>
            </a:r>
            <a:r>
              <a:rPr lang="es-AR" dirty="0"/>
              <a:t> </a:t>
            </a:r>
            <a:r>
              <a:rPr lang="es-AR" dirty="0" err="1"/>
              <a:t>parenchymal</a:t>
            </a:r>
            <a:r>
              <a:rPr lang="es-AR" dirty="0"/>
              <a:t> and non-</a:t>
            </a:r>
            <a:r>
              <a:rPr lang="es-AR" dirty="0" err="1"/>
              <a:t>parenchymal</a:t>
            </a:r>
            <a:r>
              <a:rPr lang="es-AR" dirty="0"/>
              <a:t> </a:t>
            </a:r>
            <a:r>
              <a:rPr lang="es-AR" dirty="0" err="1"/>
              <a:t>cells</a:t>
            </a:r>
            <a:r>
              <a:rPr lang="es-AR" dirty="0"/>
              <a:t> </a:t>
            </a:r>
            <a:r>
              <a:rPr lang="es-AR" dirty="0" err="1"/>
              <a:t>overexpressing</a:t>
            </a:r>
            <a:r>
              <a:rPr lang="es-AR" dirty="0"/>
              <a:t> KLF2 </a:t>
            </a:r>
            <a:r>
              <a:rPr lang="es-AR" dirty="0" err="1"/>
              <a:t>were</a:t>
            </a:r>
            <a:r>
              <a:rPr lang="es-AR" dirty="0"/>
              <a:t> </a:t>
            </a:r>
            <a:r>
              <a:rPr lang="es-AR" dirty="0" err="1"/>
              <a:t>studied</a:t>
            </a:r>
            <a:r>
              <a:rPr lang="es-AR" dirty="0"/>
              <a:t>. </a:t>
            </a:r>
            <a:r>
              <a:rPr lang="es-AR" dirty="0" err="1"/>
              <a:t>Effects</a:t>
            </a:r>
            <a:r>
              <a:rPr lang="es-AR" dirty="0"/>
              <a:t> of in vivo </a:t>
            </a:r>
            <a:r>
              <a:rPr lang="es-AR" dirty="0" err="1"/>
              <a:t>hepatic</a:t>
            </a:r>
            <a:r>
              <a:rPr lang="es-AR" dirty="0"/>
              <a:t> KLF2 </a:t>
            </a:r>
            <a:r>
              <a:rPr lang="es-AR" dirty="0" err="1"/>
              <a:t>overexpression</a:t>
            </a:r>
            <a:r>
              <a:rPr lang="es-AR" dirty="0"/>
              <a:t> </a:t>
            </a:r>
            <a:r>
              <a:rPr lang="es-AR" dirty="0" err="1"/>
              <a:t>on</a:t>
            </a:r>
            <a:r>
              <a:rPr lang="es-AR" dirty="0"/>
              <a:t> </a:t>
            </a:r>
            <a:r>
              <a:rPr lang="es-AR" dirty="0" err="1"/>
              <a:t>liver</a:t>
            </a:r>
            <a:r>
              <a:rPr lang="es-AR" dirty="0"/>
              <a:t> </a:t>
            </a:r>
            <a:r>
              <a:rPr lang="es-AR" dirty="0" err="1"/>
              <a:t>ﬁbrosis</a:t>
            </a:r>
            <a:r>
              <a:rPr lang="es-AR" dirty="0"/>
              <a:t> and </a:t>
            </a:r>
            <a:r>
              <a:rPr lang="es-AR" dirty="0" err="1"/>
              <a:t>systemic</a:t>
            </a:r>
            <a:r>
              <a:rPr lang="es-AR" dirty="0"/>
              <a:t> and </a:t>
            </a:r>
            <a:r>
              <a:rPr lang="es-AR" dirty="0" err="1"/>
              <a:t>hepatic</a:t>
            </a:r>
            <a:r>
              <a:rPr lang="es-AR" dirty="0"/>
              <a:t> </a:t>
            </a:r>
            <a:r>
              <a:rPr lang="es-AR" dirty="0" err="1"/>
              <a:t>haemodynamics</a:t>
            </a:r>
            <a:r>
              <a:rPr lang="es-AR" dirty="0"/>
              <a:t> </a:t>
            </a:r>
            <a:r>
              <a:rPr lang="es-AR" dirty="0" err="1"/>
              <a:t>were</a:t>
            </a:r>
            <a:r>
              <a:rPr lang="es-AR" dirty="0"/>
              <a:t> </a:t>
            </a:r>
            <a:r>
              <a:rPr lang="es-AR" dirty="0" err="1"/>
              <a:t>assessed</a:t>
            </a:r>
            <a:r>
              <a:rPr lang="es-AR" dirty="0"/>
              <a:t> in </a:t>
            </a:r>
            <a:r>
              <a:rPr lang="es-AR" dirty="0" err="1"/>
              <a:t>cirrhotic</a:t>
            </a:r>
            <a:r>
              <a:rPr lang="es-AR" dirty="0"/>
              <a:t> </a:t>
            </a:r>
            <a:r>
              <a:rPr lang="es-AR" dirty="0" err="1"/>
              <a:t>rats</a:t>
            </a:r>
            <a:r>
              <a:rPr lang="es-AR" dirty="0"/>
              <a:t>. </a:t>
            </a:r>
            <a:r>
              <a:rPr lang="es-AR" dirty="0" err="1"/>
              <a:t>Results</a:t>
            </a:r>
            <a:r>
              <a:rPr lang="es-AR" dirty="0"/>
              <a:t> KLF2 </a:t>
            </a:r>
            <a:r>
              <a:rPr lang="es-AR" dirty="0" err="1"/>
              <a:t>upregulation</a:t>
            </a:r>
            <a:r>
              <a:rPr lang="es-AR" dirty="0"/>
              <a:t> </a:t>
            </a:r>
            <a:r>
              <a:rPr lang="es-AR" dirty="0" err="1"/>
              <a:t>profoundly</a:t>
            </a:r>
            <a:r>
              <a:rPr lang="es-AR" dirty="0"/>
              <a:t> </a:t>
            </a:r>
            <a:r>
              <a:rPr lang="es-AR" dirty="0" err="1"/>
              <a:t>ameliorated</a:t>
            </a:r>
            <a:r>
              <a:rPr lang="es-AR" dirty="0"/>
              <a:t> HSC </a:t>
            </a:r>
            <a:r>
              <a:rPr lang="es-AR" dirty="0" err="1"/>
              <a:t>phenotype</a:t>
            </a:r>
            <a:r>
              <a:rPr lang="es-AR" dirty="0"/>
              <a:t> (</a:t>
            </a:r>
            <a:r>
              <a:rPr lang="es-AR" dirty="0" err="1"/>
              <a:t>reduced</a:t>
            </a:r>
            <a:r>
              <a:rPr lang="es-AR" dirty="0"/>
              <a:t> </a:t>
            </a:r>
            <a:r>
              <a:rPr lang="el-GR" dirty="0"/>
              <a:t>α-</a:t>
            </a:r>
            <a:r>
              <a:rPr lang="es-AR" dirty="0" err="1"/>
              <a:t>smooth</a:t>
            </a:r>
            <a:r>
              <a:rPr lang="es-AR" dirty="0"/>
              <a:t> </a:t>
            </a:r>
            <a:r>
              <a:rPr lang="es-AR" dirty="0" err="1"/>
              <a:t>muscle</a:t>
            </a:r>
            <a:r>
              <a:rPr lang="es-AR" dirty="0"/>
              <a:t> </a:t>
            </a:r>
            <a:r>
              <a:rPr lang="es-AR" dirty="0" err="1"/>
              <a:t>actin</a:t>
            </a:r>
            <a:r>
              <a:rPr lang="es-AR" dirty="0"/>
              <a:t>, </a:t>
            </a:r>
            <a:r>
              <a:rPr lang="es-AR" dirty="0" err="1"/>
              <a:t>procollagen</a:t>
            </a:r>
            <a:r>
              <a:rPr lang="es-AR" dirty="0"/>
              <a:t> I and </a:t>
            </a:r>
            <a:r>
              <a:rPr lang="es-AR" dirty="0" err="1"/>
              <a:t>oxidative</a:t>
            </a:r>
            <a:r>
              <a:rPr lang="es-AR" dirty="0"/>
              <a:t> stress) </a:t>
            </a:r>
            <a:r>
              <a:rPr lang="es-AR" dirty="0" err="1"/>
              <a:t>partly</a:t>
            </a:r>
            <a:r>
              <a:rPr lang="es-AR" dirty="0"/>
              <a:t> </a:t>
            </a:r>
            <a:r>
              <a:rPr lang="es-AR" dirty="0" err="1"/>
              <a:t>via</a:t>
            </a:r>
            <a:r>
              <a:rPr lang="es-AR" dirty="0"/>
              <a:t> </a:t>
            </a:r>
            <a:r>
              <a:rPr lang="es-AR" dirty="0" err="1"/>
              <a:t>the</a:t>
            </a:r>
            <a:r>
              <a:rPr lang="es-AR" dirty="0"/>
              <a:t> </a:t>
            </a:r>
            <a:r>
              <a:rPr lang="es-AR" dirty="0" err="1"/>
              <a:t>activation</a:t>
            </a:r>
            <a:r>
              <a:rPr lang="es-AR" dirty="0"/>
              <a:t> of </a:t>
            </a:r>
            <a:r>
              <a:rPr lang="es-AR" dirty="0" err="1"/>
              <a:t>the</a:t>
            </a:r>
            <a:r>
              <a:rPr lang="es-AR" dirty="0"/>
              <a:t> nuclear factor (NF)-E2-related factor 2 (Nrf2). </a:t>
            </a:r>
            <a:r>
              <a:rPr lang="es-AR" dirty="0" err="1"/>
              <a:t>Coculture</a:t>
            </a:r>
            <a:r>
              <a:rPr lang="es-AR" dirty="0"/>
              <a:t> </a:t>
            </a:r>
            <a:r>
              <a:rPr lang="es-AR" dirty="0" err="1"/>
              <a:t>experiments</a:t>
            </a:r>
            <a:r>
              <a:rPr lang="es-AR" dirty="0"/>
              <a:t> </a:t>
            </a:r>
            <a:r>
              <a:rPr lang="es-AR" dirty="0" err="1"/>
              <a:t>showed</a:t>
            </a:r>
            <a:r>
              <a:rPr lang="es-AR" dirty="0"/>
              <a:t> </a:t>
            </a:r>
            <a:r>
              <a:rPr lang="es-AR" dirty="0" err="1"/>
              <a:t>that</a:t>
            </a:r>
            <a:r>
              <a:rPr lang="es-AR" dirty="0"/>
              <a:t> </a:t>
            </a:r>
            <a:r>
              <a:rPr lang="es-AR" dirty="0" err="1"/>
              <a:t>improvement</a:t>
            </a:r>
            <a:r>
              <a:rPr lang="es-AR" dirty="0"/>
              <a:t> in HSC </a:t>
            </a:r>
            <a:r>
              <a:rPr lang="es-AR" dirty="0" err="1"/>
              <a:t>phenotype</a:t>
            </a:r>
            <a:r>
              <a:rPr lang="es-AR" dirty="0"/>
              <a:t> </a:t>
            </a:r>
            <a:r>
              <a:rPr lang="es-AR" dirty="0" err="1"/>
              <a:t>paracrinally</a:t>
            </a:r>
            <a:r>
              <a:rPr lang="es-AR" dirty="0"/>
              <a:t> </a:t>
            </a:r>
            <a:r>
              <a:rPr lang="es-AR" dirty="0" err="1"/>
              <a:t>ameliorated</a:t>
            </a:r>
            <a:r>
              <a:rPr lang="es-AR" dirty="0"/>
              <a:t> </a:t>
            </a:r>
            <a:r>
              <a:rPr lang="es-AR" dirty="0" err="1"/>
              <a:t>liver</a:t>
            </a:r>
            <a:r>
              <a:rPr lang="es-AR" dirty="0"/>
              <a:t> sinusoidal </a:t>
            </a:r>
            <a:r>
              <a:rPr lang="es-AR" dirty="0" err="1"/>
              <a:t>endothelial</a:t>
            </a:r>
            <a:r>
              <a:rPr lang="es-AR" dirty="0"/>
              <a:t> </a:t>
            </a:r>
            <a:r>
              <a:rPr lang="es-AR" dirty="0" err="1"/>
              <a:t>cells</a:t>
            </a:r>
            <a:r>
              <a:rPr lang="es-AR" dirty="0"/>
              <a:t> </a:t>
            </a:r>
            <a:r>
              <a:rPr lang="es-AR" dirty="0" err="1"/>
              <a:t>probably</a:t>
            </a:r>
            <a:r>
              <a:rPr lang="es-AR" dirty="0"/>
              <a:t> </a:t>
            </a:r>
            <a:r>
              <a:rPr lang="es-AR" dirty="0" err="1"/>
              <a:t>through</a:t>
            </a:r>
            <a:r>
              <a:rPr lang="es-AR" dirty="0"/>
              <a:t> a vascular </a:t>
            </a:r>
            <a:r>
              <a:rPr lang="es-AR" dirty="0" err="1"/>
              <a:t>endothelial</a:t>
            </a:r>
            <a:r>
              <a:rPr lang="es-AR" dirty="0"/>
              <a:t> </a:t>
            </a:r>
            <a:r>
              <a:rPr lang="es-AR" dirty="0" err="1"/>
              <a:t>growth</a:t>
            </a:r>
            <a:r>
              <a:rPr lang="es-AR" dirty="0"/>
              <a:t> </a:t>
            </a:r>
            <a:r>
              <a:rPr lang="es-AR" dirty="0" err="1"/>
              <a:t>factormediated</a:t>
            </a:r>
            <a:r>
              <a:rPr lang="es-AR" dirty="0"/>
              <a:t> </a:t>
            </a:r>
            <a:r>
              <a:rPr lang="es-AR" dirty="0" err="1"/>
              <a:t>mechanism</a:t>
            </a:r>
            <a:r>
              <a:rPr lang="es-AR" dirty="0"/>
              <a:t>. No </a:t>
            </a:r>
            <a:r>
              <a:rPr lang="es-AR" dirty="0" err="1"/>
              <a:t>paracrine</a:t>
            </a:r>
            <a:r>
              <a:rPr lang="es-AR" dirty="0"/>
              <a:t> </a:t>
            </a:r>
            <a:r>
              <a:rPr lang="es-AR" dirty="0" err="1"/>
              <a:t>interactions</a:t>
            </a:r>
            <a:r>
              <a:rPr lang="es-AR" dirty="0"/>
              <a:t> </a:t>
            </a:r>
            <a:r>
              <a:rPr lang="es-AR" dirty="0" err="1"/>
              <a:t>between</a:t>
            </a:r>
            <a:r>
              <a:rPr lang="es-AR" dirty="0"/>
              <a:t> </a:t>
            </a:r>
            <a:r>
              <a:rPr lang="es-AR" dirty="0" err="1"/>
              <a:t>hepatocytes</a:t>
            </a:r>
            <a:r>
              <a:rPr lang="es-AR" dirty="0"/>
              <a:t> and HSC </a:t>
            </a:r>
            <a:r>
              <a:rPr lang="es-AR" dirty="0" err="1"/>
              <a:t>were</a:t>
            </a:r>
            <a:r>
              <a:rPr lang="es-AR" dirty="0"/>
              <a:t> </a:t>
            </a:r>
            <a:r>
              <a:rPr lang="es-AR" dirty="0" err="1"/>
              <a:t>observed</a:t>
            </a:r>
            <a:r>
              <a:rPr lang="es-AR" dirty="0"/>
              <a:t>. </a:t>
            </a:r>
            <a:r>
              <a:rPr lang="es-AR" dirty="0" err="1"/>
              <a:t>Cirrhotic</a:t>
            </a:r>
            <a:r>
              <a:rPr lang="es-AR" dirty="0"/>
              <a:t> </a:t>
            </a:r>
            <a:r>
              <a:rPr lang="es-AR" dirty="0" err="1"/>
              <a:t>rats</a:t>
            </a:r>
            <a:r>
              <a:rPr lang="es-AR" dirty="0"/>
              <a:t> </a:t>
            </a:r>
            <a:r>
              <a:rPr lang="es-AR" dirty="0" err="1"/>
              <a:t>treated</a:t>
            </a:r>
            <a:r>
              <a:rPr lang="es-AR" dirty="0"/>
              <a:t> with simvastatin </a:t>
            </a:r>
            <a:r>
              <a:rPr lang="es-AR" dirty="0" err="1"/>
              <a:t>or</a:t>
            </a:r>
            <a:r>
              <a:rPr lang="es-AR" dirty="0"/>
              <a:t> Ad-KLF2 </a:t>
            </a:r>
            <a:r>
              <a:rPr lang="es-AR" dirty="0" err="1"/>
              <a:t>showed</a:t>
            </a:r>
            <a:r>
              <a:rPr lang="es-AR" dirty="0"/>
              <a:t> </a:t>
            </a:r>
            <a:r>
              <a:rPr lang="es-AR" dirty="0" err="1"/>
              <a:t>hepatic</a:t>
            </a:r>
            <a:r>
              <a:rPr lang="es-AR" dirty="0"/>
              <a:t> </a:t>
            </a:r>
            <a:r>
              <a:rPr lang="es-AR" dirty="0" err="1"/>
              <a:t>upregulation</a:t>
            </a:r>
            <a:r>
              <a:rPr lang="es-AR" dirty="0"/>
              <a:t> in </a:t>
            </a:r>
            <a:r>
              <a:rPr lang="es-AR" dirty="0" err="1"/>
              <a:t>the</a:t>
            </a:r>
            <a:r>
              <a:rPr lang="es-AR" dirty="0"/>
              <a:t> KLF2-Nrf2 </a:t>
            </a:r>
            <a:r>
              <a:rPr lang="es-AR" dirty="0" err="1"/>
              <a:t>pathway</a:t>
            </a:r>
            <a:r>
              <a:rPr lang="es-AR" dirty="0"/>
              <a:t>, </a:t>
            </a:r>
            <a:r>
              <a:rPr lang="es-AR" dirty="0" err="1"/>
              <a:t>deactivation</a:t>
            </a:r>
            <a:r>
              <a:rPr lang="es-AR" dirty="0"/>
              <a:t> of HSC and </a:t>
            </a:r>
            <a:r>
              <a:rPr lang="es-AR" dirty="0" err="1"/>
              <a:t>prominent</a:t>
            </a:r>
            <a:r>
              <a:rPr lang="es-AR" dirty="0"/>
              <a:t> </a:t>
            </a:r>
            <a:r>
              <a:rPr lang="es-AR" dirty="0" err="1"/>
              <a:t>reduction</a:t>
            </a:r>
            <a:r>
              <a:rPr lang="es-AR" dirty="0"/>
              <a:t> in </a:t>
            </a:r>
            <a:r>
              <a:rPr lang="es-AR" dirty="0" err="1"/>
              <a:t>liver</a:t>
            </a:r>
            <a:r>
              <a:rPr lang="es-AR" dirty="0"/>
              <a:t> </a:t>
            </a:r>
            <a:r>
              <a:rPr lang="es-AR" dirty="0" err="1"/>
              <a:t>ﬁbrosis</a:t>
            </a:r>
            <a:r>
              <a:rPr lang="es-AR" dirty="0"/>
              <a:t>. </a:t>
            </a:r>
            <a:r>
              <a:rPr lang="es-AR" dirty="0" err="1"/>
              <a:t>Hepatic</a:t>
            </a:r>
            <a:r>
              <a:rPr lang="es-AR" dirty="0"/>
              <a:t> KLF2 </a:t>
            </a:r>
            <a:r>
              <a:rPr lang="es-AR" dirty="0" err="1"/>
              <a:t>overexpression</a:t>
            </a:r>
            <a:r>
              <a:rPr lang="es-AR" dirty="0"/>
              <a:t> </a:t>
            </a:r>
            <a:r>
              <a:rPr lang="es-AR" dirty="0" err="1"/>
              <a:t>was</a:t>
            </a:r>
            <a:r>
              <a:rPr lang="es-AR" dirty="0"/>
              <a:t> </a:t>
            </a:r>
            <a:r>
              <a:rPr lang="es-AR" dirty="0" err="1"/>
              <a:t>associated</a:t>
            </a:r>
            <a:r>
              <a:rPr lang="es-AR" dirty="0"/>
              <a:t> with </a:t>
            </a:r>
            <a:r>
              <a:rPr lang="es-AR" dirty="0" err="1"/>
              <a:t>lower</a:t>
            </a:r>
            <a:r>
              <a:rPr lang="es-AR" dirty="0"/>
              <a:t> portal </a:t>
            </a:r>
            <a:r>
              <a:rPr lang="es-AR" dirty="0" err="1"/>
              <a:t>pressure</a:t>
            </a:r>
            <a:r>
              <a:rPr lang="es-AR" dirty="0"/>
              <a:t> (–15%) </a:t>
            </a:r>
            <a:r>
              <a:rPr lang="es-AR" dirty="0" err="1"/>
              <a:t>due</a:t>
            </a:r>
            <a:r>
              <a:rPr lang="es-AR" dirty="0"/>
              <a:t> to </a:t>
            </a:r>
            <a:r>
              <a:rPr lang="es-AR" dirty="0" err="1"/>
              <a:t>both</a:t>
            </a:r>
            <a:r>
              <a:rPr lang="es-AR" dirty="0"/>
              <a:t> </a:t>
            </a:r>
            <a:r>
              <a:rPr lang="es-AR" dirty="0" err="1"/>
              <a:t>attenuations</a:t>
            </a:r>
            <a:r>
              <a:rPr lang="es-AR" dirty="0"/>
              <a:t> in </a:t>
            </a:r>
            <a:r>
              <a:rPr lang="es-AR" dirty="0" err="1"/>
              <a:t>the</a:t>
            </a:r>
            <a:r>
              <a:rPr lang="es-AR" dirty="0"/>
              <a:t> </a:t>
            </a:r>
            <a:r>
              <a:rPr lang="es-AR" dirty="0" err="1"/>
              <a:t>increased</a:t>
            </a:r>
            <a:r>
              <a:rPr lang="es-AR" dirty="0"/>
              <a:t> portal </a:t>
            </a:r>
            <a:r>
              <a:rPr lang="es-AR" dirty="0" err="1"/>
              <a:t>blood</a:t>
            </a:r>
            <a:r>
              <a:rPr lang="es-AR" dirty="0"/>
              <a:t> </a:t>
            </a:r>
            <a:r>
              <a:rPr lang="es-AR" dirty="0" err="1"/>
              <a:t>ﬂow</a:t>
            </a:r>
            <a:r>
              <a:rPr lang="es-AR" dirty="0"/>
              <a:t> and </a:t>
            </a:r>
            <a:r>
              <a:rPr lang="es-AR" dirty="0" err="1"/>
              <a:t>hepatic</a:t>
            </a:r>
            <a:r>
              <a:rPr lang="es-AR" dirty="0"/>
              <a:t> vascular </a:t>
            </a:r>
            <a:r>
              <a:rPr lang="es-AR" dirty="0" err="1"/>
              <a:t>resistance</a:t>
            </a:r>
            <a:r>
              <a:rPr lang="es-AR" dirty="0"/>
              <a:t>, </a:t>
            </a:r>
            <a:r>
              <a:rPr lang="es-AR" dirty="0" err="1"/>
              <a:t>together</a:t>
            </a:r>
            <a:r>
              <a:rPr lang="es-AR" dirty="0"/>
              <a:t> with a </a:t>
            </a:r>
            <a:r>
              <a:rPr lang="es-AR" dirty="0" err="1"/>
              <a:t>signiﬁcant</a:t>
            </a:r>
            <a:r>
              <a:rPr lang="es-AR" dirty="0"/>
              <a:t> </a:t>
            </a:r>
            <a:r>
              <a:rPr lang="es-AR" dirty="0" err="1"/>
              <a:t>improvement</a:t>
            </a:r>
            <a:r>
              <a:rPr lang="es-AR" dirty="0"/>
              <a:t> in </a:t>
            </a:r>
            <a:r>
              <a:rPr lang="es-AR" dirty="0" err="1"/>
              <a:t>hepatic</a:t>
            </a:r>
            <a:r>
              <a:rPr lang="es-AR" dirty="0"/>
              <a:t> </a:t>
            </a:r>
            <a:r>
              <a:rPr lang="es-AR" dirty="0" err="1"/>
              <a:t>endothelial</a:t>
            </a:r>
            <a:r>
              <a:rPr lang="es-AR" dirty="0"/>
              <a:t> </a:t>
            </a:r>
            <a:r>
              <a:rPr lang="es-AR" dirty="0" err="1"/>
              <a:t>dysfunction</a:t>
            </a:r>
            <a:r>
              <a:rPr lang="es-AR" dirty="0"/>
              <a:t>. Conclusions </a:t>
            </a:r>
            <a:r>
              <a:rPr lang="es-AR" dirty="0" err="1"/>
              <a:t>Exogenous</a:t>
            </a:r>
            <a:r>
              <a:rPr lang="es-AR" dirty="0"/>
              <a:t> </a:t>
            </a:r>
            <a:r>
              <a:rPr lang="es-AR" dirty="0" err="1"/>
              <a:t>hepatic</a:t>
            </a:r>
            <a:r>
              <a:rPr lang="es-AR" dirty="0"/>
              <a:t> KLF2 </a:t>
            </a:r>
            <a:r>
              <a:rPr lang="es-AR" dirty="0" err="1"/>
              <a:t>upregulation</a:t>
            </a:r>
            <a:r>
              <a:rPr lang="es-AR" dirty="0"/>
              <a:t> </a:t>
            </a:r>
            <a:r>
              <a:rPr lang="es-AR" dirty="0" err="1"/>
              <a:t>improves</a:t>
            </a:r>
            <a:r>
              <a:rPr lang="es-AR" dirty="0"/>
              <a:t> </a:t>
            </a:r>
            <a:r>
              <a:rPr lang="es-AR" dirty="0" err="1"/>
              <a:t>liver</a:t>
            </a:r>
            <a:r>
              <a:rPr lang="es-AR" dirty="0"/>
              <a:t> </a:t>
            </a:r>
            <a:r>
              <a:rPr lang="es-AR" dirty="0" err="1"/>
              <a:t>ﬁbrosis</a:t>
            </a:r>
            <a:r>
              <a:rPr lang="es-AR" dirty="0"/>
              <a:t>, </a:t>
            </a:r>
            <a:r>
              <a:rPr lang="es-AR" dirty="0" err="1"/>
              <a:t>endothelial</a:t>
            </a:r>
            <a:r>
              <a:rPr lang="es-AR" dirty="0"/>
              <a:t> </a:t>
            </a:r>
            <a:r>
              <a:rPr lang="es-AR" dirty="0" err="1"/>
              <a:t>dysfunction</a:t>
            </a:r>
            <a:r>
              <a:rPr lang="es-AR" dirty="0"/>
              <a:t> and portal hypertension in cirrhosis.</a:t>
            </a:r>
          </a:p>
          <a:p>
            <a:endParaRPr lang="es-AR" dirty="0"/>
          </a:p>
          <a:p>
            <a:r>
              <a:rPr lang="en-US" dirty="0"/>
              <a:t>Among the non-parenchymal cell alterations, liver sinusoidal endothelial cells (LSEC) become dysfunctional and lose their unique characteristics to acquire a vasoconstrictor, </a:t>
            </a:r>
            <a:r>
              <a:rPr lang="en-US" dirty="0" err="1"/>
              <a:t>prothrombotic</a:t>
            </a:r>
            <a:r>
              <a:rPr lang="en-US" dirty="0"/>
              <a:t> and </a:t>
            </a:r>
            <a:r>
              <a:rPr lang="en-US" dirty="0" err="1"/>
              <a:t>proinﬂammatory</a:t>
            </a:r>
            <a:r>
              <a:rPr lang="en-US" dirty="0"/>
              <a:t> phenotypes,2 while hepatic stellate cells (HSC), which modulate liver contractility and extracellular matrix deposition, transdifferentiate and proliferate, becoming activated and phenotypically different from the normal quiescent HSC.34Therefore, an efﬁcient modulation of the injured hepatic microvascular phenotype, especially the activated HSC and the dysfunctional LSEC, may lead to a signiﬁcant amelioration of liver cirrhosis. In fact, most of the reported </a:t>
            </a:r>
            <a:r>
              <a:rPr lang="en-US" dirty="0" err="1"/>
              <a:t>antiﬁbrotic</a:t>
            </a:r>
            <a:r>
              <a:rPr lang="en-US" dirty="0"/>
              <a:t> treatments were aimed at inhibiting HSC </a:t>
            </a:r>
            <a:r>
              <a:rPr lang="en-US" dirty="0" err="1"/>
              <a:t>transdifferentiation</a:t>
            </a:r>
            <a:r>
              <a:rPr lang="en-US" dirty="0"/>
              <a:t> and proliferation, or at regulating HSC apoptosis</a:t>
            </a:r>
          </a:p>
          <a:p>
            <a:r>
              <a:rPr lang="en-US" dirty="0"/>
              <a:t>Signiﬁcance of this study</a:t>
            </a:r>
          </a:p>
          <a:p>
            <a:r>
              <a:rPr lang="en-US" dirty="0"/>
              <a:t>What is already known on this subject? ▸ The transcription factor </a:t>
            </a:r>
            <a:r>
              <a:rPr lang="en-US" dirty="0" err="1"/>
              <a:t>Kruppel</a:t>
            </a:r>
            <a:r>
              <a:rPr lang="en-US" dirty="0"/>
              <a:t>-like factor 2 (KLF2) confers protection to endothelial cells through the induction of </a:t>
            </a:r>
            <a:r>
              <a:rPr lang="en-US" dirty="0" err="1"/>
              <a:t>vasoprotective</a:t>
            </a:r>
            <a:r>
              <a:rPr lang="en-US" dirty="0"/>
              <a:t> genes. ▸ In cirrhosis, KLF2 is overexpressed early during the progression of the disease; nevertheless, it is not enough to slow down the development of vascular dysfunction. What are the new ﬁndings? ▸ Pharmacological or adenoviral upregulation of hepatic KLF2 expression induces a profound amelioration in portal hypertension and cirrhosis. ▸ KLF2 beneﬁcial effects are mainly due to hepatic stellate cells inactivation and apoptosis, together with reduction in hepatic oxidative stress and improvement in endothelial function. How might it impact on clinical practice in the foreseeable future? ▸ Speciﬁc induction of hepatic KLF2 within the liver represents an easy and highly effective strategy to promote regression of liver cirrhosis and amelioration of portal hypertension.</a:t>
            </a:r>
          </a:p>
          <a:p>
            <a:endParaRPr lang="es-AR" dirty="0"/>
          </a:p>
        </p:txBody>
      </p:sp>
      <p:sp>
        <p:nvSpPr>
          <p:cNvPr id="4" name="Espace réservé du numéro de diapositive 3"/>
          <p:cNvSpPr>
            <a:spLocks noGrp="1"/>
          </p:cNvSpPr>
          <p:nvPr>
            <p:ph type="sldNum" sz="quarter" idx="10"/>
          </p:nvPr>
        </p:nvSpPr>
        <p:spPr/>
        <p:txBody>
          <a:bodyPr/>
          <a:lstStyle/>
          <a:p>
            <a:fld id="{F78E3FA0-204C-42EF-BBAE-910B8F2C7011}" type="slidenum">
              <a:rPr lang="es-AR" smtClean="0"/>
              <a:t>4</a:t>
            </a:fld>
            <a:endParaRPr lang="es-AR"/>
          </a:p>
        </p:txBody>
      </p:sp>
    </p:spTree>
    <p:extLst>
      <p:ext uri="{BB962C8B-B14F-4D97-AF65-F5344CB8AC3E}">
        <p14:creationId xmlns:p14="http://schemas.microsoft.com/office/powerpoint/2010/main" val="2859894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Hepatic endothelial dysfunction and abnormal angiogenesis:</a:t>
            </a:r>
          </a:p>
          <a:p>
            <a:r>
              <a:rPr lang="en-US" dirty="0"/>
              <a:t>New targets in the treatment of portal hypertension</a:t>
            </a:r>
          </a:p>
          <a:p>
            <a:r>
              <a:rPr lang="en-US" dirty="0" err="1"/>
              <a:t>Jaume</a:t>
            </a:r>
            <a:r>
              <a:rPr lang="en-US" dirty="0"/>
              <a:t> Bosch*, Juan G. </a:t>
            </a:r>
            <a:r>
              <a:rPr lang="en-US" dirty="0" err="1"/>
              <a:t>Abraldes</a:t>
            </a:r>
            <a:r>
              <a:rPr lang="en-US" dirty="0"/>
              <a:t>, Mercedes </a:t>
            </a:r>
            <a:r>
              <a:rPr lang="en-US" dirty="0" err="1"/>
              <a:t>Fernández</a:t>
            </a:r>
            <a:r>
              <a:rPr lang="en-US" dirty="0"/>
              <a:t>, Juan Carlos </a:t>
            </a:r>
            <a:r>
              <a:rPr lang="en-US" dirty="0" err="1"/>
              <a:t>García-Pagán</a:t>
            </a:r>
            <a:endParaRPr lang="en-US" dirty="0"/>
          </a:p>
          <a:p>
            <a:endParaRPr lang="en-US" dirty="0"/>
          </a:p>
          <a:p>
            <a:r>
              <a:rPr lang="en-US" dirty="0"/>
              <a:t>Fig. 2. Mechanisms mediating the decrease in hepatic resistance by statins. Statins increase </a:t>
            </a:r>
            <a:r>
              <a:rPr lang="en-US" dirty="0" err="1"/>
              <a:t>eNOS</a:t>
            </a:r>
            <a:r>
              <a:rPr lang="en-US" dirty="0"/>
              <a:t> expression and activity. The most immediate effect of statins on</a:t>
            </a:r>
          </a:p>
          <a:p>
            <a:r>
              <a:rPr lang="en-US" dirty="0"/>
              <a:t>endothelial NO production is an increase in </a:t>
            </a:r>
            <a:r>
              <a:rPr lang="en-US" dirty="0" err="1"/>
              <a:t>eNOS</a:t>
            </a:r>
            <a:r>
              <a:rPr lang="en-US" dirty="0"/>
              <a:t> phosphorylation at </a:t>
            </a:r>
            <a:r>
              <a:rPr lang="en-US" dirty="0" err="1"/>
              <a:t>Ser</a:t>
            </a:r>
            <a:r>
              <a:rPr lang="en-US" dirty="0"/>
              <a:t> 1177/1179, with subsequent increased activity [43]. This is mediated by the activation of the</a:t>
            </a:r>
          </a:p>
          <a:p>
            <a:r>
              <a:rPr lang="en-US" dirty="0" err="1"/>
              <a:t>phosphatidyl</a:t>
            </a:r>
            <a:r>
              <a:rPr lang="en-US" dirty="0"/>
              <a:t> inositol 3-kinase (PI3K)/</a:t>
            </a:r>
            <a:r>
              <a:rPr lang="en-US" dirty="0" err="1"/>
              <a:t>Akt</a:t>
            </a:r>
            <a:r>
              <a:rPr lang="en-US" dirty="0"/>
              <a:t> pathway [43] that leads to an increase in </a:t>
            </a:r>
            <a:r>
              <a:rPr lang="en-US" dirty="0" err="1"/>
              <a:t>Akt</a:t>
            </a:r>
            <a:r>
              <a:rPr lang="en-US" dirty="0"/>
              <a:t> phosphorylation at Ser473 with ensuing </a:t>
            </a:r>
            <a:r>
              <a:rPr lang="en-US" dirty="0" err="1"/>
              <a:t>eNOS</a:t>
            </a:r>
            <a:r>
              <a:rPr lang="en-US" dirty="0"/>
              <a:t> phosphorylation [47]. Statins reduce</a:t>
            </a:r>
          </a:p>
          <a:p>
            <a:r>
              <a:rPr lang="en-US" dirty="0"/>
              <a:t>the expression of the </a:t>
            </a:r>
            <a:r>
              <a:rPr lang="en-US" dirty="0" err="1"/>
              <a:t>eNOS</a:t>
            </a:r>
            <a:r>
              <a:rPr lang="en-US" dirty="0"/>
              <a:t> inhibitory protein caveolin-1 [86] and increase the interaction of </a:t>
            </a:r>
            <a:r>
              <a:rPr lang="en-US" dirty="0" err="1"/>
              <a:t>eNOS</a:t>
            </a:r>
            <a:r>
              <a:rPr lang="en-US" dirty="0"/>
              <a:t> with its stimulatory protein Hsp90 [86]. These effects occur slower than</a:t>
            </a:r>
          </a:p>
          <a:p>
            <a:r>
              <a:rPr lang="en-US" dirty="0"/>
              <a:t>the PI3K/</a:t>
            </a:r>
            <a:r>
              <a:rPr lang="en-US" dirty="0" err="1"/>
              <a:t>Akt</a:t>
            </a:r>
            <a:r>
              <a:rPr lang="en-US" dirty="0"/>
              <a:t> pathway activation. Statins also increase the expression of GTP </a:t>
            </a:r>
            <a:r>
              <a:rPr lang="en-US" dirty="0" err="1"/>
              <a:t>cyclohydrolase</a:t>
            </a:r>
            <a:r>
              <a:rPr lang="en-US" dirty="0"/>
              <a:t> I (GTPCH) [87], the rate-limiting enzyme for de novo synthesis of</a:t>
            </a:r>
          </a:p>
          <a:p>
            <a:r>
              <a:rPr lang="en-US" dirty="0"/>
              <a:t>tetrahydrobiopterin (BH4), a cofactor that increases </a:t>
            </a:r>
            <a:r>
              <a:rPr lang="en-US" dirty="0" err="1"/>
              <a:t>eNOS</a:t>
            </a:r>
            <a:r>
              <a:rPr lang="en-US" dirty="0"/>
              <a:t> activity by preventing </a:t>
            </a:r>
            <a:r>
              <a:rPr lang="en-US" dirty="0" err="1"/>
              <a:t>eNOS</a:t>
            </a:r>
            <a:r>
              <a:rPr lang="en-US" dirty="0"/>
              <a:t> uncoupling and, thus, superoxide generation. Statins also upregulate </a:t>
            </a:r>
            <a:r>
              <a:rPr lang="en-US" dirty="0" err="1"/>
              <a:t>eNOS</a:t>
            </a:r>
            <a:r>
              <a:rPr lang="en-US" dirty="0"/>
              <a:t> expression</a:t>
            </a:r>
          </a:p>
          <a:p>
            <a:r>
              <a:rPr lang="en-US" dirty="0"/>
              <a:t>by increasing </a:t>
            </a:r>
            <a:r>
              <a:rPr lang="en-US" dirty="0" err="1"/>
              <a:t>eNOS</a:t>
            </a:r>
            <a:r>
              <a:rPr lang="en-US" dirty="0"/>
              <a:t> mRNA stability [48]. Lastly, statins inhibit hepatic </a:t>
            </a:r>
            <a:r>
              <a:rPr lang="en-US" dirty="0" err="1"/>
              <a:t>RhoA</a:t>
            </a:r>
            <a:r>
              <a:rPr lang="en-US" dirty="0"/>
              <a:t>/Rho kinase </a:t>
            </a:r>
            <a:r>
              <a:rPr lang="en-US" dirty="0" err="1"/>
              <a:t>signalling</a:t>
            </a:r>
            <a:r>
              <a:rPr lang="en-US" dirty="0"/>
              <a:t>, which increases </a:t>
            </a:r>
            <a:r>
              <a:rPr lang="en-US" dirty="0" err="1"/>
              <a:t>eNOS</a:t>
            </a:r>
            <a:r>
              <a:rPr lang="en-US" dirty="0"/>
              <a:t> expression and decreases hepatic stellate cell</a:t>
            </a:r>
          </a:p>
          <a:p>
            <a:r>
              <a:rPr lang="en-US" dirty="0"/>
              <a:t>(HSC) contractility [49].</a:t>
            </a:r>
            <a:endParaRPr lang="es-AR" dirty="0"/>
          </a:p>
        </p:txBody>
      </p:sp>
      <p:sp>
        <p:nvSpPr>
          <p:cNvPr id="4" name="Espace réservé du numéro de diapositive 3"/>
          <p:cNvSpPr>
            <a:spLocks noGrp="1"/>
          </p:cNvSpPr>
          <p:nvPr>
            <p:ph type="sldNum" sz="quarter" idx="10"/>
          </p:nvPr>
        </p:nvSpPr>
        <p:spPr/>
        <p:txBody>
          <a:bodyPr/>
          <a:lstStyle/>
          <a:p>
            <a:fld id="{F78E3FA0-204C-42EF-BBAE-910B8F2C7011}" type="slidenum">
              <a:rPr lang="es-AR" smtClean="0"/>
              <a:t>5</a:t>
            </a:fld>
            <a:endParaRPr lang="es-AR"/>
          </a:p>
        </p:txBody>
      </p:sp>
    </p:spTree>
    <p:extLst>
      <p:ext uri="{BB962C8B-B14F-4D97-AF65-F5344CB8AC3E}">
        <p14:creationId xmlns:p14="http://schemas.microsoft.com/office/powerpoint/2010/main" val="3807845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s-AR" sz="1200" b="0" i="0" u="none" strike="noStrike" kern="1200" dirty="0">
                <a:solidFill>
                  <a:schemeClr val="tx1"/>
                </a:solidFill>
                <a:effectLst/>
                <a:latin typeface="+mn-lt"/>
                <a:ea typeface="+mn-ea"/>
                <a:cs typeface="+mn-cs"/>
              </a:rPr>
              <a:t>In cirrhosis, </a:t>
            </a:r>
            <a:r>
              <a:rPr lang="es-AR" sz="1200" b="0" i="0" u="none" strike="noStrike" kern="1200" dirty="0" err="1">
                <a:solidFill>
                  <a:schemeClr val="tx1"/>
                </a:solidFill>
                <a:effectLst/>
                <a:latin typeface="+mn-lt"/>
                <a:ea typeface="+mn-ea"/>
                <a:cs typeface="+mn-cs"/>
              </a:rPr>
              <a:t>increased</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RhoA</a:t>
            </a:r>
            <a:r>
              <a:rPr lang="es-AR" sz="1200" b="0" i="0" u="none" strike="noStrike" kern="1200" dirty="0">
                <a:solidFill>
                  <a:schemeClr val="tx1"/>
                </a:solidFill>
                <a:effectLst/>
                <a:latin typeface="+mn-lt"/>
                <a:ea typeface="+mn-ea"/>
                <a:cs typeface="+mn-cs"/>
              </a:rPr>
              <a:t>/Rho-</a:t>
            </a:r>
            <a:r>
              <a:rPr lang="es-AR" sz="1200" b="0" i="0" u="none" strike="noStrike" kern="1200" dirty="0" err="1">
                <a:solidFill>
                  <a:schemeClr val="tx1"/>
                </a:solidFill>
                <a:effectLst/>
                <a:latin typeface="+mn-lt"/>
                <a:ea typeface="+mn-ea"/>
                <a:cs typeface="+mn-cs"/>
              </a:rPr>
              <a:t>kinase</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signaling</a:t>
            </a:r>
            <a:r>
              <a:rPr lang="es-AR" sz="1200" b="0" i="0" u="none" strike="noStrike" kern="1200" dirty="0">
                <a:solidFill>
                  <a:schemeClr val="tx1"/>
                </a:solidFill>
                <a:effectLst/>
                <a:latin typeface="+mn-lt"/>
                <a:ea typeface="+mn-ea"/>
                <a:cs typeface="+mn-cs"/>
              </a:rPr>
              <a:t> and </a:t>
            </a:r>
            <a:r>
              <a:rPr lang="es-AR" sz="1200" b="0" i="0" u="none" strike="noStrike" kern="1200" dirty="0" err="1">
                <a:solidFill>
                  <a:schemeClr val="tx1"/>
                </a:solidFill>
                <a:effectLst/>
                <a:latin typeface="+mn-lt"/>
                <a:ea typeface="+mn-ea"/>
                <a:cs typeface="+mn-cs"/>
              </a:rPr>
              <a:t>decreased</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nitric</a:t>
            </a:r>
            <a:r>
              <a:rPr lang="es-AR" sz="1200" b="0" i="0" u="none" strike="noStrike" kern="1200" dirty="0">
                <a:solidFill>
                  <a:schemeClr val="tx1"/>
                </a:solidFill>
                <a:effectLst/>
                <a:latin typeface="+mn-lt"/>
                <a:ea typeface="+mn-ea"/>
                <a:cs typeface="+mn-cs"/>
              </a:rPr>
              <a:t> oxide (NO) </a:t>
            </a:r>
            <a:r>
              <a:rPr lang="es-AR" sz="1200" b="0" i="0" u="none" strike="noStrike" kern="1200" dirty="0" err="1">
                <a:solidFill>
                  <a:schemeClr val="tx1"/>
                </a:solidFill>
                <a:effectLst/>
                <a:latin typeface="+mn-lt"/>
                <a:ea typeface="+mn-ea"/>
                <a:cs typeface="+mn-cs"/>
              </a:rPr>
              <a:t>availability</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contribute</a:t>
            </a:r>
            <a:r>
              <a:rPr lang="es-AR" sz="1200" b="0" i="0" u="none" strike="noStrike" kern="1200" dirty="0">
                <a:solidFill>
                  <a:schemeClr val="tx1"/>
                </a:solidFill>
                <a:effectLst/>
                <a:latin typeface="+mn-lt"/>
                <a:ea typeface="+mn-ea"/>
                <a:cs typeface="+mn-cs"/>
              </a:rPr>
              <a:t> to </a:t>
            </a:r>
            <a:r>
              <a:rPr lang="es-AR" sz="1200" b="0" i="0" u="none" strike="noStrike" kern="1200" dirty="0" err="1">
                <a:solidFill>
                  <a:schemeClr val="tx1"/>
                </a:solidFill>
                <a:effectLst/>
                <a:latin typeface="+mn-lt"/>
                <a:ea typeface="+mn-ea"/>
                <a:cs typeface="+mn-cs"/>
              </a:rPr>
              <a:t>increased</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intrahepatic</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resistance</a:t>
            </a:r>
            <a:r>
              <a:rPr lang="es-AR" sz="1200" b="0" i="0" u="none" strike="noStrike" kern="1200" dirty="0">
                <a:solidFill>
                  <a:schemeClr val="tx1"/>
                </a:solidFill>
                <a:effectLst/>
                <a:latin typeface="+mn-lt"/>
                <a:ea typeface="+mn-ea"/>
                <a:cs typeface="+mn-cs"/>
              </a:rPr>
              <a:t> and portal hypertension. </a:t>
            </a:r>
            <a:r>
              <a:rPr lang="es-AR" sz="1200" b="0" i="0" u="none" strike="noStrike" kern="1200" dirty="0" err="1">
                <a:solidFill>
                  <a:schemeClr val="tx1"/>
                </a:solidFill>
                <a:effectLst/>
                <a:latin typeface="+mn-lt"/>
                <a:ea typeface="+mn-ea"/>
                <a:cs typeface="+mn-cs"/>
              </a:rPr>
              <a:t>Hepatic</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stellate</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cells</a:t>
            </a:r>
            <a:r>
              <a:rPr lang="es-AR" sz="1200" b="0" i="0" u="none" strike="noStrike" kern="1200" dirty="0">
                <a:solidFill>
                  <a:schemeClr val="tx1"/>
                </a:solidFill>
                <a:effectLst/>
                <a:latin typeface="+mn-lt"/>
                <a:ea typeface="+mn-ea"/>
                <a:cs typeface="+mn-cs"/>
              </a:rPr>
              <a:t>(</a:t>
            </a:r>
            <a:r>
              <a:rPr lang="es-AR" sz="1200" b="0" i="0" u="none" strike="noStrike" kern="1200" dirty="0" err="1">
                <a:solidFill>
                  <a:schemeClr val="tx1"/>
                </a:solidFill>
                <a:effectLst/>
                <a:latin typeface="+mn-lt"/>
                <a:ea typeface="+mn-ea"/>
                <a:cs typeface="+mn-cs"/>
              </a:rPr>
              <a:t>HSCs</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regulate</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intrahepatic</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resistance</a:t>
            </a:r>
            <a:r>
              <a:rPr lang="es-AR" sz="1200" b="0" i="0" u="none" strike="noStrike" kern="1200" dirty="0">
                <a:solidFill>
                  <a:schemeClr val="tx1"/>
                </a:solidFill>
                <a:effectLst/>
                <a:latin typeface="+mn-lt"/>
                <a:ea typeface="+mn-ea"/>
                <a:cs typeface="+mn-cs"/>
              </a:rPr>
              <a:t>. 3-Hydroxy-3-methylglutaryl </a:t>
            </a:r>
            <a:r>
              <a:rPr lang="es-AR" sz="1200" b="0" i="0" u="none" strike="noStrike" kern="1200" dirty="0" err="1">
                <a:solidFill>
                  <a:schemeClr val="tx1"/>
                </a:solidFill>
                <a:effectLst/>
                <a:latin typeface="+mn-lt"/>
                <a:ea typeface="+mn-ea"/>
                <a:cs typeface="+mn-cs"/>
              </a:rPr>
              <a:t>coenzyme</a:t>
            </a:r>
            <a:r>
              <a:rPr lang="es-AR" sz="1200" b="0" i="0" u="none" strike="noStrike" kern="1200" dirty="0">
                <a:solidFill>
                  <a:schemeClr val="tx1"/>
                </a:solidFill>
                <a:effectLst/>
                <a:latin typeface="+mn-lt"/>
                <a:ea typeface="+mn-ea"/>
                <a:cs typeface="+mn-cs"/>
              </a:rPr>
              <a:t> A </a:t>
            </a:r>
            <a:r>
              <a:rPr lang="es-AR" sz="1200" b="0" i="0" u="none" strike="noStrike" kern="1200" dirty="0" err="1">
                <a:solidFill>
                  <a:schemeClr val="tx1"/>
                </a:solidFill>
                <a:effectLst/>
                <a:latin typeface="+mn-lt"/>
                <a:ea typeface="+mn-ea"/>
                <a:cs typeface="+mn-cs"/>
              </a:rPr>
              <a:t>reductase</a:t>
            </a:r>
            <a:r>
              <a:rPr lang="es-AR" sz="1200" b="0" i="0" u="none" strike="noStrike" kern="1200" dirty="0">
                <a:solidFill>
                  <a:schemeClr val="tx1"/>
                </a:solidFill>
                <a:effectLst/>
                <a:latin typeface="+mn-lt"/>
                <a:ea typeface="+mn-ea"/>
                <a:cs typeface="+mn-cs"/>
              </a:rPr>
              <a:t> in-</a:t>
            </a:r>
            <a:r>
              <a:rPr lang="es-AR" sz="1200" b="0" i="0" u="none" strike="noStrike" kern="1200" dirty="0" err="1">
                <a:solidFill>
                  <a:schemeClr val="tx1"/>
                </a:solidFill>
                <a:effectLst/>
                <a:latin typeface="+mn-lt"/>
                <a:ea typeface="+mn-ea"/>
                <a:cs typeface="+mn-cs"/>
              </a:rPr>
              <a:t>hibitors</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statins</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inhibit</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synthesis</a:t>
            </a:r>
            <a:r>
              <a:rPr lang="es-AR" sz="1200" b="0" i="0" u="none" strike="noStrike" kern="1200" dirty="0">
                <a:solidFill>
                  <a:schemeClr val="tx1"/>
                </a:solidFill>
                <a:effectLst/>
                <a:latin typeface="+mn-lt"/>
                <a:ea typeface="+mn-ea"/>
                <a:cs typeface="+mn-cs"/>
              </a:rPr>
              <a:t> of </a:t>
            </a:r>
            <a:r>
              <a:rPr lang="es-AR" sz="1200" b="0" i="0" u="none" strike="noStrike" kern="1200" dirty="0" err="1">
                <a:solidFill>
                  <a:schemeClr val="tx1"/>
                </a:solidFill>
                <a:effectLst/>
                <a:latin typeface="+mn-lt"/>
                <a:ea typeface="+mn-ea"/>
                <a:cs typeface="+mn-cs"/>
              </a:rPr>
              <a:t>isoprenoids</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which</a:t>
            </a:r>
            <a:r>
              <a:rPr lang="es-AR" sz="1200" b="0" i="0" u="none" strike="noStrike" kern="1200" dirty="0">
                <a:solidFill>
                  <a:schemeClr val="tx1"/>
                </a:solidFill>
                <a:effectLst/>
                <a:latin typeface="+mn-lt"/>
                <a:ea typeface="+mn-ea"/>
                <a:cs typeface="+mn-cs"/>
              </a:rPr>
              <a:t> are </a:t>
            </a:r>
            <a:r>
              <a:rPr lang="es-AR" sz="1200" b="0" i="0" u="none" strike="noStrike" kern="1200" dirty="0" err="1">
                <a:solidFill>
                  <a:schemeClr val="tx1"/>
                </a:solidFill>
                <a:effectLst/>
                <a:latin typeface="+mn-lt"/>
                <a:ea typeface="+mn-ea"/>
                <a:cs typeface="+mn-cs"/>
              </a:rPr>
              <a:t>necessary</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for</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membrane</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transloca-tion</a:t>
            </a:r>
            <a:r>
              <a:rPr lang="es-AR" sz="1200" b="0" i="0" u="none" strike="noStrike" kern="1200" dirty="0">
                <a:solidFill>
                  <a:schemeClr val="tx1"/>
                </a:solidFill>
                <a:effectLst/>
                <a:latin typeface="+mn-lt"/>
                <a:ea typeface="+mn-ea"/>
                <a:cs typeface="+mn-cs"/>
              </a:rPr>
              <a:t> and </a:t>
            </a:r>
            <a:r>
              <a:rPr lang="es-AR" sz="1200" b="0" i="0" u="none" strike="noStrike" kern="1200" dirty="0" err="1">
                <a:solidFill>
                  <a:schemeClr val="tx1"/>
                </a:solidFill>
                <a:effectLst/>
                <a:latin typeface="+mn-lt"/>
                <a:ea typeface="+mn-ea"/>
                <a:cs typeface="+mn-cs"/>
              </a:rPr>
              <a:t>activation</a:t>
            </a:r>
            <a:r>
              <a:rPr lang="es-AR" sz="1200" b="0" i="0" u="none" strike="noStrike" kern="1200" dirty="0">
                <a:solidFill>
                  <a:schemeClr val="tx1"/>
                </a:solidFill>
                <a:effectLst/>
                <a:latin typeface="+mn-lt"/>
                <a:ea typeface="+mn-ea"/>
                <a:cs typeface="+mn-cs"/>
              </a:rPr>
              <a:t> of </a:t>
            </a:r>
            <a:r>
              <a:rPr lang="es-AR" sz="1200" b="0" i="0" u="none" strike="noStrike" kern="1200" dirty="0" err="1">
                <a:solidFill>
                  <a:schemeClr val="tx1"/>
                </a:solidFill>
                <a:effectLst/>
                <a:latin typeface="+mn-lt"/>
                <a:ea typeface="+mn-ea"/>
                <a:cs typeface="+mn-cs"/>
              </a:rPr>
              <a:t>small</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GTPases</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like</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RhoA</a:t>
            </a:r>
            <a:r>
              <a:rPr lang="es-AR" sz="1200" b="0" i="0" u="none" strike="noStrike" kern="1200" dirty="0">
                <a:solidFill>
                  <a:schemeClr val="tx1"/>
                </a:solidFill>
                <a:effectLst/>
                <a:latin typeface="+mn-lt"/>
                <a:ea typeface="+mn-ea"/>
                <a:cs typeface="+mn-cs"/>
              </a:rPr>
              <a:t> and Ras. </a:t>
            </a:r>
            <a:r>
              <a:rPr lang="es-AR" sz="1200" b="0" i="0" u="none" strike="noStrike" kern="1200" dirty="0" err="1">
                <a:solidFill>
                  <a:schemeClr val="tx1"/>
                </a:solidFill>
                <a:effectLst/>
                <a:latin typeface="+mn-lt"/>
                <a:ea typeface="+mn-ea"/>
                <a:cs typeface="+mn-cs"/>
              </a:rPr>
              <a:t>Activated</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RhoA</a:t>
            </a:r>
            <a:r>
              <a:rPr lang="es-AR" sz="1200" b="0" i="0" u="none" strike="noStrike" kern="1200" dirty="0">
                <a:solidFill>
                  <a:schemeClr val="tx1"/>
                </a:solidFill>
                <a:effectLst/>
                <a:latin typeface="+mn-lt"/>
                <a:ea typeface="+mn-ea"/>
                <a:cs typeface="+mn-cs"/>
              </a:rPr>
              <a:t> leads to Rho-</a:t>
            </a:r>
            <a:r>
              <a:rPr lang="es-AR" sz="1200" b="0" i="0" u="none" strike="noStrike" kern="1200" dirty="0" err="1">
                <a:solidFill>
                  <a:schemeClr val="tx1"/>
                </a:solidFill>
                <a:effectLst/>
                <a:latin typeface="+mn-lt"/>
                <a:ea typeface="+mn-ea"/>
                <a:cs typeface="+mn-cs"/>
              </a:rPr>
              <a:t>kinaseactivation</a:t>
            </a:r>
            <a:r>
              <a:rPr lang="es-AR" sz="1200" b="0" i="0" u="none" strike="noStrike" kern="1200" dirty="0">
                <a:solidFill>
                  <a:schemeClr val="tx1"/>
                </a:solidFill>
                <a:effectLst/>
                <a:latin typeface="+mn-lt"/>
                <a:ea typeface="+mn-ea"/>
                <a:cs typeface="+mn-cs"/>
              </a:rPr>
              <a:t> and NO </a:t>
            </a:r>
            <a:r>
              <a:rPr lang="es-AR" sz="1200" b="0" i="0" u="none" strike="noStrike" kern="1200" dirty="0" err="1">
                <a:solidFill>
                  <a:schemeClr val="tx1"/>
                </a:solidFill>
                <a:effectLst/>
                <a:latin typeface="+mn-lt"/>
                <a:ea typeface="+mn-ea"/>
                <a:cs typeface="+mn-cs"/>
              </a:rPr>
              <a:t>synthase</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inhibition</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We</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therefore</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investigated</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the</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effects</a:t>
            </a:r>
            <a:r>
              <a:rPr lang="es-AR" sz="1200" b="0" i="0" u="none" strike="noStrike" kern="1200" dirty="0">
                <a:solidFill>
                  <a:schemeClr val="tx1"/>
                </a:solidFill>
                <a:effectLst/>
                <a:latin typeface="+mn-lt"/>
                <a:ea typeface="+mn-ea"/>
                <a:cs typeface="+mn-cs"/>
              </a:rPr>
              <a:t> of </a:t>
            </a:r>
            <a:r>
              <a:rPr lang="es-AR" sz="1200" b="0" i="0" u="none" strike="noStrike" kern="1200" dirty="0" err="1">
                <a:solidFill>
                  <a:schemeClr val="tx1"/>
                </a:solidFill>
                <a:effectLst/>
                <a:latin typeface="+mn-lt"/>
                <a:ea typeface="+mn-ea"/>
                <a:cs typeface="+mn-cs"/>
              </a:rPr>
              <a:t>atorvastatin</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incirrhotic</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rats</a:t>
            </a:r>
            <a:r>
              <a:rPr lang="es-AR" sz="1200" b="0" i="0" u="none" strike="noStrike" kern="1200" dirty="0">
                <a:solidFill>
                  <a:schemeClr val="tx1"/>
                </a:solidFill>
                <a:effectLst/>
                <a:latin typeface="+mn-lt"/>
                <a:ea typeface="+mn-ea"/>
                <a:cs typeface="+mn-cs"/>
              </a:rPr>
              <a:t> and </a:t>
            </a:r>
            <a:r>
              <a:rPr lang="es-AR" sz="1200" b="0" i="0" u="none" strike="noStrike" kern="1200" dirty="0" err="1">
                <a:solidFill>
                  <a:schemeClr val="tx1"/>
                </a:solidFill>
                <a:effectLst/>
                <a:latin typeface="+mn-lt"/>
                <a:ea typeface="+mn-ea"/>
                <a:cs typeface="+mn-cs"/>
              </a:rPr>
              <a:t>isolated</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HSCs</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Rats</a:t>
            </a:r>
            <a:r>
              <a:rPr lang="es-AR" sz="1200" b="0" i="0" u="none" strike="noStrike" kern="1200" dirty="0">
                <a:solidFill>
                  <a:schemeClr val="tx1"/>
                </a:solidFill>
                <a:effectLst/>
                <a:latin typeface="+mn-lt"/>
                <a:ea typeface="+mn-ea"/>
                <a:cs typeface="+mn-cs"/>
              </a:rPr>
              <a:t> with </a:t>
            </a:r>
            <a:r>
              <a:rPr lang="es-AR" sz="1200" b="0" i="0" u="none" strike="noStrike" kern="1200" dirty="0" err="1">
                <a:solidFill>
                  <a:schemeClr val="tx1"/>
                </a:solidFill>
                <a:effectLst/>
                <a:latin typeface="+mn-lt"/>
                <a:ea typeface="+mn-ea"/>
                <a:cs typeface="+mn-cs"/>
              </a:rPr>
              <a:t>secondary</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biliary</a:t>
            </a:r>
            <a:r>
              <a:rPr lang="es-AR" sz="1200" b="0" i="0" u="none" strike="noStrike" kern="1200" dirty="0">
                <a:solidFill>
                  <a:schemeClr val="tx1"/>
                </a:solidFill>
                <a:effectLst/>
                <a:latin typeface="+mn-lt"/>
                <a:ea typeface="+mn-ea"/>
                <a:cs typeface="+mn-cs"/>
              </a:rPr>
              <a:t> cirrhosis (</a:t>
            </a:r>
            <a:r>
              <a:rPr lang="es-AR" sz="1200" b="0" i="0" u="none" strike="noStrike" kern="1200" dirty="0" err="1">
                <a:solidFill>
                  <a:schemeClr val="tx1"/>
                </a:solidFill>
                <a:effectLst/>
                <a:latin typeface="+mn-lt"/>
                <a:ea typeface="+mn-ea"/>
                <a:cs typeface="+mn-cs"/>
              </a:rPr>
              <a:t>bile</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duct</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ligation</a:t>
            </a:r>
            <a:r>
              <a:rPr lang="es-AR" sz="1200" b="0" i="0" u="none" strike="noStrike" kern="1200" dirty="0">
                <a:solidFill>
                  <a:schemeClr val="tx1"/>
                </a:solidFill>
                <a:effectLst/>
                <a:latin typeface="+mn-lt"/>
                <a:ea typeface="+mn-ea"/>
                <a:cs typeface="+mn-cs"/>
              </a:rPr>
              <a:t>, BDL)</a:t>
            </a:r>
            <a:r>
              <a:rPr lang="es-AR" sz="1200" b="0" i="0" u="none" strike="noStrike" kern="1200" dirty="0" err="1">
                <a:solidFill>
                  <a:schemeClr val="tx1"/>
                </a:solidFill>
                <a:effectLst/>
                <a:latin typeface="+mn-lt"/>
                <a:ea typeface="+mn-ea"/>
                <a:cs typeface="+mn-cs"/>
              </a:rPr>
              <a:t>were</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treated</a:t>
            </a:r>
            <a:r>
              <a:rPr lang="es-AR" sz="1200" b="0" i="0" u="none" strike="noStrike" kern="1200" dirty="0">
                <a:solidFill>
                  <a:schemeClr val="tx1"/>
                </a:solidFill>
                <a:effectLst/>
                <a:latin typeface="+mn-lt"/>
                <a:ea typeface="+mn-ea"/>
                <a:cs typeface="+mn-cs"/>
              </a:rPr>
              <a:t> with </a:t>
            </a:r>
            <a:r>
              <a:rPr lang="es-AR" sz="1200" b="0" i="0" u="none" strike="noStrike" kern="1200" dirty="0" err="1">
                <a:solidFill>
                  <a:schemeClr val="tx1"/>
                </a:solidFill>
                <a:effectLst/>
                <a:latin typeface="+mn-lt"/>
                <a:ea typeface="+mn-ea"/>
                <a:cs typeface="+mn-cs"/>
              </a:rPr>
              <a:t>atorvastatin</a:t>
            </a:r>
            <a:r>
              <a:rPr lang="es-AR" sz="1200" b="0" i="0" u="none" strike="noStrike" kern="1200" dirty="0">
                <a:solidFill>
                  <a:schemeClr val="tx1"/>
                </a:solidFill>
                <a:effectLst/>
                <a:latin typeface="+mn-lt"/>
                <a:ea typeface="+mn-ea"/>
                <a:cs typeface="+mn-cs"/>
              </a:rPr>
              <a:t> (15 mg/kg per </a:t>
            </a:r>
            <a:r>
              <a:rPr lang="es-AR" sz="1200" b="0" i="0" u="none" strike="noStrike" kern="1200" dirty="0" err="1">
                <a:solidFill>
                  <a:schemeClr val="tx1"/>
                </a:solidFill>
                <a:effectLst/>
                <a:latin typeface="+mn-lt"/>
                <a:ea typeface="+mn-ea"/>
                <a:cs typeface="+mn-cs"/>
              </a:rPr>
              <a:t>day</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for</a:t>
            </a:r>
            <a:r>
              <a:rPr lang="es-AR" sz="1200" b="0" i="0" u="none" strike="noStrike" kern="1200" dirty="0">
                <a:solidFill>
                  <a:schemeClr val="tx1"/>
                </a:solidFill>
                <a:effectLst/>
                <a:latin typeface="+mn-lt"/>
                <a:ea typeface="+mn-ea"/>
                <a:cs typeface="+mn-cs"/>
              </a:rPr>
              <a:t> 7 </a:t>
            </a:r>
            <a:r>
              <a:rPr lang="es-AR" sz="1200" b="0" i="0" u="none" strike="noStrike" kern="1200" dirty="0" err="1">
                <a:solidFill>
                  <a:schemeClr val="tx1"/>
                </a:solidFill>
                <a:effectLst/>
                <a:latin typeface="+mn-lt"/>
                <a:ea typeface="+mn-ea"/>
                <a:cs typeface="+mn-cs"/>
              </a:rPr>
              <a:t>days</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or</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remained</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untreated</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Hemody-namic</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parameters</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were</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determined</a:t>
            </a:r>
            <a:r>
              <a:rPr lang="es-AR" sz="1200" b="0" i="0" u="none" strike="noStrike" kern="1200" dirty="0">
                <a:solidFill>
                  <a:schemeClr val="tx1"/>
                </a:solidFill>
                <a:effectLst/>
                <a:latin typeface="+mn-lt"/>
                <a:ea typeface="+mn-ea"/>
                <a:cs typeface="+mn-cs"/>
              </a:rPr>
              <a:t> in vivo (</a:t>
            </a:r>
            <a:r>
              <a:rPr lang="es-AR" sz="1200" b="0" i="0" u="none" strike="noStrike" kern="1200" dirty="0" err="1">
                <a:solidFill>
                  <a:schemeClr val="tx1"/>
                </a:solidFill>
                <a:effectLst/>
                <a:latin typeface="+mn-lt"/>
                <a:ea typeface="+mn-ea"/>
                <a:cs typeface="+mn-cs"/>
              </a:rPr>
              <a:t>colored</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microspheres</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Intrahepatic</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resistance</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wasinvestigated</a:t>
            </a:r>
            <a:r>
              <a:rPr lang="es-AR" sz="1200" b="0" i="0" u="none" strike="noStrike" kern="1200" dirty="0">
                <a:solidFill>
                  <a:schemeClr val="tx1"/>
                </a:solidFill>
                <a:effectLst/>
                <a:latin typeface="+mn-lt"/>
                <a:ea typeface="+mn-ea"/>
                <a:cs typeface="+mn-cs"/>
              </a:rPr>
              <a:t> in </a:t>
            </a:r>
            <a:r>
              <a:rPr lang="es-AR" sz="1200" b="0" i="0" u="none" strike="noStrike" kern="1200" dirty="0" err="1">
                <a:solidFill>
                  <a:schemeClr val="tx1"/>
                </a:solidFill>
                <a:effectLst/>
                <a:latin typeface="+mn-lt"/>
                <a:ea typeface="+mn-ea"/>
                <a:cs typeface="+mn-cs"/>
              </a:rPr>
              <a:t>in</a:t>
            </a:r>
            <a:r>
              <a:rPr lang="es-AR" sz="1200" b="0" i="0" u="none" strike="noStrike" kern="1200" dirty="0">
                <a:solidFill>
                  <a:schemeClr val="tx1"/>
                </a:solidFill>
                <a:effectLst/>
                <a:latin typeface="+mn-lt"/>
                <a:ea typeface="+mn-ea"/>
                <a:cs typeface="+mn-cs"/>
              </a:rPr>
              <a:t> situ </a:t>
            </a:r>
            <a:r>
              <a:rPr lang="es-AR" sz="1200" b="0" i="0" u="none" strike="noStrike" kern="1200" dirty="0" err="1">
                <a:solidFill>
                  <a:schemeClr val="tx1"/>
                </a:solidFill>
                <a:effectLst/>
                <a:latin typeface="+mn-lt"/>
                <a:ea typeface="+mn-ea"/>
                <a:cs typeface="+mn-cs"/>
              </a:rPr>
              <a:t>perfused</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livers</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Expression</a:t>
            </a:r>
            <a:r>
              <a:rPr lang="es-AR" sz="1200" b="0" i="0" u="none" strike="noStrike" kern="1200" dirty="0">
                <a:solidFill>
                  <a:schemeClr val="tx1"/>
                </a:solidFill>
                <a:effectLst/>
                <a:latin typeface="+mn-lt"/>
                <a:ea typeface="+mn-ea"/>
                <a:cs typeface="+mn-cs"/>
              </a:rPr>
              <a:t> and </a:t>
            </a:r>
            <a:r>
              <a:rPr lang="es-AR" sz="1200" b="0" i="0" u="none" strike="noStrike" kern="1200" dirty="0" err="1">
                <a:solidFill>
                  <a:schemeClr val="tx1"/>
                </a:solidFill>
                <a:effectLst/>
                <a:latin typeface="+mn-lt"/>
                <a:ea typeface="+mn-ea"/>
                <a:cs typeface="+mn-cs"/>
              </a:rPr>
              <a:t>phosphorylation</a:t>
            </a:r>
            <a:r>
              <a:rPr lang="es-AR" sz="1200" b="0" i="0" u="none" strike="noStrike" kern="1200" dirty="0">
                <a:solidFill>
                  <a:schemeClr val="tx1"/>
                </a:solidFill>
                <a:effectLst/>
                <a:latin typeface="+mn-lt"/>
                <a:ea typeface="+mn-ea"/>
                <a:cs typeface="+mn-cs"/>
              </a:rPr>
              <a:t> of </a:t>
            </a:r>
            <a:r>
              <a:rPr lang="es-AR" sz="1200" b="0" i="0" u="none" strike="noStrike" kern="1200" dirty="0" err="1">
                <a:solidFill>
                  <a:schemeClr val="tx1"/>
                </a:solidFill>
                <a:effectLst/>
                <a:latin typeface="+mn-lt"/>
                <a:ea typeface="+mn-ea"/>
                <a:cs typeface="+mn-cs"/>
              </a:rPr>
              <a:t>proteins</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were</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analyzedby</a:t>
            </a:r>
            <a:r>
              <a:rPr lang="es-AR" sz="1200" b="0" i="0" u="none" strike="noStrike" kern="1200" dirty="0">
                <a:solidFill>
                  <a:schemeClr val="tx1"/>
                </a:solidFill>
                <a:effectLst/>
                <a:latin typeface="+mn-lt"/>
                <a:ea typeface="+mn-ea"/>
                <a:cs typeface="+mn-cs"/>
              </a:rPr>
              <a:t> RT-PCR and </a:t>
            </a:r>
            <a:r>
              <a:rPr lang="es-AR" sz="1200" b="0" i="0" u="none" strike="noStrike" kern="1200" dirty="0" err="1">
                <a:solidFill>
                  <a:schemeClr val="tx1"/>
                </a:solidFill>
                <a:effectLst/>
                <a:latin typeface="+mn-lt"/>
                <a:ea typeface="+mn-ea"/>
                <a:cs typeface="+mn-cs"/>
              </a:rPr>
              <a:t>immunoblots</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Three</a:t>
            </a:r>
            <a:r>
              <a:rPr lang="es-AR" sz="1200" b="0" i="0" u="none" strike="noStrike" kern="1200" dirty="0">
                <a:solidFill>
                  <a:schemeClr val="tx1"/>
                </a:solidFill>
                <a:effectLst/>
                <a:latin typeface="+mn-lt"/>
                <a:ea typeface="+mn-ea"/>
                <a:cs typeface="+mn-cs"/>
              </a:rPr>
              <a:t>-dimensional stress-</a:t>
            </a:r>
            <a:r>
              <a:rPr lang="es-AR" sz="1200" b="0" i="0" u="none" strike="noStrike" kern="1200" dirty="0" err="1">
                <a:solidFill>
                  <a:schemeClr val="tx1"/>
                </a:solidFill>
                <a:effectLst/>
                <a:latin typeface="+mn-lt"/>
                <a:ea typeface="+mn-ea"/>
                <a:cs typeface="+mn-cs"/>
              </a:rPr>
              <a:t>relaxed</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collagen</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lattice</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contractions</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ofHSCs</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were</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performed</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after</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incubation</a:t>
            </a:r>
            <a:r>
              <a:rPr lang="es-AR" sz="1200" b="0" i="0" u="none" strike="noStrike" kern="1200" dirty="0">
                <a:solidFill>
                  <a:schemeClr val="tx1"/>
                </a:solidFill>
                <a:effectLst/>
                <a:latin typeface="+mn-lt"/>
                <a:ea typeface="+mn-ea"/>
                <a:cs typeface="+mn-cs"/>
              </a:rPr>
              <a:t> with </a:t>
            </a:r>
            <a:r>
              <a:rPr lang="es-AR" sz="1200" b="0" i="0" u="none" strike="noStrike" kern="1200" dirty="0" err="1">
                <a:solidFill>
                  <a:schemeClr val="tx1"/>
                </a:solidFill>
                <a:effectLst/>
                <a:latin typeface="+mn-lt"/>
                <a:ea typeface="+mn-ea"/>
                <a:cs typeface="+mn-cs"/>
              </a:rPr>
              <a:t>atorvastatin</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Atorvastatin</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reduced</a:t>
            </a:r>
            <a:r>
              <a:rPr lang="es-AR" sz="1200" b="0" i="0" u="none" strike="noStrike" kern="1200" dirty="0">
                <a:solidFill>
                  <a:schemeClr val="tx1"/>
                </a:solidFill>
                <a:effectLst/>
                <a:latin typeface="+mn-lt"/>
                <a:ea typeface="+mn-ea"/>
                <a:cs typeface="+mn-cs"/>
              </a:rPr>
              <a:t> portal </a:t>
            </a:r>
            <a:r>
              <a:rPr lang="es-AR" sz="1200" b="0" i="0" u="none" strike="noStrike" kern="1200" dirty="0" err="1">
                <a:solidFill>
                  <a:schemeClr val="tx1"/>
                </a:solidFill>
                <a:effectLst/>
                <a:latin typeface="+mn-lt"/>
                <a:ea typeface="+mn-ea"/>
                <a:cs typeface="+mn-cs"/>
              </a:rPr>
              <a:t>pressurewithout</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affecting</a:t>
            </a:r>
            <a:r>
              <a:rPr lang="es-AR" sz="1200" b="0" i="0" u="none" strike="noStrike" kern="1200" dirty="0">
                <a:solidFill>
                  <a:schemeClr val="tx1"/>
                </a:solidFill>
                <a:effectLst/>
                <a:latin typeface="+mn-lt"/>
                <a:ea typeface="+mn-ea"/>
                <a:cs typeface="+mn-cs"/>
              </a:rPr>
              <a:t> mean arterial </a:t>
            </a:r>
            <a:r>
              <a:rPr lang="es-AR" sz="1200" b="0" i="0" u="none" strike="noStrike" kern="1200" dirty="0" err="1">
                <a:solidFill>
                  <a:schemeClr val="tx1"/>
                </a:solidFill>
                <a:effectLst/>
                <a:latin typeface="+mn-lt"/>
                <a:ea typeface="+mn-ea"/>
                <a:cs typeface="+mn-cs"/>
              </a:rPr>
              <a:t>pressure</a:t>
            </a:r>
            <a:r>
              <a:rPr lang="es-AR" sz="1200" b="0" i="0" u="none" strike="noStrike" kern="1200" dirty="0">
                <a:solidFill>
                  <a:schemeClr val="tx1"/>
                </a:solidFill>
                <a:effectLst/>
                <a:latin typeface="+mn-lt"/>
                <a:ea typeface="+mn-ea"/>
                <a:cs typeface="+mn-cs"/>
              </a:rPr>
              <a:t> in vivo. </a:t>
            </a:r>
            <a:r>
              <a:rPr lang="es-AR" sz="1200" b="0" i="0" u="none" strike="noStrike" kern="1200" dirty="0" err="1">
                <a:solidFill>
                  <a:schemeClr val="tx1"/>
                </a:solidFill>
                <a:effectLst/>
                <a:latin typeface="+mn-lt"/>
                <a:ea typeface="+mn-ea"/>
                <a:cs typeface="+mn-cs"/>
              </a:rPr>
              <a:t>This</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was</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associated</a:t>
            </a:r>
            <a:r>
              <a:rPr lang="es-AR" sz="1200" b="0" i="0" u="none" strike="noStrike" kern="1200" dirty="0">
                <a:solidFill>
                  <a:schemeClr val="tx1"/>
                </a:solidFill>
                <a:effectLst/>
                <a:latin typeface="+mn-lt"/>
                <a:ea typeface="+mn-ea"/>
                <a:cs typeface="+mn-cs"/>
              </a:rPr>
              <a:t> with a </a:t>
            </a:r>
            <a:r>
              <a:rPr lang="es-AR" sz="1200" b="0" i="0" u="none" strike="noStrike" kern="1200" dirty="0" err="1">
                <a:solidFill>
                  <a:schemeClr val="tx1"/>
                </a:solidFill>
                <a:effectLst/>
                <a:latin typeface="+mn-lt"/>
                <a:ea typeface="+mn-ea"/>
                <a:cs typeface="+mn-cs"/>
              </a:rPr>
              <a:t>reduction</a:t>
            </a:r>
            <a:r>
              <a:rPr lang="es-AR" sz="1200" b="0" i="0" u="none" strike="noStrike" kern="1200" dirty="0">
                <a:solidFill>
                  <a:schemeClr val="tx1"/>
                </a:solidFill>
                <a:effectLst/>
                <a:latin typeface="+mn-lt"/>
                <a:ea typeface="+mn-ea"/>
                <a:cs typeface="+mn-cs"/>
              </a:rPr>
              <a:t> in </a:t>
            </a:r>
            <a:r>
              <a:rPr lang="es-AR" sz="1200" b="0" i="0" u="none" strike="noStrike" kern="1200" dirty="0" err="1">
                <a:solidFill>
                  <a:schemeClr val="tx1"/>
                </a:solidFill>
                <a:effectLst/>
                <a:latin typeface="+mn-lt"/>
                <a:ea typeface="+mn-ea"/>
                <a:cs typeface="+mn-cs"/>
              </a:rPr>
              <a:t>intra-hepatic</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resistance</a:t>
            </a:r>
            <a:r>
              <a:rPr lang="es-AR" sz="1200" b="0" i="0" u="none" strike="noStrike" kern="1200" dirty="0">
                <a:solidFill>
                  <a:schemeClr val="tx1"/>
                </a:solidFill>
                <a:effectLst/>
                <a:latin typeface="+mn-lt"/>
                <a:ea typeface="+mn-ea"/>
                <a:cs typeface="+mn-cs"/>
              </a:rPr>
              <a:t> and </a:t>
            </a:r>
            <a:r>
              <a:rPr lang="es-AR" sz="1200" b="0" i="0" u="none" strike="noStrike" kern="1200" dirty="0" err="1">
                <a:solidFill>
                  <a:schemeClr val="tx1"/>
                </a:solidFill>
                <a:effectLst/>
                <a:latin typeface="+mn-lt"/>
                <a:ea typeface="+mn-ea"/>
                <a:cs typeface="+mn-cs"/>
              </a:rPr>
              <a:t>reduced</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responsiveness</a:t>
            </a:r>
            <a:r>
              <a:rPr lang="es-AR" sz="1200" b="0" i="0" u="none" strike="noStrike" kern="1200" dirty="0">
                <a:solidFill>
                  <a:schemeClr val="tx1"/>
                </a:solidFill>
                <a:effectLst/>
                <a:latin typeface="+mn-lt"/>
                <a:ea typeface="+mn-ea"/>
                <a:cs typeface="+mn-cs"/>
              </a:rPr>
              <a:t> of in situ–</a:t>
            </a:r>
            <a:r>
              <a:rPr lang="es-AR" sz="1200" b="0" i="0" u="none" strike="noStrike" kern="1200" dirty="0" err="1">
                <a:solidFill>
                  <a:schemeClr val="tx1"/>
                </a:solidFill>
                <a:effectLst/>
                <a:latin typeface="+mn-lt"/>
                <a:ea typeface="+mn-ea"/>
                <a:cs typeface="+mn-cs"/>
              </a:rPr>
              <a:t>perfused</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cirrhotic</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livers</a:t>
            </a:r>
            <a:r>
              <a:rPr lang="es-AR" sz="1200" b="0" i="0" u="none" strike="noStrike" kern="1200" dirty="0">
                <a:solidFill>
                  <a:schemeClr val="tx1"/>
                </a:solidFill>
                <a:effectLst/>
                <a:latin typeface="+mn-lt"/>
                <a:ea typeface="+mn-ea"/>
                <a:cs typeface="+mn-cs"/>
              </a:rPr>
              <a:t> to </a:t>
            </a:r>
            <a:r>
              <a:rPr lang="es-AR" sz="1200" b="0" i="0" u="none" strike="noStrike" kern="1200" dirty="0" err="1">
                <a:solidFill>
                  <a:schemeClr val="tx1"/>
                </a:solidFill>
                <a:effectLst/>
                <a:latin typeface="+mn-lt"/>
                <a:ea typeface="+mn-ea"/>
                <a:cs typeface="+mn-cs"/>
              </a:rPr>
              <a:t>methox</a:t>
            </a:r>
            <a:r>
              <a:rPr lang="es-AR" sz="1200" b="0" i="0" u="none" strike="noStrike" kern="1200" dirty="0">
                <a:solidFill>
                  <a:schemeClr val="tx1"/>
                </a:solidFill>
                <a:effectLst/>
                <a:latin typeface="+mn-lt"/>
                <a:ea typeface="+mn-ea"/>
                <a:cs typeface="+mn-cs"/>
              </a:rPr>
              <a:t>-amine. </a:t>
            </a:r>
            <a:r>
              <a:rPr lang="es-AR" sz="1200" b="0" i="0" u="none" strike="noStrike" kern="1200" dirty="0" err="1">
                <a:solidFill>
                  <a:schemeClr val="tx1"/>
                </a:solidFill>
                <a:effectLst/>
                <a:latin typeface="+mn-lt"/>
                <a:ea typeface="+mn-ea"/>
                <a:cs typeface="+mn-cs"/>
              </a:rPr>
              <a:t>Furthermore</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atorvastatin</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reduced</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the</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contraction</a:t>
            </a:r>
            <a:r>
              <a:rPr lang="es-AR" sz="1200" b="0" i="0" u="none" strike="noStrike" kern="1200" dirty="0">
                <a:solidFill>
                  <a:schemeClr val="tx1"/>
                </a:solidFill>
                <a:effectLst/>
                <a:latin typeface="+mn-lt"/>
                <a:ea typeface="+mn-ea"/>
                <a:cs typeface="+mn-cs"/>
              </a:rPr>
              <a:t> of </a:t>
            </a:r>
            <a:r>
              <a:rPr lang="es-AR" sz="1200" b="0" i="0" u="none" strike="noStrike" kern="1200" dirty="0" err="1">
                <a:solidFill>
                  <a:schemeClr val="tx1"/>
                </a:solidFill>
                <a:effectLst/>
                <a:latin typeface="+mn-lt"/>
                <a:ea typeface="+mn-ea"/>
                <a:cs typeface="+mn-cs"/>
              </a:rPr>
              <a:t>activated</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HSCs</a:t>
            </a:r>
            <a:r>
              <a:rPr lang="es-AR" sz="1200" b="0" i="0" u="none" strike="noStrike" kern="1200" dirty="0">
                <a:solidFill>
                  <a:schemeClr val="tx1"/>
                </a:solidFill>
                <a:effectLst/>
                <a:latin typeface="+mn-lt"/>
                <a:ea typeface="+mn-ea"/>
                <a:cs typeface="+mn-cs"/>
              </a:rPr>
              <a:t> in a 3-dimensionalstress-relaxed </a:t>
            </a:r>
            <a:r>
              <a:rPr lang="es-AR" sz="1200" b="0" i="0" u="none" strike="noStrike" kern="1200" dirty="0" err="1">
                <a:solidFill>
                  <a:schemeClr val="tx1"/>
                </a:solidFill>
                <a:effectLst/>
                <a:latin typeface="+mn-lt"/>
                <a:ea typeface="+mn-ea"/>
                <a:cs typeface="+mn-cs"/>
              </a:rPr>
              <a:t>collagen</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lattice</a:t>
            </a:r>
            <a:r>
              <a:rPr lang="es-AR" sz="1200" b="0" i="0" u="none" strike="noStrike" kern="1200" dirty="0">
                <a:solidFill>
                  <a:schemeClr val="tx1"/>
                </a:solidFill>
                <a:effectLst/>
                <a:latin typeface="+mn-lt"/>
                <a:ea typeface="+mn-ea"/>
                <a:cs typeface="+mn-cs"/>
              </a:rPr>
              <a:t>. In </a:t>
            </a:r>
            <a:r>
              <a:rPr lang="es-AR" sz="1200" b="0" i="0" u="none" strike="noStrike" kern="1200" dirty="0" err="1">
                <a:solidFill>
                  <a:schemeClr val="tx1"/>
                </a:solidFill>
                <a:effectLst/>
                <a:latin typeface="+mn-lt"/>
                <a:ea typeface="+mn-ea"/>
                <a:cs typeface="+mn-cs"/>
              </a:rPr>
              <a:t>cirrhotic</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livers</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atorvastatin</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signiﬁcantly</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decreased</a:t>
            </a:r>
            <a:r>
              <a:rPr lang="es-AR" sz="1200" b="0" i="0" u="none" strike="noStrike" kern="1200" dirty="0">
                <a:solidFill>
                  <a:schemeClr val="tx1"/>
                </a:solidFill>
                <a:effectLst/>
                <a:latin typeface="+mn-lt"/>
                <a:ea typeface="+mn-ea"/>
                <a:cs typeface="+mn-cs"/>
              </a:rPr>
              <a:t> Rho-</a:t>
            </a:r>
            <a:r>
              <a:rPr lang="es-AR" sz="1200" b="0" i="0" u="none" strike="noStrike" kern="1200" dirty="0" err="1">
                <a:solidFill>
                  <a:schemeClr val="tx1"/>
                </a:solidFill>
                <a:effectLst/>
                <a:latin typeface="+mn-lt"/>
                <a:ea typeface="+mn-ea"/>
                <a:cs typeface="+mn-cs"/>
              </a:rPr>
              <a:t>kinaseactivity</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moesin</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phosphorylation</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without</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affecting</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expression</a:t>
            </a:r>
            <a:r>
              <a:rPr lang="es-AR" sz="1200" b="0" i="0" u="none" strike="noStrike" kern="1200" dirty="0">
                <a:solidFill>
                  <a:schemeClr val="tx1"/>
                </a:solidFill>
                <a:effectLst/>
                <a:latin typeface="+mn-lt"/>
                <a:ea typeface="+mn-ea"/>
                <a:cs typeface="+mn-cs"/>
              </a:rPr>
              <a:t> of </a:t>
            </a:r>
            <a:r>
              <a:rPr lang="es-AR" sz="1200" b="0" i="0" u="none" strike="noStrike" kern="1200" dirty="0" err="1">
                <a:solidFill>
                  <a:schemeClr val="tx1"/>
                </a:solidFill>
                <a:effectLst/>
                <a:latin typeface="+mn-lt"/>
                <a:ea typeface="+mn-ea"/>
                <a:cs typeface="+mn-cs"/>
              </a:rPr>
              <a:t>RhoA</a:t>
            </a:r>
            <a:r>
              <a:rPr lang="es-AR" sz="1200" b="0" i="0" u="none" strike="noStrike" kern="1200" dirty="0">
                <a:solidFill>
                  <a:schemeClr val="tx1"/>
                </a:solidFill>
                <a:effectLst/>
                <a:latin typeface="+mn-lt"/>
                <a:ea typeface="+mn-ea"/>
                <a:cs typeface="+mn-cs"/>
              </a:rPr>
              <a:t>, Rho-</a:t>
            </a:r>
            <a:r>
              <a:rPr lang="es-AR" sz="1200" b="0" i="0" u="none" strike="noStrike" kern="1200" dirty="0" err="1">
                <a:solidFill>
                  <a:schemeClr val="tx1"/>
                </a:solidFill>
                <a:effectLst/>
                <a:latin typeface="+mn-lt"/>
                <a:ea typeface="+mn-ea"/>
                <a:cs typeface="+mn-cs"/>
              </a:rPr>
              <a:t>kinase</a:t>
            </a:r>
            <a:r>
              <a:rPr lang="es-AR" sz="1200" b="0" i="0" u="none" strike="noStrike" kern="1200" dirty="0">
                <a:solidFill>
                  <a:schemeClr val="tx1"/>
                </a:solidFill>
                <a:effectLst/>
                <a:latin typeface="+mn-lt"/>
                <a:ea typeface="+mn-ea"/>
                <a:cs typeface="+mn-cs"/>
              </a:rPr>
              <a:t> and Ras. </a:t>
            </a:r>
            <a:r>
              <a:rPr lang="es-AR" sz="1200" b="0" i="0" u="none" strike="noStrike" kern="1200" dirty="0" err="1">
                <a:solidFill>
                  <a:schemeClr val="tx1"/>
                </a:solidFill>
                <a:effectLst/>
                <a:latin typeface="+mn-lt"/>
                <a:ea typeface="+mn-ea"/>
                <a:cs typeface="+mn-cs"/>
              </a:rPr>
              <a:t>Inactivated</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HSCs</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atorvastatin</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inhibited</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the</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membrane</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association</a:t>
            </a:r>
            <a:r>
              <a:rPr lang="es-AR" sz="1200" b="0" i="0" u="none" strike="noStrike" kern="1200" dirty="0">
                <a:solidFill>
                  <a:schemeClr val="tx1"/>
                </a:solidFill>
                <a:effectLst/>
                <a:latin typeface="+mn-lt"/>
                <a:ea typeface="+mn-ea"/>
                <a:cs typeface="+mn-cs"/>
              </a:rPr>
              <a:t> of </a:t>
            </a:r>
            <a:r>
              <a:rPr lang="es-AR" sz="1200" b="0" i="0" u="none" strike="noStrike" kern="1200" dirty="0" err="1">
                <a:solidFill>
                  <a:schemeClr val="tx1"/>
                </a:solidFill>
                <a:effectLst/>
                <a:latin typeface="+mn-lt"/>
                <a:ea typeface="+mn-ea"/>
                <a:cs typeface="+mn-cs"/>
              </a:rPr>
              <a:t>RhoA</a:t>
            </a:r>
            <a:r>
              <a:rPr lang="es-AR" sz="1200" b="0" i="0" u="none" strike="noStrike" kern="1200" dirty="0">
                <a:solidFill>
                  <a:schemeClr val="tx1"/>
                </a:solidFill>
                <a:effectLst/>
                <a:latin typeface="+mn-lt"/>
                <a:ea typeface="+mn-ea"/>
                <a:cs typeface="+mn-cs"/>
              </a:rPr>
              <a:t> and Ras. </a:t>
            </a:r>
            <a:r>
              <a:rPr lang="es-AR" sz="1200" b="0" i="0" u="none" strike="noStrike" kern="1200" dirty="0" err="1">
                <a:solidFill>
                  <a:schemeClr val="tx1"/>
                </a:solidFill>
                <a:effectLst/>
                <a:latin typeface="+mn-lt"/>
                <a:ea typeface="+mn-ea"/>
                <a:cs typeface="+mn-cs"/>
              </a:rPr>
              <a:t>Furthermore,in</a:t>
            </a:r>
            <a:r>
              <a:rPr lang="es-AR" sz="1200" b="0" i="0" u="none" strike="noStrike" kern="1200" dirty="0">
                <a:solidFill>
                  <a:schemeClr val="tx1"/>
                </a:solidFill>
                <a:effectLst/>
                <a:latin typeface="+mn-lt"/>
                <a:ea typeface="+mn-ea"/>
                <a:cs typeface="+mn-cs"/>
              </a:rPr>
              <a:t> BDL </a:t>
            </a:r>
            <a:r>
              <a:rPr lang="es-AR" sz="1200" b="0" i="0" u="none" strike="noStrike" kern="1200" dirty="0" err="1">
                <a:solidFill>
                  <a:schemeClr val="tx1"/>
                </a:solidFill>
                <a:effectLst/>
                <a:latin typeface="+mn-lt"/>
                <a:ea typeface="+mn-ea"/>
                <a:cs typeface="+mn-cs"/>
              </a:rPr>
              <a:t>rats</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atorvastatin</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signiﬁcantly</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increased</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hepatic</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endothelial</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nitric</a:t>
            </a:r>
            <a:r>
              <a:rPr lang="es-AR" sz="1200" b="0" i="0" u="none" strike="noStrike" kern="1200" dirty="0">
                <a:solidFill>
                  <a:schemeClr val="tx1"/>
                </a:solidFill>
                <a:effectLst/>
                <a:latin typeface="+mn-lt"/>
                <a:ea typeface="+mn-ea"/>
                <a:cs typeface="+mn-cs"/>
              </a:rPr>
              <a:t> oxide </a:t>
            </a:r>
            <a:r>
              <a:rPr lang="es-AR" sz="1200" b="0" i="0" u="none" strike="noStrike" kern="1200" dirty="0" err="1">
                <a:solidFill>
                  <a:schemeClr val="tx1"/>
                </a:solidFill>
                <a:effectLst/>
                <a:latin typeface="+mn-lt"/>
                <a:ea typeface="+mn-ea"/>
                <a:cs typeface="+mn-cs"/>
              </a:rPr>
              <a:t>synthase</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eNOS</a:t>
            </a:r>
            <a:r>
              <a:rPr lang="es-AR" sz="1200" b="0" i="0" u="none" strike="noStrike" kern="1200" dirty="0">
                <a:solidFill>
                  <a:schemeClr val="tx1"/>
                </a:solidFill>
                <a:effectLst/>
                <a:latin typeface="+mn-lt"/>
                <a:ea typeface="+mn-ea"/>
                <a:cs typeface="+mn-cs"/>
              </a:rPr>
              <a:t>)</a:t>
            </a:r>
            <a:r>
              <a:rPr lang="es-AR" sz="1200" b="0" i="0" u="none" strike="noStrike" kern="1200" dirty="0" err="1">
                <a:solidFill>
                  <a:schemeClr val="tx1"/>
                </a:solidFill>
                <a:effectLst/>
                <a:latin typeface="+mn-lt"/>
                <a:ea typeface="+mn-ea"/>
                <a:cs typeface="+mn-cs"/>
              </a:rPr>
              <a:t>mRNA</a:t>
            </a:r>
            <a:r>
              <a:rPr lang="es-AR" sz="1200" b="0" i="0" u="none" strike="noStrike" kern="1200" dirty="0">
                <a:solidFill>
                  <a:schemeClr val="tx1"/>
                </a:solidFill>
                <a:effectLst/>
                <a:latin typeface="+mn-lt"/>
                <a:ea typeface="+mn-ea"/>
                <a:cs typeface="+mn-cs"/>
              </a:rPr>
              <a:t> and </a:t>
            </a:r>
            <a:r>
              <a:rPr lang="es-AR" sz="1200" b="0" i="0" u="none" strike="noStrike" kern="1200" dirty="0" err="1">
                <a:solidFill>
                  <a:schemeClr val="tx1"/>
                </a:solidFill>
                <a:effectLst/>
                <a:latin typeface="+mn-lt"/>
                <a:ea typeface="+mn-ea"/>
                <a:cs typeface="+mn-cs"/>
              </a:rPr>
              <a:t>protein</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levels</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phospho-eNOS</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nitrite</a:t>
            </a:r>
            <a:r>
              <a:rPr lang="es-AR" sz="1200" b="0" i="0" u="none" strike="noStrike" kern="1200" dirty="0">
                <a:solidFill>
                  <a:schemeClr val="tx1"/>
                </a:solidFill>
                <a:effectLst/>
                <a:latin typeface="+mn-lt"/>
                <a:ea typeface="+mn-ea"/>
                <a:cs typeface="+mn-cs"/>
              </a:rPr>
              <a:t>/</a:t>
            </a:r>
            <a:r>
              <a:rPr lang="es-AR" sz="1200" b="0" i="0" u="none" strike="noStrike" kern="1200" dirty="0" err="1">
                <a:solidFill>
                  <a:schemeClr val="tx1"/>
                </a:solidFill>
                <a:effectLst/>
                <a:latin typeface="+mn-lt"/>
                <a:ea typeface="+mn-ea"/>
                <a:cs typeface="+mn-cs"/>
              </a:rPr>
              <a:t>nitrate</a:t>
            </a:r>
            <a:r>
              <a:rPr lang="es-AR" sz="1200" b="0" i="0" u="none" strike="noStrike" kern="1200" dirty="0">
                <a:solidFill>
                  <a:schemeClr val="tx1"/>
                </a:solidFill>
                <a:effectLst/>
                <a:latin typeface="+mn-lt"/>
                <a:ea typeface="+mn-ea"/>
                <a:cs typeface="+mn-cs"/>
              </a:rPr>
              <a:t>, and </a:t>
            </a:r>
            <a:r>
              <a:rPr lang="es-AR" sz="1200" b="0" i="0" u="none" strike="noStrike" kern="1200" dirty="0" err="1">
                <a:solidFill>
                  <a:schemeClr val="tx1"/>
                </a:solidFill>
                <a:effectLst/>
                <a:latin typeface="+mn-lt"/>
                <a:ea typeface="+mn-ea"/>
                <a:cs typeface="+mn-cs"/>
              </a:rPr>
              <a:t>the</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activity</a:t>
            </a:r>
            <a:r>
              <a:rPr lang="es-AR" sz="1200" b="0" i="0" u="none" strike="noStrike" kern="1200" dirty="0">
                <a:solidFill>
                  <a:schemeClr val="tx1"/>
                </a:solidFill>
                <a:effectLst/>
                <a:latin typeface="+mn-lt"/>
                <a:ea typeface="+mn-ea"/>
                <a:cs typeface="+mn-cs"/>
              </a:rPr>
              <a:t> of </a:t>
            </a:r>
            <a:r>
              <a:rPr lang="es-AR" sz="1200" b="0" i="0" u="none" strike="noStrike" kern="1200" dirty="0" err="1">
                <a:solidFill>
                  <a:schemeClr val="tx1"/>
                </a:solidFill>
                <a:effectLst/>
                <a:latin typeface="+mn-lt"/>
                <a:ea typeface="+mn-ea"/>
                <a:cs typeface="+mn-cs"/>
              </a:rPr>
              <a:t>the</a:t>
            </a:r>
            <a:r>
              <a:rPr lang="es-AR" sz="1200" b="0" i="0" u="none" strike="noStrike" kern="1200" dirty="0">
                <a:solidFill>
                  <a:schemeClr val="tx1"/>
                </a:solidFill>
                <a:effectLst/>
                <a:latin typeface="+mn-lt"/>
                <a:ea typeface="+mn-ea"/>
                <a:cs typeface="+mn-cs"/>
              </a:rPr>
              <a:t> NO </a:t>
            </a:r>
            <a:r>
              <a:rPr lang="es-AR" sz="1200" b="0" i="0" u="none" strike="noStrike" kern="1200" dirty="0" err="1">
                <a:solidFill>
                  <a:schemeClr val="tx1"/>
                </a:solidFill>
                <a:effectLst/>
                <a:latin typeface="+mn-lt"/>
                <a:ea typeface="+mn-ea"/>
                <a:cs typeface="+mn-cs"/>
              </a:rPr>
              <a:t>effector</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protein</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kinase</a:t>
            </a:r>
            <a:r>
              <a:rPr lang="es-AR" sz="1200" b="0" i="0" u="none" strike="noStrike" kern="1200" dirty="0">
                <a:solidFill>
                  <a:schemeClr val="tx1"/>
                </a:solidFill>
                <a:effectLst/>
                <a:latin typeface="+mn-lt"/>
                <a:ea typeface="+mn-ea"/>
                <a:cs typeface="+mn-cs"/>
              </a:rPr>
              <a:t> G (PKG). </a:t>
            </a:r>
            <a:r>
              <a:rPr lang="es-AR" sz="1200" b="0" i="0" u="none" strike="noStrike" kern="1200" dirty="0" err="1">
                <a:solidFill>
                  <a:schemeClr val="tx1"/>
                </a:solidFill>
                <a:effectLst/>
                <a:latin typeface="+mn-lt"/>
                <a:ea typeface="+mn-ea"/>
                <a:cs typeface="+mn-cs"/>
              </a:rPr>
              <a:t>Conclusion</a:t>
            </a:r>
            <a:r>
              <a:rPr lang="es-AR" sz="1200" b="0" i="0" u="none" strike="noStrike" kern="1200" dirty="0">
                <a:solidFill>
                  <a:schemeClr val="tx1"/>
                </a:solidFill>
                <a:effectLst/>
                <a:latin typeface="+mn-lt"/>
                <a:ea typeface="+mn-ea"/>
                <a:cs typeface="+mn-cs"/>
              </a:rPr>
              <a:t>: In </a:t>
            </a:r>
            <a:r>
              <a:rPr lang="es-AR" sz="1200" b="0" i="0" u="none" strike="noStrike" kern="1200" dirty="0" err="1">
                <a:solidFill>
                  <a:schemeClr val="tx1"/>
                </a:solidFill>
                <a:effectLst/>
                <a:latin typeface="+mn-lt"/>
                <a:ea typeface="+mn-ea"/>
                <a:cs typeface="+mn-cs"/>
              </a:rPr>
              <a:t>cirrhotic</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rats</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atorvastatin</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inhibits</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hepatic</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RhoA</a:t>
            </a:r>
            <a:r>
              <a:rPr lang="es-AR" sz="1200" b="0" i="0" u="none" strike="noStrike" kern="1200" dirty="0">
                <a:solidFill>
                  <a:schemeClr val="tx1"/>
                </a:solidFill>
                <a:effectLst/>
                <a:latin typeface="+mn-lt"/>
                <a:ea typeface="+mn-ea"/>
                <a:cs typeface="+mn-cs"/>
              </a:rPr>
              <a:t>/Rho-</a:t>
            </a:r>
            <a:r>
              <a:rPr lang="es-AR" sz="1200" b="0" i="0" u="none" strike="noStrike" kern="1200" dirty="0" err="1">
                <a:solidFill>
                  <a:schemeClr val="tx1"/>
                </a:solidFill>
                <a:effectLst/>
                <a:latin typeface="+mn-lt"/>
                <a:ea typeface="+mn-ea"/>
                <a:cs typeface="+mn-cs"/>
              </a:rPr>
              <a:t>kinase</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signaling</a:t>
            </a:r>
            <a:r>
              <a:rPr lang="es-AR" sz="1200" b="0" i="0" u="none" strike="noStrike" kern="1200" dirty="0">
                <a:solidFill>
                  <a:schemeClr val="tx1"/>
                </a:solidFill>
                <a:effectLst/>
                <a:latin typeface="+mn-lt"/>
                <a:ea typeface="+mn-ea"/>
                <a:cs typeface="+mn-cs"/>
              </a:rPr>
              <a:t> and </a:t>
            </a:r>
            <a:r>
              <a:rPr lang="es-AR" sz="1200" b="0" i="0" u="none" strike="noStrike" kern="1200" dirty="0" err="1">
                <a:solidFill>
                  <a:schemeClr val="tx1"/>
                </a:solidFill>
                <a:effectLst/>
                <a:latin typeface="+mn-lt"/>
                <a:ea typeface="+mn-ea"/>
                <a:cs typeface="+mn-cs"/>
              </a:rPr>
              <a:t>activates</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the</a:t>
            </a:r>
            <a:r>
              <a:rPr lang="es-AR" sz="1200" b="0" i="0" u="none" strike="noStrike" kern="1200" dirty="0">
                <a:solidFill>
                  <a:schemeClr val="tx1"/>
                </a:solidFill>
                <a:effectLst/>
                <a:latin typeface="+mn-lt"/>
                <a:ea typeface="+mn-ea"/>
                <a:cs typeface="+mn-cs"/>
              </a:rPr>
              <a:t> NO/PKG-</a:t>
            </a:r>
            <a:r>
              <a:rPr lang="es-AR" sz="1200" b="0" i="0" u="none" strike="noStrike" kern="1200" dirty="0" err="1">
                <a:solidFill>
                  <a:schemeClr val="tx1"/>
                </a:solidFill>
                <a:effectLst/>
                <a:latin typeface="+mn-lt"/>
                <a:ea typeface="+mn-ea"/>
                <a:cs typeface="+mn-cs"/>
              </a:rPr>
              <a:t>pathway</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This</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lowers</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intrahepatic</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resistance</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result-ing</a:t>
            </a:r>
            <a:r>
              <a:rPr lang="es-AR" sz="1200" b="0" i="0" u="none" strike="noStrike" kern="1200" dirty="0">
                <a:solidFill>
                  <a:schemeClr val="tx1"/>
                </a:solidFill>
                <a:effectLst/>
                <a:latin typeface="+mn-lt"/>
                <a:ea typeface="+mn-ea"/>
                <a:cs typeface="+mn-cs"/>
              </a:rPr>
              <a:t> in </a:t>
            </a:r>
            <a:r>
              <a:rPr lang="es-AR" sz="1200" b="0" i="0" u="none" strike="noStrike" kern="1200" dirty="0" err="1">
                <a:solidFill>
                  <a:schemeClr val="tx1"/>
                </a:solidFill>
                <a:effectLst/>
                <a:latin typeface="+mn-lt"/>
                <a:ea typeface="+mn-ea"/>
                <a:cs typeface="+mn-cs"/>
              </a:rPr>
              <a:t>decreased</a:t>
            </a:r>
            <a:r>
              <a:rPr lang="es-AR" sz="1200" b="0" i="0" u="none" strike="noStrike" kern="1200" dirty="0">
                <a:solidFill>
                  <a:schemeClr val="tx1"/>
                </a:solidFill>
                <a:effectLst/>
                <a:latin typeface="+mn-lt"/>
                <a:ea typeface="+mn-ea"/>
                <a:cs typeface="+mn-cs"/>
              </a:rPr>
              <a:t> portal </a:t>
            </a:r>
            <a:r>
              <a:rPr lang="es-AR" sz="1200" b="0" i="0" u="none" strike="noStrike" kern="1200" dirty="0" err="1">
                <a:solidFill>
                  <a:schemeClr val="tx1"/>
                </a:solidFill>
                <a:effectLst/>
                <a:latin typeface="+mn-lt"/>
                <a:ea typeface="+mn-ea"/>
                <a:cs typeface="+mn-cs"/>
              </a:rPr>
              <a:t>pressure</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Statins</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might</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represent</a:t>
            </a:r>
            <a:r>
              <a:rPr lang="es-AR" sz="1200" b="0" i="0" u="none" strike="noStrike" kern="1200" dirty="0">
                <a:solidFill>
                  <a:schemeClr val="tx1"/>
                </a:solidFill>
                <a:effectLst/>
                <a:latin typeface="+mn-lt"/>
                <a:ea typeface="+mn-ea"/>
                <a:cs typeface="+mn-cs"/>
              </a:rPr>
              <a:t> a </a:t>
            </a:r>
            <a:r>
              <a:rPr lang="es-AR" sz="1200" b="0" i="0" u="none" strike="noStrike" kern="1200" dirty="0" err="1">
                <a:solidFill>
                  <a:schemeClr val="tx1"/>
                </a:solidFill>
                <a:effectLst/>
                <a:latin typeface="+mn-lt"/>
                <a:ea typeface="+mn-ea"/>
                <a:cs typeface="+mn-cs"/>
              </a:rPr>
              <a:t>therapeutic</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option</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for</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portalhypertension</a:t>
            </a:r>
            <a:r>
              <a:rPr lang="es-AR" sz="1200" b="0" i="0" u="none" strike="noStrike" kern="1200" dirty="0">
                <a:solidFill>
                  <a:schemeClr val="tx1"/>
                </a:solidFill>
                <a:effectLst/>
                <a:latin typeface="+mn-lt"/>
                <a:ea typeface="+mn-ea"/>
                <a:cs typeface="+mn-cs"/>
              </a:rPr>
              <a:t> in cirrhosis.</a:t>
            </a:r>
            <a:endParaRPr lang="es-AR" dirty="0"/>
          </a:p>
        </p:txBody>
      </p:sp>
      <p:sp>
        <p:nvSpPr>
          <p:cNvPr id="4" name="Espace réservé du numéro de diapositive 3"/>
          <p:cNvSpPr>
            <a:spLocks noGrp="1"/>
          </p:cNvSpPr>
          <p:nvPr>
            <p:ph type="sldNum" sz="quarter" idx="10"/>
          </p:nvPr>
        </p:nvSpPr>
        <p:spPr/>
        <p:txBody>
          <a:bodyPr/>
          <a:lstStyle/>
          <a:p>
            <a:fld id="{F78E3FA0-204C-42EF-BBAE-910B8F2C7011}" type="slidenum">
              <a:rPr lang="es-AR" smtClean="0"/>
              <a:t>6</a:t>
            </a:fld>
            <a:endParaRPr lang="es-AR"/>
          </a:p>
        </p:txBody>
      </p:sp>
    </p:spTree>
    <p:extLst>
      <p:ext uri="{BB962C8B-B14F-4D97-AF65-F5344CB8AC3E}">
        <p14:creationId xmlns:p14="http://schemas.microsoft.com/office/powerpoint/2010/main" val="1255026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Nonalcoholic </a:t>
            </a:r>
            <a:r>
              <a:rPr lang="en-US" dirty="0" err="1"/>
              <a:t>steatohepatitis</a:t>
            </a:r>
            <a:r>
              <a:rPr lang="en-US" dirty="0"/>
              <a:t> (NASH), especially as part of the metabolic syndrome (MS), is an increasing burden in Western countries. Statins are already used in MS and seem to be beneﬁcial in liver diseases. The aim of this study was to investigate the molecular mechanisms underlying pleiotropic effects on small </a:t>
            </a:r>
            <a:r>
              <a:rPr lang="en-US" dirty="0" err="1"/>
              <a:t>GTPases</a:t>
            </a:r>
            <a:r>
              <a:rPr lang="en-US" dirty="0"/>
              <a:t> of statins in NASH. NASH within MS was induced in 12-wk-old </a:t>
            </a:r>
            <a:r>
              <a:rPr lang="en-US" dirty="0" err="1"/>
              <a:t>apoE</a:t>
            </a:r>
            <a:r>
              <a:rPr lang="en-US" dirty="0"/>
              <a:t>/ mice after 7 </a:t>
            </a:r>
            <a:r>
              <a:rPr lang="en-US" dirty="0" err="1"/>
              <a:t>wk</a:t>
            </a:r>
            <a:r>
              <a:rPr lang="en-US" dirty="0"/>
              <a:t> of Western diet (NASH mice). Small </a:t>
            </a:r>
            <a:r>
              <a:rPr lang="en-US" dirty="0" err="1"/>
              <a:t>GTPases</a:t>
            </a:r>
            <a:r>
              <a:rPr lang="en-US" dirty="0"/>
              <a:t> were inhibited by activated simvastatin (SMV), NSC23766 (NSC), or Clostridium </a:t>
            </a:r>
            <a:r>
              <a:rPr lang="en-US" dirty="0" err="1"/>
              <a:t>sordellii</a:t>
            </a:r>
            <a:r>
              <a:rPr lang="en-US" dirty="0"/>
              <a:t> lethal toxin (LT) by using subcutaneous osmotic </a:t>
            </a:r>
            <a:r>
              <a:rPr lang="en-US" dirty="0" err="1"/>
              <a:t>minipumps</a:t>
            </a:r>
            <a:r>
              <a:rPr lang="en-US" dirty="0"/>
              <a:t>. Hepatic steatosis, inﬂammation, and ﬁbrosis were assessed by histology, Western blot, and RT-PCR measurements of cholesterol and </a:t>
            </a:r>
            <a:r>
              <a:rPr lang="en-US" dirty="0" err="1"/>
              <a:t>hydroxyproline</a:t>
            </a:r>
            <a:r>
              <a:rPr lang="en-US" dirty="0"/>
              <a:t> content. SMV treatment signiﬁcantly decreased hepatic inﬂammation and ﬁbrosis, but had no signiﬁcant effect on steatosis and hepatic cholesterol content in NASH. SMV blunted ﬁbrosis due to inhibition of both </a:t>
            </a:r>
            <a:r>
              <a:rPr lang="en-US" dirty="0" err="1"/>
              <a:t>RhoA</a:t>
            </a:r>
            <a:r>
              <a:rPr lang="en-US" dirty="0"/>
              <a:t>/Rho kinase and </a:t>
            </a:r>
            <a:r>
              <a:rPr lang="en-US" dirty="0" err="1"/>
              <a:t>Ras</a:t>
            </a:r>
            <a:r>
              <a:rPr lang="en-US" dirty="0"/>
              <a:t>/ERK pathways. Interestingly, inhibition of RAC1 and </a:t>
            </a:r>
            <a:r>
              <a:rPr lang="en-US" dirty="0" err="1"/>
              <a:t>Ras</a:t>
            </a:r>
            <a:r>
              <a:rPr lang="en-US" dirty="0"/>
              <a:t> (by LT) failed to decrease ﬁbrosis to the same extent. Inhibition of RAC1 (by NSC) showed no signiﬁcant effect at all. Inhibition of </a:t>
            </a:r>
            <a:r>
              <a:rPr lang="en-US" dirty="0" err="1"/>
              <a:t>RhoA</a:t>
            </a:r>
            <a:r>
              <a:rPr lang="en-US" dirty="0"/>
              <a:t> and </a:t>
            </a:r>
            <a:r>
              <a:rPr lang="en-US" dirty="0" err="1"/>
              <a:t>Ras</a:t>
            </a:r>
            <a:r>
              <a:rPr lang="en-US" dirty="0"/>
              <a:t> downstream signaling by statins is responsible for the beneﬁcial hepatic effects in NASH. </a:t>
            </a:r>
          </a:p>
          <a:p>
            <a:r>
              <a:rPr lang="en-US" dirty="0"/>
              <a:t> HSC activation was investigated by the surrogate marker SMA. After 6 </a:t>
            </a:r>
            <a:r>
              <a:rPr lang="en-US" dirty="0" err="1"/>
              <a:t>wk</a:t>
            </a:r>
            <a:r>
              <a:rPr lang="en-US" dirty="0"/>
              <a:t> of treatment with NSC (RAC1 inhibitor), LT (RAC1/</a:t>
            </a:r>
            <a:r>
              <a:rPr lang="en-US" dirty="0" err="1"/>
              <a:t>Ras</a:t>
            </a:r>
            <a:r>
              <a:rPr lang="en-US" dirty="0"/>
              <a:t> inhibitor), or SMV (RAC1/</a:t>
            </a:r>
            <a:r>
              <a:rPr lang="en-US" dirty="0" err="1"/>
              <a:t>Ras</a:t>
            </a:r>
            <a:r>
              <a:rPr lang="en-US" dirty="0"/>
              <a:t>/</a:t>
            </a:r>
            <a:r>
              <a:rPr lang="en-US" dirty="0" err="1"/>
              <a:t>RhoA</a:t>
            </a:r>
            <a:r>
              <a:rPr lang="en-US" dirty="0"/>
              <a:t> inhibitor), SMA-positive staining was decreased. However, only SMV showed a signiﬁcant decrease in SMA-positive staining compared with the untreated NASH mice (Fig. 5, A and B). Findings on the protein level were conﬁrmed by transcriptional levels of SMA, which showed a signiﬁcant decrease in NASH mice treated with SMV compared with untreated littermates (Fig. 5C). Besides SMA immunohistochemistry and measurements of gene transcription, conﬁrmative Western blot analysis demonstrates a signiﬁcant decrease of SMA in mice treated with SMV, whereas there was only a tendency toward decreased SMA in mice treated with NSC or LT </a:t>
            </a:r>
            <a:endParaRPr lang="es-AR" dirty="0"/>
          </a:p>
        </p:txBody>
      </p:sp>
      <p:sp>
        <p:nvSpPr>
          <p:cNvPr id="4" name="Espace réservé du numéro de diapositive 3"/>
          <p:cNvSpPr>
            <a:spLocks noGrp="1"/>
          </p:cNvSpPr>
          <p:nvPr>
            <p:ph type="sldNum" sz="quarter" idx="10"/>
          </p:nvPr>
        </p:nvSpPr>
        <p:spPr/>
        <p:txBody>
          <a:bodyPr/>
          <a:lstStyle/>
          <a:p>
            <a:fld id="{F78E3FA0-204C-42EF-BBAE-910B8F2C7011}" type="slidenum">
              <a:rPr lang="es-AR" smtClean="0"/>
              <a:t>7</a:t>
            </a:fld>
            <a:endParaRPr lang="es-AR"/>
          </a:p>
        </p:txBody>
      </p:sp>
    </p:spTree>
    <p:extLst>
      <p:ext uri="{BB962C8B-B14F-4D97-AF65-F5344CB8AC3E}">
        <p14:creationId xmlns:p14="http://schemas.microsoft.com/office/powerpoint/2010/main" val="74826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 shown in Fig. 2A, cold-stored and warm-</a:t>
            </a:r>
            <a:r>
              <a:rPr lang="en-US" sz="1200" b="0" i="0" u="none" strike="noStrike" kern="1200" baseline="0" dirty="0" err="1">
                <a:solidFill>
                  <a:schemeClr val="tx1"/>
                </a:solidFill>
                <a:latin typeface="+mn-lt"/>
                <a:ea typeface="+mn-ea"/>
                <a:cs typeface="+mn-cs"/>
              </a:rPr>
              <a:t>reperfused</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steatotic</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livers exhibited microcirculation deterioration upon reperfusion,</a:t>
            </a:r>
          </a:p>
          <a:p>
            <a:r>
              <a:rPr lang="en-US" sz="1200" b="0" i="0" u="none" strike="noStrike" kern="1200" baseline="0" dirty="0">
                <a:solidFill>
                  <a:schemeClr val="tx1"/>
                </a:solidFill>
                <a:latin typeface="+mn-lt"/>
                <a:ea typeface="+mn-ea"/>
                <a:cs typeface="+mn-cs"/>
              </a:rPr>
              <a:t>as demonstrated by markedly increased portal perfusion pressure</a:t>
            </a:r>
          </a:p>
          <a:p>
            <a:r>
              <a:rPr lang="en-US" sz="1200" b="0" i="0" u="none" strike="noStrike" kern="1200" baseline="0" dirty="0">
                <a:solidFill>
                  <a:schemeClr val="tx1"/>
                </a:solidFill>
                <a:latin typeface="+mn-lt"/>
                <a:ea typeface="+mn-ea"/>
                <a:cs typeface="+mn-cs"/>
              </a:rPr>
              <a:t>compared to no-cold-stored livers. Such increments in portal perfusion</a:t>
            </a:r>
          </a:p>
          <a:p>
            <a:r>
              <a:rPr lang="en-US" sz="1200" b="0" i="0" u="none" strike="noStrike" kern="1200" baseline="0" dirty="0">
                <a:solidFill>
                  <a:schemeClr val="tx1"/>
                </a:solidFill>
                <a:latin typeface="+mn-lt"/>
                <a:ea typeface="+mn-ea"/>
                <a:cs typeface="+mn-cs"/>
              </a:rPr>
              <a:t>pressure were not observed in cold-stored </a:t>
            </a:r>
            <a:r>
              <a:rPr lang="en-US" sz="1200" b="0" i="0" u="none" strike="noStrike" kern="1200" baseline="0" dirty="0" err="1">
                <a:solidFill>
                  <a:schemeClr val="tx1"/>
                </a:solidFill>
                <a:latin typeface="+mn-lt"/>
                <a:ea typeface="+mn-ea"/>
                <a:cs typeface="+mn-cs"/>
              </a:rPr>
              <a:t>steatotic</a:t>
            </a:r>
            <a:r>
              <a:rPr lang="en-US" sz="1200" b="0" i="0" u="none" strike="noStrike" kern="1200" baseline="0" dirty="0">
                <a:solidFill>
                  <a:schemeClr val="tx1"/>
                </a:solidFill>
                <a:latin typeface="+mn-lt"/>
                <a:ea typeface="+mn-ea"/>
                <a:cs typeface="+mn-cs"/>
              </a:rPr>
              <a:t> liver</a:t>
            </a:r>
          </a:p>
          <a:p>
            <a:r>
              <a:rPr lang="en-US" sz="1200" b="0" i="0" u="none" strike="noStrike" kern="1200" baseline="0" dirty="0">
                <a:solidFill>
                  <a:schemeClr val="tx1"/>
                </a:solidFill>
                <a:latin typeface="+mn-lt"/>
                <a:ea typeface="+mn-ea"/>
                <a:cs typeface="+mn-cs"/>
              </a:rPr>
              <a:t>grafts from rats pretreated with simvastatin.</a:t>
            </a:r>
          </a:p>
          <a:p>
            <a:r>
              <a:rPr lang="en-US" sz="1200" b="0" i="0" u="none" strike="noStrike" kern="1200" baseline="0" dirty="0">
                <a:solidFill>
                  <a:schemeClr val="tx1"/>
                </a:solidFill>
                <a:latin typeface="+mn-lt"/>
                <a:ea typeface="+mn-ea"/>
                <a:cs typeface="+mn-cs"/>
              </a:rPr>
              <a:t>Additionally, cold-stored </a:t>
            </a:r>
            <a:r>
              <a:rPr lang="en-US" sz="1200" b="0" i="0" u="none" strike="noStrike" kern="1200" baseline="0" dirty="0" err="1">
                <a:solidFill>
                  <a:schemeClr val="tx1"/>
                </a:solidFill>
                <a:latin typeface="+mn-lt"/>
                <a:ea typeface="+mn-ea"/>
                <a:cs typeface="+mn-cs"/>
              </a:rPr>
              <a:t>steatotic</a:t>
            </a:r>
            <a:r>
              <a:rPr lang="en-US" sz="1200" b="0" i="0" u="none" strike="noStrike" kern="1200" baseline="0" dirty="0">
                <a:solidFill>
                  <a:schemeClr val="tx1"/>
                </a:solidFill>
                <a:latin typeface="+mn-lt"/>
                <a:ea typeface="+mn-ea"/>
                <a:cs typeface="+mn-cs"/>
              </a:rPr>
              <a:t> livers exhibited endothelial</a:t>
            </a:r>
          </a:p>
          <a:p>
            <a:r>
              <a:rPr lang="en-US" sz="1200" b="0" i="0" u="none" strike="noStrike" kern="1200" baseline="0" dirty="0">
                <a:solidFill>
                  <a:schemeClr val="tx1"/>
                </a:solidFill>
                <a:latin typeface="+mn-lt"/>
                <a:ea typeface="+mn-ea"/>
                <a:cs typeface="+mn-cs"/>
              </a:rPr>
              <a:t>dysfunction. Fig. 2B demonstrates that </a:t>
            </a:r>
            <a:r>
              <a:rPr lang="en-US" sz="1200" b="0" i="0" u="none" strike="noStrike" kern="1200" baseline="0" dirty="0" err="1">
                <a:solidFill>
                  <a:schemeClr val="tx1"/>
                </a:solidFill>
                <a:latin typeface="+mn-lt"/>
                <a:ea typeface="+mn-ea"/>
                <a:cs typeface="+mn-cs"/>
              </a:rPr>
              <a:t>steatotic</a:t>
            </a:r>
            <a:r>
              <a:rPr lang="en-US" sz="1200" b="0" i="0" u="none" strike="noStrike" kern="1200" baseline="0" dirty="0">
                <a:solidFill>
                  <a:schemeClr val="tx1"/>
                </a:solidFill>
                <a:latin typeface="+mn-lt"/>
                <a:ea typeface="+mn-ea"/>
                <a:cs typeface="+mn-cs"/>
              </a:rPr>
              <a:t> grafts cold stored</a:t>
            </a:r>
          </a:p>
          <a:p>
            <a:r>
              <a:rPr lang="en-US" sz="1200" b="0" i="0" u="none" strike="noStrike" kern="1200" baseline="0" dirty="0">
                <a:solidFill>
                  <a:schemeClr val="tx1"/>
                </a:solidFill>
                <a:latin typeface="+mn-lt"/>
                <a:ea typeface="+mn-ea"/>
                <a:cs typeface="+mn-cs"/>
              </a:rPr>
              <a:t>and warm </a:t>
            </a:r>
            <a:r>
              <a:rPr lang="en-US" sz="1200" b="0" i="0" u="none" strike="noStrike" kern="1200" baseline="0" dirty="0" err="1">
                <a:solidFill>
                  <a:schemeClr val="tx1"/>
                </a:solidFill>
                <a:latin typeface="+mn-lt"/>
                <a:ea typeface="+mn-ea"/>
                <a:cs typeface="+mn-cs"/>
              </a:rPr>
              <a:t>reperfused</a:t>
            </a:r>
            <a:r>
              <a:rPr lang="en-US" sz="1200" b="0" i="0" u="none" strike="noStrike" kern="1200" baseline="0" dirty="0">
                <a:solidFill>
                  <a:schemeClr val="tx1"/>
                </a:solidFill>
                <a:latin typeface="+mn-lt"/>
                <a:ea typeface="+mn-ea"/>
                <a:cs typeface="+mn-cs"/>
              </a:rPr>
              <a:t> exhibit only a mild </a:t>
            </a:r>
            <a:r>
              <a:rPr lang="en-US" sz="1200" b="0" i="0" u="none" strike="noStrike" kern="1200" baseline="0" dirty="0" err="1">
                <a:solidFill>
                  <a:schemeClr val="tx1"/>
                </a:solidFill>
                <a:latin typeface="+mn-lt"/>
                <a:ea typeface="+mn-ea"/>
                <a:cs typeface="+mn-cs"/>
              </a:rPr>
              <a:t>vasorelaxation</a:t>
            </a:r>
            <a:r>
              <a:rPr lang="en-US" sz="1200" b="0" i="0" u="none" strike="noStrike" kern="1200" baseline="0" dirty="0">
                <a:solidFill>
                  <a:schemeClr val="tx1"/>
                </a:solidFill>
                <a:latin typeface="+mn-lt"/>
                <a:ea typeface="+mn-ea"/>
                <a:cs typeface="+mn-cs"/>
              </a:rPr>
              <a:t> in</a:t>
            </a:r>
          </a:p>
          <a:p>
            <a:r>
              <a:rPr lang="en-US" sz="1200" b="0" i="0" u="none" strike="noStrike" kern="1200" baseline="0" dirty="0">
                <a:solidFill>
                  <a:schemeClr val="tx1"/>
                </a:solidFill>
                <a:latin typeface="+mn-lt"/>
                <a:ea typeface="+mn-ea"/>
                <a:cs typeface="+mn-cs"/>
              </a:rPr>
              <a:t>response to acetylcholine (Ach) at 107 and 106 doses, and a</a:t>
            </a:r>
          </a:p>
          <a:p>
            <a:r>
              <a:rPr lang="en-US" sz="1200" b="0" i="0" u="none" strike="noStrike" kern="1200" baseline="0" dirty="0">
                <a:solidFill>
                  <a:schemeClr val="tx1"/>
                </a:solidFill>
                <a:latin typeface="+mn-lt"/>
                <a:ea typeface="+mn-ea"/>
                <a:cs typeface="+mn-cs"/>
              </a:rPr>
              <a:t>paradoxical vasoconstriction at the 105 dose of Ach. Liver </a:t>
            </a:r>
            <a:r>
              <a:rPr lang="en-US" sz="1200" b="0" i="0" u="none" strike="noStrike" kern="1200" baseline="0" dirty="0" err="1">
                <a:solidFill>
                  <a:schemeClr val="tx1"/>
                </a:solidFill>
                <a:latin typeface="+mn-lt"/>
                <a:ea typeface="+mn-ea"/>
                <a:cs typeface="+mn-cs"/>
              </a:rPr>
              <a:t>vasorelaxation</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was marked and significantly improved when rats</a:t>
            </a:r>
          </a:p>
          <a:p>
            <a:r>
              <a:rPr lang="en-US" sz="1200" b="0" i="0" u="none" strike="noStrike" kern="1200" baseline="0" dirty="0">
                <a:solidFill>
                  <a:schemeClr val="tx1"/>
                </a:solidFill>
                <a:latin typeface="+mn-lt"/>
                <a:ea typeface="+mn-ea"/>
                <a:cs typeface="+mn-cs"/>
              </a:rPr>
              <a:t>were pretreated with simvastatin (Fig. 2B).</a:t>
            </a:r>
          </a:p>
          <a:p>
            <a:endParaRPr lang="es-AR" dirty="0"/>
          </a:p>
        </p:txBody>
      </p:sp>
      <p:sp>
        <p:nvSpPr>
          <p:cNvPr id="4" name="Espace réservé du numéro de diapositive 3"/>
          <p:cNvSpPr>
            <a:spLocks noGrp="1"/>
          </p:cNvSpPr>
          <p:nvPr>
            <p:ph type="sldNum" sz="quarter" idx="10"/>
          </p:nvPr>
        </p:nvSpPr>
        <p:spPr/>
        <p:txBody>
          <a:bodyPr/>
          <a:lstStyle/>
          <a:p>
            <a:fld id="{F78E3FA0-204C-42EF-BBAE-910B8F2C7011}" type="slidenum">
              <a:rPr lang="es-AR" smtClean="0"/>
              <a:t>9</a:t>
            </a:fld>
            <a:endParaRPr lang="es-AR"/>
          </a:p>
        </p:txBody>
      </p:sp>
    </p:spTree>
    <p:extLst>
      <p:ext uri="{BB962C8B-B14F-4D97-AF65-F5344CB8AC3E}">
        <p14:creationId xmlns:p14="http://schemas.microsoft.com/office/powerpoint/2010/main" val="454298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ABSTRACT—Liver function deterioration is a major cause of death in </a:t>
            </a:r>
            <a:r>
              <a:rPr lang="en-US" sz="1200" b="0" i="0" u="none" strike="noStrike" kern="1200" baseline="0" dirty="0" err="1">
                <a:solidFill>
                  <a:schemeClr val="tx1"/>
                </a:solidFill>
                <a:latin typeface="+mn-lt"/>
                <a:ea typeface="+mn-ea"/>
                <a:cs typeface="+mn-cs"/>
              </a:rPr>
              <a:t>variceal</a:t>
            </a:r>
            <a:r>
              <a:rPr lang="en-US" sz="1200" b="0" i="0" u="none" strike="noStrike" kern="1200" baseline="0" dirty="0">
                <a:solidFill>
                  <a:schemeClr val="tx1"/>
                </a:solidFill>
                <a:latin typeface="+mn-lt"/>
                <a:ea typeface="+mn-ea"/>
                <a:cs typeface="+mn-cs"/>
              </a:rPr>
              <a:t> bleeding. The effects of bleeding on</a:t>
            </a:r>
          </a:p>
          <a:p>
            <a:r>
              <a:rPr lang="en-US" sz="1200" b="0" i="0" u="none" strike="noStrike" kern="1200" baseline="0" dirty="0">
                <a:solidFill>
                  <a:schemeClr val="tx1"/>
                </a:solidFill>
                <a:latin typeface="+mn-lt"/>
                <a:ea typeface="+mn-ea"/>
                <a:cs typeface="+mn-cs"/>
              </a:rPr>
              <a:t>intrahepatic microvascular dysfunction, which contributes to liver injury in cirrhosis, are largely unknown. The aims of this</a:t>
            </a:r>
          </a:p>
          <a:p>
            <a:r>
              <a:rPr lang="en-US" sz="1200" b="0" i="0" u="none" strike="noStrike" kern="1200" baseline="0" dirty="0">
                <a:solidFill>
                  <a:schemeClr val="tx1"/>
                </a:solidFill>
                <a:latin typeface="+mn-lt"/>
                <a:ea typeface="+mn-ea"/>
                <a:cs typeface="+mn-cs"/>
              </a:rPr>
              <a:t>study were to evaluate the impact of hemorrhage/resuscitation (H/R) on cirrhotic microcirculation, and whether simvastatin,</a:t>
            </a:r>
          </a:p>
          <a:p>
            <a:r>
              <a:rPr lang="en-US" sz="1200" b="0" i="0" u="none" strike="noStrike" kern="1200" baseline="0" dirty="0">
                <a:solidFill>
                  <a:schemeClr val="tx1"/>
                </a:solidFill>
                <a:latin typeface="+mn-lt"/>
                <a:ea typeface="+mn-ea"/>
                <a:cs typeface="+mn-cs"/>
              </a:rPr>
              <a:t>a drug that improves liver microcirculation, has </a:t>
            </a:r>
            <a:r>
              <a:rPr lang="en-US" sz="1200" b="0" i="0" u="none" strike="noStrike" kern="1200" baseline="0" dirty="0" err="1">
                <a:solidFill>
                  <a:schemeClr val="tx1"/>
                </a:solidFill>
                <a:latin typeface="+mn-lt"/>
                <a:ea typeface="+mn-ea"/>
                <a:cs typeface="+mn-cs"/>
              </a:rPr>
              <a:t>hepatoprotective</a:t>
            </a:r>
            <a:r>
              <a:rPr lang="en-US" sz="1200" b="0" i="0" u="none" strike="noStrike" kern="1200" baseline="0" dirty="0">
                <a:solidFill>
                  <a:schemeClr val="tx1"/>
                </a:solidFill>
                <a:latin typeface="+mn-lt"/>
                <a:ea typeface="+mn-ea"/>
                <a:cs typeface="+mn-cs"/>
              </a:rPr>
              <a:t> effects. The study was performed in three groups of rats:</a:t>
            </a:r>
          </a:p>
          <a:p>
            <a:r>
              <a:rPr lang="en-US" sz="1200" b="0" i="0" u="none" strike="noStrike" kern="1200" baseline="0" dirty="0">
                <a:solidFill>
                  <a:schemeClr val="tx1"/>
                </a:solidFill>
                <a:latin typeface="+mn-lt"/>
                <a:ea typeface="+mn-ea"/>
                <a:cs typeface="+mn-cs"/>
              </a:rPr>
              <a:t>controls, rats with biliary cirrhosis (CBDL), and CBDL rats pretreated with three doses (5 mg  kg1  day1) of simvastatin.</a:t>
            </a:r>
          </a:p>
          <a:p>
            <a:r>
              <a:rPr lang="en-US" sz="1200" b="0" i="0" u="none" strike="noStrike" kern="1200" baseline="0" dirty="0">
                <a:solidFill>
                  <a:schemeClr val="tx1"/>
                </a:solidFill>
                <a:latin typeface="+mn-lt"/>
                <a:ea typeface="+mn-ea"/>
                <a:cs typeface="+mn-cs"/>
              </a:rPr>
              <a:t>Rats were submitted to H/R or sham procedure. Subsequently, livers were isolated and perfused for functional assessment</a:t>
            </a:r>
          </a:p>
          <a:p>
            <a:r>
              <a:rPr lang="en-US" sz="1200" b="0" i="0" u="none" strike="noStrike" kern="1200" baseline="0" dirty="0">
                <a:solidFill>
                  <a:schemeClr val="tx1"/>
                </a:solidFill>
                <a:latin typeface="+mn-lt"/>
                <a:ea typeface="+mn-ea"/>
                <a:cs typeface="+mn-cs"/>
              </a:rPr>
              <a:t>of liver microcirculation. Liver transcriptome was assessed with microarrays. H/R significantly impaired </a:t>
            </a:r>
            <a:r>
              <a:rPr lang="en-US" sz="1200" b="0" i="0" u="none" strike="noStrike" kern="1200" baseline="0" dirty="0" err="1">
                <a:solidFill>
                  <a:schemeClr val="tx1"/>
                </a:solidFill>
                <a:latin typeface="+mn-lt"/>
                <a:ea typeface="+mn-ea"/>
                <a:cs typeface="+mn-cs"/>
              </a:rPr>
              <a:t>endothelialdependent</a:t>
            </a:r>
            <a:endParaRPr lang="en-US" sz="1200" b="0" i="0" u="none" strike="noStrike" kern="1200" baseline="0" dirty="0">
              <a:solidFill>
                <a:schemeClr val="tx1"/>
              </a:solidFill>
              <a:latin typeface="+mn-lt"/>
              <a:ea typeface="+mn-ea"/>
              <a:cs typeface="+mn-cs"/>
            </a:endParaRPr>
          </a:p>
          <a:p>
            <a:r>
              <a:rPr lang="en-US" sz="1200" b="0" i="0" u="none" strike="noStrike" kern="1200" baseline="0" dirty="0" err="1">
                <a:solidFill>
                  <a:schemeClr val="tx1"/>
                </a:solidFill>
                <a:latin typeface="+mn-lt"/>
                <a:ea typeface="+mn-ea"/>
                <a:cs typeface="+mn-cs"/>
              </a:rPr>
              <a:t>vasorelaxation</a:t>
            </a:r>
            <a:r>
              <a:rPr lang="en-US" sz="1200" b="0" i="0" u="none" strike="noStrike" kern="1200" baseline="0" dirty="0">
                <a:solidFill>
                  <a:schemeClr val="tx1"/>
                </a:solidFill>
                <a:latin typeface="+mn-lt"/>
                <a:ea typeface="+mn-ea"/>
                <a:cs typeface="+mn-cs"/>
              </a:rPr>
              <a:t> in cirrhotic (P¼0.035) but not control livers. H/R induced a similar increase in ALT in control</a:t>
            </a:r>
          </a:p>
          <a:p>
            <a:r>
              <a:rPr lang="en-US" sz="1200" b="0" i="0" u="none" strike="noStrike" kern="1200" baseline="0" dirty="0">
                <a:solidFill>
                  <a:schemeClr val="tx1"/>
                </a:solidFill>
                <a:latin typeface="+mn-lt"/>
                <a:ea typeface="+mn-ea"/>
                <a:cs typeface="+mn-cs"/>
              </a:rPr>
              <a:t>and cirrhotic rats, whereas the increase in AST was 10 times higher in cirrhotic than in control rats (P¼0.007). Simvastatin</a:t>
            </a:r>
          </a:p>
          <a:p>
            <a:r>
              <a:rPr lang="en-US" sz="1200" b="0" i="0" u="none" strike="noStrike" kern="1200" baseline="0" dirty="0">
                <a:solidFill>
                  <a:schemeClr val="tx1"/>
                </a:solidFill>
                <a:latin typeface="+mn-lt"/>
                <a:ea typeface="+mn-ea"/>
                <a:cs typeface="+mn-cs"/>
              </a:rPr>
              <a:t>prevented the impairment in endothelial-dependent </a:t>
            </a:r>
            <a:r>
              <a:rPr lang="en-US" sz="1200" b="0" i="0" u="none" strike="noStrike" kern="1200" baseline="0" dirty="0" err="1">
                <a:solidFill>
                  <a:schemeClr val="tx1"/>
                </a:solidFill>
                <a:latin typeface="+mn-lt"/>
                <a:ea typeface="+mn-ea"/>
                <a:cs typeface="+mn-cs"/>
              </a:rPr>
              <a:t>vasorelaxation</a:t>
            </a:r>
            <a:r>
              <a:rPr lang="en-US" sz="1200" b="0" i="0" u="none" strike="noStrike" kern="1200" baseline="0" dirty="0">
                <a:solidFill>
                  <a:schemeClr val="tx1"/>
                </a:solidFill>
                <a:latin typeface="+mn-lt"/>
                <a:ea typeface="+mn-ea"/>
                <a:cs typeface="+mn-cs"/>
              </a:rPr>
              <a:t> induced by H/R, and reduced by half the increase in ALT</a:t>
            </a:r>
          </a:p>
          <a:p>
            <a:r>
              <a:rPr lang="en-US" sz="1200" b="0" i="0" u="none" strike="noStrike" kern="1200" baseline="0" dirty="0">
                <a:solidFill>
                  <a:schemeClr val="tx1"/>
                </a:solidFill>
                <a:latin typeface="+mn-lt"/>
                <a:ea typeface="+mn-ea"/>
                <a:cs typeface="+mn-cs"/>
              </a:rPr>
              <a:t>and AST (P&lt;0.05). </a:t>
            </a:r>
            <a:r>
              <a:rPr lang="en-US" sz="1200" b="0" i="0" u="none" strike="noStrike" kern="1200" baseline="0" dirty="0" err="1">
                <a:solidFill>
                  <a:schemeClr val="tx1"/>
                </a:solidFill>
                <a:latin typeface="+mn-lt"/>
                <a:ea typeface="+mn-ea"/>
                <a:cs typeface="+mn-cs"/>
              </a:rPr>
              <a:t>Transcriptomics</a:t>
            </a:r>
            <a:r>
              <a:rPr lang="en-US" sz="1200" b="0" i="0" u="none" strike="noStrike" kern="1200" baseline="0" dirty="0">
                <a:solidFill>
                  <a:schemeClr val="tx1"/>
                </a:solidFill>
                <a:latin typeface="+mn-lt"/>
                <a:ea typeface="+mn-ea"/>
                <a:cs typeface="+mn-cs"/>
              </a:rPr>
              <a:t> showed a marked upregulation of genes related to inflammatory response after H/R in</a:t>
            </a:r>
          </a:p>
          <a:p>
            <a:r>
              <a:rPr lang="en-US" sz="1200" b="0" i="0" u="none" strike="noStrike" kern="1200" baseline="0" dirty="0">
                <a:solidFill>
                  <a:schemeClr val="tx1"/>
                </a:solidFill>
                <a:latin typeface="+mn-lt"/>
                <a:ea typeface="+mn-ea"/>
                <a:cs typeface="+mn-cs"/>
              </a:rPr>
              <a:t>cirrhotic livers, but not in controls, and this was blunted by simvastatin. In conclusion, H/R aggravates liver microvascular</a:t>
            </a:r>
          </a:p>
          <a:p>
            <a:r>
              <a:rPr lang="en-US" sz="1200" b="0" i="0" u="none" strike="noStrike" kern="1200" baseline="0" dirty="0">
                <a:solidFill>
                  <a:schemeClr val="tx1"/>
                </a:solidFill>
                <a:latin typeface="+mn-lt"/>
                <a:ea typeface="+mn-ea"/>
                <a:cs typeface="+mn-cs"/>
              </a:rPr>
              <a:t>dysfunction in cirrhosis, and upregulates liver inflammatory pathways. This does not occur in control livers. Simvastatin</a:t>
            </a:r>
          </a:p>
          <a:p>
            <a:r>
              <a:rPr lang="en-US" sz="1200" b="0" i="0" u="none" strike="noStrike" kern="1200" baseline="0" dirty="0">
                <a:solidFill>
                  <a:schemeClr val="tx1"/>
                </a:solidFill>
                <a:latin typeface="+mn-lt"/>
                <a:ea typeface="+mn-ea"/>
                <a:cs typeface="+mn-cs"/>
              </a:rPr>
              <a:t>prevented H/R-induced liver endothelial dysfunction, and attenuated liver injury and liver inflammatory response, suggesting</a:t>
            </a:r>
          </a:p>
          <a:p>
            <a:r>
              <a:rPr lang="en-US" sz="1200" b="0" i="0" u="none" strike="noStrike" kern="1200" baseline="0" dirty="0">
                <a:solidFill>
                  <a:schemeClr val="tx1"/>
                </a:solidFill>
                <a:latin typeface="+mn-lt"/>
                <a:ea typeface="+mn-ea"/>
                <a:cs typeface="+mn-cs"/>
              </a:rPr>
              <a:t>that it might have potential for protecting the cirrhotic liver during bleeding complications.</a:t>
            </a:r>
            <a:endParaRPr lang="es-AR" dirty="0"/>
          </a:p>
        </p:txBody>
      </p:sp>
      <p:sp>
        <p:nvSpPr>
          <p:cNvPr id="4" name="Espace réservé du numéro de diapositive 3"/>
          <p:cNvSpPr>
            <a:spLocks noGrp="1"/>
          </p:cNvSpPr>
          <p:nvPr>
            <p:ph type="sldNum" sz="quarter" idx="10"/>
          </p:nvPr>
        </p:nvSpPr>
        <p:spPr/>
        <p:txBody>
          <a:bodyPr/>
          <a:lstStyle/>
          <a:p>
            <a:fld id="{F78E3FA0-204C-42EF-BBAE-910B8F2C7011}" type="slidenum">
              <a:rPr lang="es-AR" smtClean="0"/>
              <a:t>10</a:t>
            </a:fld>
            <a:endParaRPr lang="es-AR"/>
          </a:p>
        </p:txBody>
      </p:sp>
    </p:spTree>
    <p:extLst>
      <p:ext uri="{BB962C8B-B14F-4D97-AF65-F5344CB8AC3E}">
        <p14:creationId xmlns:p14="http://schemas.microsoft.com/office/powerpoint/2010/main" val="1952828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s-AR" sz="1200" b="0" i="0" u="none" strike="noStrike" kern="1200" dirty="0" err="1">
                <a:solidFill>
                  <a:schemeClr val="tx1"/>
                </a:solidFill>
                <a:effectLst/>
                <a:latin typeface="+mn-lt"/>
                <a:ea typeface="+mn-ea"/>
                <a:cs typeface="+mn-cs"/>
              </a:rPr>
              <a:t>Endothelial</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dysfunction</a:t>
            </a:r>
            <a:r>
              <a:rPr lang="es-AR" sz="1200" b="0" i="0" u="none" strike="noStrike" kern="1200" dirty="0">
                <a:solidFill>
                  <a:schemeClr val="tx1"/>
                </a:solidFill>
                <a:effectLst/>
                <a:latin typeface="+mn-lt"/>
                <a:ea typeface="+mn-ea"/>
                <a:cs typeface="+mn-cs"/>
              </a:rPr>
              <a:t> drives vascular </a:t>
            </a:r>
            <a:r>
              <a:rPr lang="es-AR" sz="1200" b="0" i="0" u="none" strike="noStrike" kern="1200" dirty="0" err="1">
                <a:solidFill>
                  <a:schemeClr val="tx1"/>
                </a:solidFill>
                <a:effectLst/>
                <a:latin typeface="+mn-lt"/>
                <a:ea typeface="+mn-ea"/>
                <a:cs typeface="+mn-cs"/>
              </a:rPr>
              <a:t>derangement</a:t>
            </a:r>
            <a:r>
              <a:rPr lang="es-AR" sz="1200" b="0" i="0" u="none" strike="noStrike" kern="1200" dirty="0">
                <a:solidFill>
                  <a:schemeClr val="tx1"/>
                </a:solidFill>
                <a:effectLst/>
                <a:latin typeface="+mn-lt"/>
                <a:ea typeface="+mn-ea"/>
                <a:cs typeface="+mn-cs"/>
              </a:rPr>
              <a:t> and </a:t>
            </a:r>
            <a:r>
              <a:rPr lang="es-AR" sz="1200" b="0" i="0" u="none" strike="noStrike" kern="1200" dirty="0" err="1">
                <a:solidFill>
                  <a:schemeClr val="tx1"/>
                </a:solidFill>
                <a:effectLst/>
                <a:latin typeface="+mn-lt"/>
                <a:ea typeface="+mn-ea"/>
                <a:cs typeface="+mn-cs"/>
              </a:rPr>
              <a:t>organ</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failure</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associated</a:t>
            </a:r>
            <a:r>
              <a:rPr lang="es-AR" sz="1200" b="0" i="0" u="none" strike="noStrike" kern="1200" dirty="0">
                <a:solidFill>
                  <a:schemeClr val="tx1"/>
                </a:solidFill>
                <a:effectLst/>
                <a:latin typeface="+mn-lt"/>
                <a:ea typeface="+mn-ea"/>
                <a:cs typeface="+mn-cs"/>
              </a:rPr>
              <a:t> with sepsis. </a:t>
            </a:r>
            <a:r>
              <a:rPr lang="es-AR" sz="1200" b="0" i="0" u="none" strike="noStrike" kern="1200" dirty="0" err="1">
                <a:solidFill>
                  <a:schemeClr val="tx1"/>
                </a:solidFill>
                <a:effectLst/>
                <a:latin typeface="+mn-lt"/>
                <a:ea typeface="+mn-ea"/>
                <a:cs typeface="+mn-cs"/>
              </a:rPr>
              <a:t>However</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the</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consequences</a:t>
            </a:r>
            <a:r>
              <a:rPr lang="es-AR" sz="1200" b="0" i="0" u="none" strike="noStrike" kern="1200" dirty="0">
                <a:solidFill>
                  <a:schemeClr val="tx1"/>
                </a:solidFill>
                <a:effectLst/>
                <a:latin typeface="+mn-lt"/>
                <a:ea typeface="+mn-ea"/>
                <a:cs typeface="+mn-cs"/>
              </a:rPr>
              <a:t> of sepsis </a:t>
            </a:r>
            <a:r>
              <a:rPr lang="es-AR" sz="1200" b="0" i="0" u="none" strike="noStrike" kern="1200" dirty="0" err="1">
                <a:solidFill>
                  <a:schemeClr val="tx1"/>
                </a:solidFill>
                <a:effectLst/>
                <a:latin typeface="+mn-lt"/>
                <a:ea typeface="+mn-ea"/>
                <a:cs typeface="+mn-cs"/>
              </a:rPr>
              <a:t>on</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liver</a:t>
            </a:r>
            <a:r>
              <a:rPr lang="es-AR" sz="1200" b="0" i="0" u="none" strike="noStrike" kern="1200" dirty="0">
                <a:solidFill>
                  <a:schemeClr val="tx1"/>
                </a:solidFill>
                <a:effectLst/>
                <a:latin typeface="+mn-lt"/>
                <a:ea typeface="+mn-ea"/>
                <a:cs typeface="+mn-cs"/>
              </a:rPr>
              <a:t> sinusoidal </a:t>
            </a:r>
            <a:r>
              <a:rPr lang="es-AR" sz="1200" b="0" i="0" u="none" strike="noStrike" kern="1200" dirty="0" err="1">
                <a:solidFill>
                  <a:schemeClr val="tx1"/>
                </a:solidFill>
                <a:effectLst/>
                <a:latin typeface="+mn-lt"/>
                <a:ea typeface="+mn-ea"/>
                <a:cs typeface="+mn-cs"/>
              </a:rPr>
              <a:t>endothelial</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function</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arelargely</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unknown</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Statins</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might</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improve</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microvascular</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dysfunction</a:t>
            </a:r>
            <a:r>
              <a:rPr lang="es-AR" sz="1200" b="0" i="0" u="none" strike="noStrike" kern="1200" dirty="0">
                <a:solidFill>
                  <a:schemeClr val="tx1"/>
                </a:solidFill>
                <a:effectLst/>
                <a:latin typeface="+mn-lt"/>
                <a:ea typeface="+mn-ea"/>
                <a:cs typeface="+mn-cs"/>
              </a:rPr>
              <a:t> in sepsis. </a:t>
            </a:r>
            <a:r>
              <a:rPr lang="es-AR" sz="1200" b="0" i="0" u="none" strike="noStrike" kern="1200" dirty="0" err="1">
                <a:solidFill>
                  <a:schemeClr val="tx1"/>
                </a:solidFill>
                <a:effectLst/>
                <a:latin typeface="+mn-lt"/>
                <a:ea typeface="+mn-ea"/>
                <a:cs typeface="+mn-cs"/>
              </a:rPr>
              <a:t>The</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presentstudy</a:t>
            </a:r>
            <a:r>
              <a:rPr lang="es-AR" sz="1200" b="0" i="0" u="none" strike="noStrike" kern="1200" dirty="0">
                <a:solidFill>
                  <a:schemeClr val="tx1"/>
                </a:solidFill>
                <a:effectLst/>
                <a:latin typeface="+mn-lt"/>
                <a:ea typeface="+mn-ea"/>
                <a:cs typeface="+mn-cs"/>
              </a:rPr>
              <a:t> explores </a:t>
            </a:r>
            <a:r>
              <a:rPr lang="es-AR" sz="1200" b="0" i="0" u="none" strike="noStrike" kern="1200" dirty="0" err="1">
                <a:solidFill>
                  <a:schemeClr val="tx1"/>
                </a:solidFill>
                <a:effectLst/>
                <a:latin typeface="+mn-lt"/>
                <a:ea typeface="+mn-ea"/>
                <a:cs typeface="+mn-cs"/>
              </a:rPr>
              <a:t>liver</a:t>
            </a:r>
            <a:r>
              <a:rPr lang="es-AR" sz="1200" b="0" i="0" u="none" strike="noStrike" kern="1200" dirty="0">
                <a:solidFill>
                  <a:schemeClr val="tx1"/>
                </a:solidFill>
                <a:effectLst/>
                <a:latin typeface="+mn-lt"/>
                <a:ea typeface="+mn-ea"/>
                <a:cs typeface="+mn-cs"/>
              </a:rPr>
              <a:t> vascular </a:t>
            </a:r>
            <a:r>
              <a:rPr lang="es-AR" sz="1200" b="0" i="0" u="none" strike="noStrike" kern="1200" dirty="0" err="1">
                <a:solidFill>
                  <a:schemeClr val="tx1"/>
                </a:solidFill>
                <a:effectLst/>
                <a:latin typeface="+mn-lt"/>
                <a:ea typeface="+mn-ea"/>
                <a:cs typeface="+mn-cs"/>
              </a:rPr>
              <a:t>abnormalities</a:t>
            </a:r>
            <a:r>
              <a:rPr lang="es-AR" sz="1200" b="0" i="0" u="none" strike="noStrike" kern="1200" dirty="0">
                <a:solidFill>
                  <a:schemeClr val="tx1"/>
                </a:solidFill>
                <a:effectLst/>
                <a:latin typeface="+mn-lt"/>
                <a:ea typeface="+mn-ea"/>
                <a:cs typeface="+mn-cs"/>
              </a:rPr>
              <a:t> and </a:t>
            </a:r>
            <a:r>
              <a:rPr lang="es-AR" sz="1200" b="0" i="0" u="none" strike="noStrike" kern="1200" dirty="0" err="1">
                <a:solidFill>
                  <a:schemeClr val="tx1"/>
                </a:solidFill>
                <a:effectLst/>
                <a:latin typeface="+mn-lt"/>
                <a:ea typeface="+mn-ea"/>
                <a:cs typeface="+mn-cs"/>
              </a:rPr>
              <a:t>the</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effects</a:t>
            </a:r>
            <a:r>
              <a:rPr lang="es-AR" sz="1200" b="0" i="0" u="none" strike="noStrike" kern="1200" dirty="0">
                <a:solidFill>
                  <a:schemeClr val="tx1"/>
                </a:solidFill>
                <a:effectLst/>
                <a:latin typeface="+mn-lt"/>
                <a:ea typeface="+mn-ea"/>
                <a:cs typeface="+mn-cs"/>
              </a:rPr>
              <a:t> of </a:t>
            </a:r>
            <a:r>
              <a:rPr lang="es-AR" sz="1200" b="0" i="0" u="none" strike="noStrike" kern="1200" dirty="0" err="1">
                <a:solidFill>
                  <a:schemeClr val="tx1"/>
                </a:solidFill>
                <a:effectLst/>
                <a:latin typeface="+mn-lt"/>
                <a:ea typeface="+mn-ea"/>
                <a:cs typeface="+mn-cs"/>
              </a:rPr>
              <a:t>statins</a:t>
            </a:r>
            <a:r>
              <a:rPr lang="es-AR" sz="1200" b="0" i="0" u="none" strike="noStrike" kern="1200" dirty="0">
                <a:solidFill>
                  <a:schemeClr val="tx1"/>
                </a:solidFill>
                <a:effectLst/>
                <a:latin typeface="+mn-lt"/>
                <a:ea typeface="+mn-ea"/>
                <a:cs typeface="+mn-cs"/>
              </a:rPr>
              <a:t> in a </a:t>
            </a:r>
            <a:r>
              <a:rPr lang="es-AR" sz="1200" b="0" i="0" u="none" strike="noStrike" kern="1200" dirty="0" err="1">
                <a:solidFill>
                  <a:schemeClr val="tx1"/>
                </a:solidFill>
                <a:effectLst/>
                <a:latin typeface="+mn-lt"/>
                <a:ea typeface="+mn-ea"/>
                <a:cs typeface="+mn-cs"/>
              </a:rPr>
              <a:t>rat</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model</a:t>
            </a:r>
            <a:r>
              <a:rPr lang="es-AR" sz="1200" b="0" i="0" u="none" strike="noStrike" kern="1200" dirty="0">
                <a:solidFill>
                  <a:schemeClr val="tx1"/>
                </a:solidFill>
                <a:effectLst/>
                <a:latin typeface="+mn-lt"/>
                <a:ea typeface="+mn-ea"/>
                <a:cs typeface="+mn-cs"/>
              </a:rPr>
              <a:t> of </a:t>
            </a:r>
            <a:r>
              <a:rPr lang="es-AR" sz="1200" b="0" i="0" u="none" strike="noStrike" kern="1200" dirty="0" err="1">
                <a:solidFill>
                  <a:schemeClr val="tx1"/>
                </a:solidFill>
                <a:effectLst/>
                <a:latin typeface="+mn-lt"/>
                <a:ea typeface="+mn-ea"/>
                <a:cs typeface="+mn-cs"/>
              </a:rPr>
              <a:t>endo</a:t>
            </a:r>
            <a:r>
              <a:rPr lang="es-AR" sz="1200" b="0" i="0" u="none" strike="noStrike" kern="1200" dirty="0">
                <a:solidFill>
                  <a:schemeClr val="tx1"/>
                </a:solidFill>
                <a:effectLst/>
                <a:latin typeface="+mn-lt"/>
                <a:ea typeface="+mn-ea"/>
                <a:cs typeface="+mn-cs"/>
              </a:rPr>
              <a:t>-toxemia. </a:t>
            </a:r>
            <a:r>
              <a:rPr lang="es-AR" sz="1200" b="0" i="0" u="none" strike="noStrike" kern="1200" dirty="0" err="1">
                <a:solidFill>
                  <a:schemeClr val="tx1"/>
                </a:solidFill>
                <a:effectLst/>
                <a:latin typeface="+mn-lt"/>
                <a:ea typeface="+mn-ea"/>
                <a:cs typeface="+mn-cs"/>
              </a:rPr>
              <a:t>For</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this</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purpose</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lipopolysaccharide</a:t>
            </a:r>
            <a:r>
              <a:rPr lang="es-AR" sz="1200" b="0" i="0" u="none" strike="noStrike" kern="1200" dirty="0">
                <a:solidFill>
                  <a:schemeClr val="tx1"/>
                </a:solidFill>
                <a:effectLst/>
                <a:latin typeface="+mn-lt"/>
                <a:ea typeface="+mn-ea"/>
                <a:cs typeface="+mn-cs"/>
              </a:rPr>
              <a:t> (LPS) </a:t>
            </a:r>
            <a:r>
              <a:rPr lang="es-AR" sz="1200" b="0" i="0" u="none" strike="noStrike" kern="1200" dirty="0" err="1">
                <a:solidFill>
                  <a:schemeClr val="tx1"/>
                </a:solidFill>
                <a:effectLst/>
                <a:latin typeface="+mn-lt"/>
                <a:ea typeface="+mn-ea"/>
                <a:cs typeface="+mn-cs"/>
              </a:rPr>
              <a:t>or</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saline</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was</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given</a:t>
            </a:r>
            <a:r>
              <a:rPr lang="es-AR" sz="1200" b="0" i="0" u="none" strike="noStrike" kern="1200" dirty="0">
                <a:solidFill>
                  <a:schemeClr val="tx1"/>
                </a:solidFill>
                <a:effectLst/>
                <a:latin typeface="+mn-lt"/>
                <a:ea typeface="+mn-ea"/>
                <a:cs typeface="+mn-cs"/>
              </a:rPr>
              <a:t> to: (1) </a:t>
            </a:r>
            <a:r>
              <a:rPr lang="es-AR" sz="1200" b="0" i="0" u="none" strike="noStrike" kern="1200" dirty="0" err="1">
                <a:solidFill>
                  <a:schemeClr val="tx1"/>
                </a:solidFill>
                <a:effectLst/>
                <a:latin typeface="+mn-lt"/>
                <a:ea typeface="+mn-ea"/>
                <a:cs typeface="+mn-cs"/>
              </a:rPr>
              <a:t>rats</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treatedwith</a:t>
            </a:r>
            <a:r>
              <a:rPr lang="es-AR" sz="1200" b="0" i="0" u="none" strike="noStrike" kern="1200" dirty="0">
                <a:solidFill>
                  <a:schemeClr val="tx1"/>
                </a:solidFill>
                <a:effectLst/>
                <a:latin typeface="+mn-lt"/>
                <a:ea typeface="+mn-ea"/>
                <a:cs typeface="+mn-cs"/>
              </a:rPr>
              <a:t> placebo; (2) </a:t>
            </a:r>
            <a:r>
              <a:rPr lang="es-AR" sz="1200" b="0" i="0" u="none" strike="noStrike" kern="1200" dirty="0" err="1">
                <a:solidFill>
                  <a:schemeClr val="tx1"/>
                </a:solidFill>
                <a:effectLst/>
                <a:latin typeface="+mn-lt"/>
                <a:ea typeface="+mn-ea"/>
                <a:cs typeface="+mn-cs"/>
              </a:rPr>
              <a:t>rats</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treated</a:t>
            </a:r>
            <a:r>
              <a:rPr lang="es-AR" sz="1200" b="0" i="0" u="none" strike="noStrike" kern="1200" dirty="0">
                <a:solidFill>
                  <a:schemeClr val="tx1"/>
                </a:solidFill>
                <a:effectLst/>
                <a:latin typeface="+mn-lt"/>
                <a:ea typeface="+mn-ea"/>
                <a:cs typeface="+mn-cs"/>
              </a:rPr>
              <a:t> with simvastatin (25 mg/kg, </a:t>
            </a:r>
            <a:r>
              <a:rPr lang="es-AR" sz="1200" b="0" i="0" u="none" strike="noStrike" kern="1200" dirty="0" err="1">
                <a:solidFill>
                  <a:schemeClr val="tx1"/>
                </a:solidFill>
                <a:effectLst/>
                <a:latin typeface="+mn-lt"/>
                <a:ea typeface="+mn-ea"/>
                <a:cs typeface="+mn-cs"/>
              </a:rPr>
              <a:t>orally</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given</a:t>
            </a:r>
            <a:r>
              <a:rPr lang="es-AR" sz="1200" b="0" i="0" u="none" strike="noStrike" kern="1200" dirty="0">
                <a:solidFill>
                  <a:schemeClr val="tx1"/>
                </a:solidFill>
                <a:effectLst/>
                <a:latin typeface="+mn-lt"/>
                <a:ea typeface="+mn-ea"/>
                <a:cs typeface="+mn-cs"/>
              </a:rPr>
              <a:t> at 3 and 23 </a:t>
            </a:r>
            <a:r>
              <a:rPr lang="es-AR" sz="1200" b="0" i="0" u="none" strike="noStrike" kern="1200" dirty="0" err="1">
                <a:solidFill>
                  <a:schemeClr val="tx1"/>
                </a:solidFill>
                <a:effectLst/>
                <a:latin typeface="+mn-lt"/>
                <a:ea typeface="+mn-ea"/>
                <a:cs typeface="+mn-cs"/>
              </a:rPr>
              <a:t>hoursafter</a:t>
            </a:r>
            <a:r>
              <a:rPr lang="es-AR" sz="1200" b="0" i="0" u="none" strike="noStrike" kern="1200" dirty="0">
                <a:solidFill>
                  <a:schemeClr val="tx1"/>
                </a:solidFill>
                <a:effectLst/>
                <a:latin typeface="+mn-lt"/>
                <a:ea typeface="+mn-ea"/>
                <a:cs typeface="+mn-cs"/>
              </a:rPr>
              <a:t> LPS/</a:t>
            </a:r>
            <a:r>
              <a:rPr lang="es-AR" sz="1200" b="0" i="0" u="none" strike="noStrike" kern="1200" dirty="0" err="1">
                <a:solidFill>
                  <a:schemeClr val="tx1"/>
                </a:solidFill>
                <a:effectLst/>
                <a:latin typeface="+mn-lt"/>
                <a:ea typeface="+mn-ea"/>
                <a:cs typeface="+mn-cs"/>
              </a:rPr>
              <a:t>saline</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challenge</a:t>
            </a:r>
            <a:r>
              <a:rPr lang="es-AR" sz="1200" b="0" i="0" u="none" strike="noStrike" kern="1200" dirty="0">
                <a:solidFill>
                  <a:schemeClr val="tx1"/>
                </a:solidFill>
                <a:effectLst/>
                <a:latin typeface="+mn-lt"/>
                <a:ea typeface="+mn-ea"/>
                <a:cs typeface="+mn-cs"/>
              </a:rPr>
              <a:t>; (3) </a:t>
            </a:r>
            <a:r>
              <a:rPr lang="es-AR" sz="1200" b="0" i="0" u="none" strike="noStrike" kern="1200" dirty="0" err="1">
                <a:solidFill>
                  <a:schemeClr val="tx1"/>
                </a:solidFill>
                <a:effectLst/>
                <a:latin typeface="+mn-lt"/>
                <a:ea typeface="+mn-ea"/>
                <a:cs typeface="+mn-cs"/>
              </a:rPr>
              <a:t>rats</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treated</a:t>
            </a:r>
            <a:r>
              <a:rPr lang="es-AR" sz="1200" b="0" i="0" u="none" strike="noStrike" kern="1200" dirty="0">
                <a:solidFill>
                  <a:schemeClr val="tx1"/>
                </a:solidFill>
                <a:effectLst/>
                <a:latin typeface="+mn-lt"/>
                <a:ea typeface="+mn-ea"/>
                <a:cs typeface="+mn-cs"/>
              </a:rPr>
              <a:t> with simvastatin (25 mg/kg/24 h, </a:t>
            </a:r>
            <a:r>
              <a:rPr lang="es-AR" sz="1200" b="0" i="0" u="none" strike="noStrike" kern="1200" dirty="0" err="1">
                <a:solidFill>
                  <a:schemeClr val="tx1"/>
                </a:solidFill>
                <a:effectLst/>
                <a:latin typeface="+mn-lt"/>
                <a:ea typeface="+mn-ea"/>
                <a:cs typeface="+mn-cs"/>
              </a:rPr>
              <a:t>orally</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from</a:t>
            </a:r>
            <a:r>
              <a:rPr lang="es-AR" sz="1200" b="0" i="0" u="none" strike="noStrike" kern="1200" dirty="0">
                <a:solidFill>
                  <a:schemeClr val="tx1"/>
                </a:solidFill>
                <a:effectLst/>
                <a:latin typeface="+mn-lt"/>
                <a:ea typeface="+mn-ea"/>
                <a:cs typeface="+mn-cs"/>
              </a:rPr>
              <a:t> 3days </a:t>
            </a:r>
            <a:r>
              <a:rPr lang="es-AR" sz="1200" b="0" i="0" u="none" strike="noStrike" kern="1200" dirty="0" err="1">
                <a:solidFill>
                  <a:schemeClr val="tx1"/>
                </a:solidFill>
                <a:effectLst/>
                <a:latin typeface="+mn-lt"/>
                <a:ea typeface="+mn-ea"/>
                <a:cs typeface="+mn-cs"/>
              </a:rPr>
              <a:t>before</a:t>
            </a:r>
            <a:r>
              <a:rPr lang="es-AR" sz="1200" b="0" i="0" u="none" strike="noStrike" kern="1200" dirty="0">
                <a:solidFill>
                  <a:schemeClr val="tx1"/>
                </a:solidFill>
                <a:effectLst/>
                <a:latin typeface="+mn-lt"/>
                <a:ea typeface="+mn-ea"/>
                <a:cs typeface="+mn-cs"/>
              </a:rPr>
              <a:t> LPS/</a:t>
            </a:r>
            <a:r>
              <a:rPr lang="es-AR" sz="1200" b="0" i="0" u="none" strike="noStrike" kern="1200" dirty="0" err="1">
                <a:solidFill>
                  <a:schemeClr val="tx1"/>
                </a:solidFill>
                <a:effectLst/>
                <a:latin typeface="+mn-lt"/>
                <a:ea typeface="+mn-ea"/>
                <a:cs typeface="+mn-cs"/>
              </a:rPr>
              <a:t>saline</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injection</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Livers</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were</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isolated</a:t>
            </a:r>
            <a:r>
              <a:rPr lang="es-AR" sz="1200" b="0" i="0" u="none" strike="noStrike" kern="1200" dirty="0">
                <a:solidFill>
                  <a:schemeClr val="tx1"/>
                </a:solidFill>
                <a:effectLst/>
                <a:latin typeface="+mn-lt"/>
                <a:ea typeface="+mn-ea"/>
                <a:cs typeface="+mn-cs"/>
              </a:rPr>
              <a:t> and </a:t>
            </a:r>
            <a:r>
              <a:rPr lang="es-AR" sz="1200" b="0" i="0" u="none" strike="noStrike" kern="1200" dirty="0" err="1">
                <a:solidFill>
                  <a:schemeClr val="tx1"/>
                </a:solidFill>
                <a:effectLst/>
                <a:latin typeface="+mn-lt"/>
                <a:ea typeface="+mn-ea"/>
                <a:cs typeface="+mn-cs"/>
              </a:rPr>
              <a:t>perfused</a:t>
            </a:r>
            <a:r>
              <a:rPr lang="es-AR" sz="1200" b="0" i="0" u="none" strike="noStrike" kern="1200" dirty="0">
                <a:solidFill>
                  <a:schemeClr val="tx1"/>
                </a:solidFill>
                <a:effectLst/>
                <a:latin typeface="+mn-lt"/>
                <a:ea typeface="+mn-ea"/>
                <a:cs typeface="+mn-cs"/>
              </a:rPr>
              <a:t> and sinusoidal </a:t>
            </a:r>
            <a:r>
              <a:rPr lang="es-AR" sz="1200" b="0" i="0" u="none" strike="noStrike" kern="1200" dirty="0" err="1">
                <a:solidFill>
                  <a:schemeClr val="tx1"/>
                </a:solidFill>
                <a:effectLst/>
                <a:latin typeface="+mn-lt"/>
                <a:ea typeface="+mn-ea"/>
                <a:cs typeface="+mn-cs"/>
              </a:rPr>
              <a:t>endo-thelial</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function</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was</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explored</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by</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testing</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the</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vasodilation</a:t>
            </a:r>
            <a:r>
              <a:rPr lang="es-AR" sz="1200" b="0" i="0" u="none" strike="noStrike" kern="1200" dirty="0">
                <a:solidFill>
                  <a:schemeClr val="tx1"/>
                </a:solidFill>
                <a:effectLst/>
                <a:latin typeface="+mn-lt"/>
                <a:ea typeface="+mn-ea"/>
                <a:cs typeface="+mn-cs"/>
              </a:rPr>
              <a:t> of </a:t>
            </a:r>
            <a:r>
              <a:rPr lang="es-AR" sz="1200" b="0" i="0" u="none" strike="noStrike" kern="1200" dirty="0" err="1">
                <a:solidFill>
                  <a:schemeClr val="tx1"/>
                </a:solidFill>
                <a:effectLst/>
                <a:latin typeface="+mn-lt"/>
                <a:ea typeface="+mn-ea"/>
                <a:cs typeface="+mn-cs"/>
              </a:rPr>
              <a:t>the</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liver</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circulation</a:t>
            </a:r>
            <a:r>
              <a:rPr lang="es-AR" sz="1200" b="0" i="0" u="none" strike="noStrike" kern="1200" dirty="0">
                <a:solidFill>
                  <a:schemeClr val="tx1"/>
                </a:solidFill>
                <a:effectLst/>
                <a:latin typeface="+mn-lt"/>
                <a:ea typeface="+mn-ea"/>
                <a:cs typeface="+mn-cs"/>
              </a:rPr>
              <a:t> to </a:t>
            </a:r>
            <a:r>
              <a:rPr lang="es-AR" sz="1200" b="0" i="0" u="none" strike="noStrike" kern="1200" dirty="0" err="1">
                <a:solidFill>
                  <a:schemeClr val="tx1"/>
                </a:solidFill>
                <a:effectLst/>
                <a:latin typeface="+mn-lt"/>
                <a:ea typeface="+mn-ea"/>
                <a:cs typeface="+mn-cs"/>
              </a:rPr>
              <a:t>increas-ing</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concentrations</a:t>
            </a:r>
            <a:r>
              <a:rPr lang="es-AR" sz="1200" b="0" i="0" u="none" strike="noStrike" kern="1200" dirty="0">
                <a:solidFill>
                  <a:schemeClr val="tx1"/>
                </a:solidFill>
                <a:effectLst/>
                <a:latin typeface="+mn-lt"/>
                <a:ea typeface="+mn-ea"/>
                <a:cs typeface="+mn-cs"/>
              </a:rPr>
              <a:t> of </a:t>
            </a:r>
            <a:r>
              <a:rPr lang="es-AR" sz="1200" b="0" i="0" u="none" strike="noStrike" kern="1200" dirty="0" err="1">
                <a:solidFill>
                  <a:schemeClr val="tx1"/>
                </a:solidFill>
                <a:effectLst/>
                <a:latin typeface="+mn-lt"/>
                <a:ea typeface="+mn-ea"/>
                <a:cs typeface="+mn-cs"/>
              </a:rPr>
              <a:t>acetylcholine</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The</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phosphorylated</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endothelial</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nitric</a:t>
            </a:r>
            <a:r>
              <a:rPr lang="es-AR" sz="1200" b="0" i="0" u="none" strike="noStrike" kern="1200" dirty="0">
                <a:solidFill>
                  <a:schemeClr val="tx1"/>
                </a:solidFill>
                <a:effectLst/>
                <a:latin typeface="+mn-lt"/>
                <a:ea typeface="+mn-ea"/>
                <a:cs typeface="+mn-cs"/>
              </a:rPr>
              <a:t> oxide </a:t>
            </a:r>
            <a:r>
              <a:rPr lang="es-AR" sz="1200" b="0" i="0" u="none" strike="noStrike" kern="1200" dirty="0" err="1">
                <a:solidFill>
                  <a:schemeClr val="tx1"/>
                </a:solidFill>
                <a:effectLst/>
                <a:latin typeface="+mn-lt"/>
                <a:ea typeface="+mn-ea"/>
                <a:cs typeface="+mn-cs"/>
              </a:rPr>
              <a:t>synthase</a:t>
            </a:r>
            <a:r>
              <a:rPr lang="es-AR" sz="1200" b="0" i="0" u="none" strike="noStrike" kern="1200" dirty="0">
                <a:solidFill>
                  <a:schemeClr val="tx1"/>
                </a:solidFill>
                <a:effectLst/>
                <a:latin typeface="+mn-lt"/>
                <a:ea typeface="+mn-ea"/>
                <a:cs typeface="+mn-cs"/>
              </a:rPr>
              <a:t>(</a:t>
            </a:r>
            <a:r>
              <a:rPr lang="es-AR" sz="1200" b="0" i="0" u="none" strike="noStrike" kern="1200" dirty="0" err="1">
                <a:solidFill>
                  <a:schemeClr val="tx1"/>
                </a:solidFill>
                <a:effectLst/>
                <a:latin typeface="+mn-lt"/>
                <a:ea typeface="+mn-ea"/>
                <a:cs typeface="+mn-cs"/>
              </a:rPr>
              <a:t>PeNOS</a:t>
            </a:r>
            <a:r>
              <a:rPr lang="es-AR" sz="1200" b="0" i="0" u="none" strike="noStrike" kern="1200" dirty="0">
                <a:solidFill>
                  <a:schemeClr val="tx1"/>
                </a:solidFill>
                <a:effectLst/>
                <a:latin typeface="+mn-lt"/>
                <a:ea typeface="+mn-ea"/>
                <a:cs typeface="+mn-cs"/>
              </a:rPr>
              <a:t>) / </a:t>
            </a:r>
            <a:r>
              <a:rPr lang="es-AR" sz="1200" b="0" i="0" u="none" strike="noStrike" kern="1200" dirty="0" err="1">
                <a:solidFill>
                  <a:schemeClr val="tx1"/>
                </a:solidFill>
                <a:effectLst/>
                <a:latin typeface="+mn-lt"/>
                <a:ea typeface="+mn-ea"/>
                <a:cs typeface="+mn-cs"/>
              </a:rPr>
              <a:t>endothelial</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nitric</a:t>
            </a:r>
            <a:r>
              <a:rPr lang="es-AR" sz="1200" b="0" i="0" u="none" strike="noStrike" kern="1200" dirty="0">
                <a:solidFill>
                  <a:schemeClr val="tx1"/>
                </a:solidFill>
                <a:effectLst/>
                <a:latin typeface="+mn-lt"/>
                <a:ea typeface="+mn-ea"/>
                <a:cs typeface="+mn-cs"/>
              </a:rPr>
              <a:t> oxide </a:t>
            </a:r>
            <a:r>
              <a:rPr lang="es-AR" sz="1200" b="0" i="0" u="none" strike="noStrike" kern="1200" dirty="0" err="1">
                <a:solidFill>
                  <a:schemeClr val="tx1"/>
                </a:solidFill>
                <a:effectLst/>
                <a:latin typeface="+mn-lt"/>
                <a:ea typeface="+mn-ea"/>
                <a:cs typeface="+mn-cs"/>
              </a:rPr>
              <a:t>synthase</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eNOS</a:t>
            </a:r>
            <a:r>
              <a:rPr lang="es-AR" sz="1200" b="0" i="0" u="none" strike="noStrike" kern="1200" dirty="0">
                <a:solidFill>
                  <a:schemeClr val="tx1"/>
                </a:solidFill>
                <a:effectLst/>
                <a:latin typeface="+mn-lt"/>
                <a:ea typeface="+mn-ea"/>
                <a:cs typeface="+mn-cs"/>
              </a:rPr>
              <a:t>) ratio </a:t>
            </a:r>
            <a:r>
              <a:rPr lang="es-AR" sz="1200" b="0" i="0" u="none" strike="noStrike" kern="1200" dirty="0" err="1">
                <a:solidFill>
                  <a:schemeClr val="tx1"/>
                </a:solidFill>
                <a:effectLst/>
                <a:latin typeface="+mn-lt"/>
                <a:ea typeface="+mn-ea"/>
                <a:cs typeface="+mn-cs"/>
              </a:rPr>
              <a:t>was</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measured</a:t>
            </a:r>
            <a:r>
              <a:rPr lang="es-AR" sz="1200" b="0" i="0" u="none" strike="noStrike" kern="1200" dirty="0">
                <a:solidFill>
                  <a:schemeClr val="tx1"/>
                </a:solidFill>
                <a:effectLst/>
                <a:latin typeface="+mn-lt"/>
                <a:ea typeface="+mn-ea"/>
                <a:cs typeface="+mn-cs"/>
              </a:rPr>
              <a:t> as a </a:t>
            </a:r>
            <a:r>
              <a:rPr lang="es-AR" sz="1200" b="0" i="0" u="none" strike="noStrike" kern="1200" dirty="0" err="1">
                <a:solidFill>
                  <a:schemeClr val="tx1"/>
                </a:solidFill>
                <a:effectLst/>
                <a:latin typeface="+mn-lt"/>
                <a:ea typeface="+mn-ea"/>
                <a:cs typeface="+mn-cs"/>
              </a:rPr>
              <a:t>marker</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ofeNOS</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activation</a:t>
            </a:r>
            <a:r>
              <a:rPr lang="es-AR" sz="1200" b="0" i="0" u="none" strike="noStrike" kern="1200" dirty="0">
                <a:solidFill>
                  <a:schemeClr val="tx1"/>
                </a:solidFill>
                <a:effectLst/>
                <a:latin typeface="+mn-lt"/>
                <a:ea typeface="+mn-ea"/>
                <a:cs typeface="+mn-cs"/>
              </a:rPr>
              <a:t>. LPS </a:t>
            </a:r>
            <a:r>
              <a:rPr lang="es-AR" sz="1200" b="0" i="0" u="none" strike="noStrike" kern="1200" dirty="0" err="1">
                <a:solidFill>
                  <a:schemeClr val="tx1"/>
                </a:solidFill>
                <a:effectLst/>
                <a:latin typeface="+mn-lt"/>
                <a:ea typeface="+mn-ea"/>
                <a:cs typeface="+mn-cs"/>
              </a:rPr>
              <a:t>administration</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induced</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an</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increase</a:t>
            </a:r>
            <a:r>
              <a:rPr lang="es-AR" sz="1200" b="0" i="0" u="none" strike="noStrike" kern="1200" dirty="0">
                <a:solidFill>
                  <a:schemeClr val="tx1"/>
                </a:solidFill>
                <a:effectLst/>
                <a:latin typeface="+mn-lt"/>
                <a:ea typeface="+mn-ea"/>
                <a:cs typeface="+mn-cs"/>
              </a:rPr>
              <a:t> in </a:t>
            </a:r>
            <a:r>
              <a:rPr lang="es-AR" sz="1200" b="0" i="0" u="none" strike="noStrike" kern="1200" dirty="0" err="1">
                <a:solidFill>
                  <a:schemeClr val="tx1"/>
                </a:solidFill>
                <a:effectLst/>
                <a:latin typeface="+mn-lt"/>
                <a:ea typeface="+mn-ea"/>
                <a:cs typeface="+mn-cs"/>
              </a:rPr>
              <a:t>baseline</a:t>
            </a:r>
            <a:r>
              <a:rPr lang="es-AR" sz="1200" b="0" i="0" u="none" strike="noStrike" kern="1200" dirty="0">
                <a:solidFill>
                  <a:schemeClr val="tx1"/>
                </a:solidFill>
                <a:effectLst/>
                <a:latin typeface="+mn-lt"/>
                <a:ea typeface="+mn-ea"/>
                <a:cs typeface="+mn-cs"/>
              </a:rPr>
              <a:t> portal </a:t>
            </a:r>
            <a:r>
              <a:rPr lang="es-AR" sz="1200" b="0" i="0" u="none" strike="noStrike" kern="1200" dirty="0" err="1">
                <a:solidFill>
                  <a:schemeClr val="tx1"/>
                </a:solidFill>
                <a:effectLst/>
                <a:latin typeface="+mn-lt"/>
                <a:ea typeface="+mn-ea"/>
                <a:cs typeface="+mn-cs"/>
              </a:rPr>
              <a:t>perfusionpressure</a:t>
            </a:r>
            <a:r>
              <a:rPr lang="es-AR" sz="1200" b="0" i="0" u="none" strike="noStrike" kern="1200" dirty="0">
                <a:solidFill>
                  <a:schemeClr val="tx1"/>
                </a:solidFill>
                <a:effectLst/>
                <a:latin typeface="+mn-lt"/>
                <a:ea typeface="+mn-ea"/>
                <a:cs typeface="+mn-cs"/>
              </a:rPr>
              <a:t> and a </a:t>
            </a:r>
            <a:r>
              <a:rPr lang="es-AR" sz="1200" b="0" i="0" u="none" strike="noStrike" kern="1200" dirty="0" err="1">
                <a:solidFill>
                  <a:schemeClr val="tx1"/>
                </a:solidFill>
                <a:effectLst/>
                <a:latin typeface="+mn-lt"/>
                <a:ea typeface="+mn-ea"/>
                <a:cs typeface="+mn-cs"/>
              </a:rPr>
              <a:t>decrease</a:t>
            </a:r>
            <a:r>
              <a:rPr lang="es-AR" sz="1200" b="0" i="0" u="none" strike="noStrike" kern="1200" dirty="0">
                <a:solidFill>
                  <a:schemeClr val="tx1"/>
                </a:solidFill>
                <a:effectLst/>
                <a:latin typeface="+mn-lt"/>
                <a:ea typeface="+mn-ea"/>
                <a:cs typeface="+mn-cs"/>
              </a:rPr>
              <a:t> in </a:t>
            </a:r>
            <a:r>
              <a:rPr lang="es-AR" sz="1200" b="0" i="0" u="none" strike="noStrike" kern="1200" dirty="0" err="1">
                <a:solidFill>
                  <a:schemeClr val="tx1"/>
                </a:solidFill>
                <a:effectLst/>
                <a:latin typeface="+mn-lt"/>
                <a:ea typeface="+mn-ea"/>
                <a:cs typeface="+mn-cs"/>
              </a:rPr>
              <a:t>vasodilation</a:t>
            </a:r>
            <a:r>
              <a:rPr lang="es-AR" sz="1200" b="0" i="0" u="none" strike="noStrike" kern="1200" dirty="0">
                <a:solidFill>
                  <a:schemeClr val="tx1"/>
                </a:solidFill>
                <a:effectLst/>
                <a:latin typeface="+mn-lt"/>
                <a:ea typeface="+mn-ea"/>
                <a:cs typeface="+mn-cs"/>
              </a:rPr>
              <a:t> to </a:t>
            </a:r>
            <a:r>
              <a:rPr lang="es-AR" sz="1200" b="0" i="0" u="none" strike="noStrike" kern="1200" dirty="0" err="1">
                <a:solidFill>
                  <a:schemeClr val="tx1"/>
                </a:solidFill>
                <a:effectLst/>
                <a:latin typeface="+mn-lt"/>
                <a:ea typeface="+mn-ea"/>
                <a:cs typeface="+mn-cs"/>
              </a:rPr>
              <a:t>acetylcholine</a:t>
            </a:r>
            <a:r>
              <a:rPr lang="es-AR" sz="1200" b="0" i="0" u="none" strike="noStrike" kern="1200" dirty="0">
                <a:solidFill>
                  <a:schemeClr val="tx1"/>
                </a:solidFill>
                <a:effectLst/>
                <a:latin typeface="+mn-lt"/>
                <a:ea typeface="+mn-ea"/>
                <a:cs typeface="+mn-cs"/>
              </a:rPr>
              <a:t> (sinusoidal </a:t>
            </a:r>
            <a:r>
              <a:rPr lang="es-AR" sz="1200" b="0" i="0" u="none" strike="noStrike" kern="1200" dirty="0" err="1">
                <a:solidFill>
                  <a:schemeClr val="tx1"/>
                </a:solidFill>
                <a:effectLst/>
                <a:latin typeface="+mn-lt"/>
                <a:ea typeface="+mn-ea"/>
                <a:cs typeface="+mn-cs"/>
              </a:rPr>
              <a:t>endothelial</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dysfunc-tion</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This</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was</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associated</a:t>
            </a:r>
            <a:r>
              <a:rPr lang="es-AR" sz="1200" b="0" i="0" u="none" strike="noStrike" kern="1200" dirty="0">
                <a:solidFill>
                  <a:schemeClr val="tx1"/>
                </a:solidFill>
                <a:effectLst/>
                <a:latin typeface="+mn-lt"/>
                <a:ea typeface="+mn-ea"/>
                <a:cs typeface="+mn-cs"/>
              </a:rPr>
              <a:t> with </a:t>
            </a:r>
            <a:r>
              <a:rPr lang="es-AR" sz="1200" b="0" i="0" u="none" strike="noStrike" kern="1200" dirty="0" err="1">
                <a:solidFill>
                  <a:schemeClr val="tx1"/>
                </a:solidFill>
                <a:effectLst/>
                <a:latin typeface="+mn-lt"/>
                <a:ea typeface="+mn-ea"/>
                <a:cs typeface="+mn-cs"/>
              </a:rPr>
              <a:t>reduced</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eNOS</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phosphorylation</a:t>
            </a:r>
            <a:r>
              <a:rPr lang="es-AR" sz="1200" b="0" i="0" u="none" strike="noStrike" kern="1200" dirty="0">
                <a:solidFill>
                  <a:schemeClr val="tx1"/>
                </a:solidFill>
                <a:effectLst/>
                <a:latin typeface="+mn-lt"/>
                <a:ea typeface="+mn-ea"/>
                <a:cs typeface="+mn-cs"/>
              </a:rPr>
              <a:t> and </a:t>
            </a:r>
            <a:r>
              <a:rPr lang="es-AR" sz="1200" b="0" i="0" u="none" strike="noStrike" kern="1200" dirty="0" err="1">
                <a:solidFill>
                  <a:schemeClr val="tx1"/>
                </a:solidFill>
                <a:effectLst/>
                <a:latin typeface="+mn-lt"/>
                <a:ea typeface="+mn-ea"/>
                <a:cs typeface="+mn-cs"/>
              </a:rPr>
              <a:t>liver</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inﬂammation.Simvastatin</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after</a:t>
            </a:r>
            <a:r>
              <a:rPr lang="es-AR" sz="1200" b="0" i="0" u="none" strike="noStrike" kern="1200" dirty="0">
                <a:solidFill>
                  <a:schemeClr val="tx1"/>
                </a:solidFill>
                <a:effectLst/>
                <a:latin typeface="+mn-lt"/>
                <a:ea typeface="+mn-ea"/>
                <a:cs typeface="+mn-cs"/>
              </a:rPr>
              <a:t> LPS </a:t>
            </a:r>
            <a:r>
              <a:rPr lang="es-AR" sz="1200" b="0" i="0" u="none" strike="noStrike" kern="1200" dirty="0" err="1">
                <a:solidFill>
                  <a:schemeClr val="tx1"/>
                </a:solidFill>
                <a:effectLst/>
                <a:latin typeface="+mn-lt"/>
                <a:ea typeface="+mn-ea"/>
                <a:cs typeface="+mn-cs"/>
              </a:rPr>
              <a:t>challenge</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did</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not</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prevent</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the</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increase</a:t>
            </a:r>
            <a:r>
              <a:rPr lang="es-AR" sz="1200" b="0" i="0" u="none" strike="noStrike" kern="1200" dirty="0">
                <a:solidFill>
                  <a:schemeClr val="tx1"/>
                </a:solidFill>
                <a:effectLst/>
                <a:latin typeface="+mn-lt"/>
                <a:ea typeface="+mn-ea"/>
                <a:cs typeface="+mn-cs"/>
              </a:rPr>
              <a:t> in </a:t>
            </a:r>
            <a:r>
              <a:rPr lang="es-AR" sz="1200" b="0" i="0" u="none" strike="noStrike" kern="1200" dirty="0" err="1">
                <a:solidFill>
                  <a:schemeClr val="tx1"/>
                </a:solidFill>
                <a:effectLst/>
                <a:latin typeface="+mn-lt"/>
                <a:ea typeface="+mn-ea"/>
                <a:cs typeface="+mn-cs"/>
              </a:rPr>
              <a:t>baseline</a:t>
            </a:r>
            <a:r>
              <a:rPr lang="es-AR" sz="1200" b="0" i="0" u="none" strike="noStrike" kern="1200" dirty="0">
                <a:solidFill>
                  <a:schemeClr val="tx1"/>
                </a:solidFill>
                <a:effectLst/>
                <a:latin typeface="+mn-lt"/>
                <a:ea typeface="+mn-ea"/>
                <a:cs typeface="+mn-cs"/>
              </a:rPr>
              <a:t> portal </a:t>
            </a:r>
            <a:r>
              <a:rPr lang="es-AR" sz="1200" b="0" i="0" u="none" strike="noStrike" kern="1200" dirty="0" err="1">
                <a:solidFill>
                  <a:schemeClr val="tx1"/>
                </a:solidFill>
                <a:effectLst/>
                <a:latin typeface="+mn-lt"/>
                <a:ea typeface="+mn-ea"/>
                <a:cs typeface="+mn-cs"/>
              </a:rPr>
              <a:t>perfusionpressure</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but</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attenuated</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the</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development</a:t>
            </a:r>
            <a:r>
              <a:rPr lang="es-AR" sz="1200" b="0" i="0" u="none" strike="noStrike" kern="1200" dirty="0">
                <a:solidFill>
                  <a:schemeClr val="tx1"/>
                </a:solidFill>
                <a:effectLst/>
                <a:latin typeface="+mn-lt"/>
                <a:ea typeface="+mn-ea"/>
                <a:cs typeface="+mn-cs"/>
              </a:rPr>
              <a:t> of sinusoidal </a:t>
            </a:r>
            <a:r>
              <a:rPr lang="es-AR" sz="1200" b="0" i="0" u="none" strike="noStrike" kern="1200" dirty="0" err="1">
                <a:solidFill>
                  <a:schemeClr val="tx1"/>
                </a:solidFill>
                <a:effectLst/>
                <a:latin typeface="+mn-lt"/>
                <a:ea typeface="+mn-ea"/>
                <a:cs typeface="+mn-cs"/>
              </a:rPr>
              <a:t>endothelial</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dysfunction</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Treatmentwith</a:t>
            </a:r>
            <a:r>
              <a:rPr lang="es-AR" sz="1200" b="0" i="0" u="none" strike="noStrike" kern="1200" dirty="0">
                <a:solidFill>
                  <a:schemeClr val="tx1"/>
                </a:solidFill>
                <a:effectLst/>
                <a:latin typeface="+mn-lt"/>
                <a:ea typeface="+mn-ea"/>
                <a:cs typeface="+mn-cs"/>
              </a:rPr>
              <a:t> simvastatin </a:t>
            </a:r>
            <a:r>
              <a:rPr lang="es-AR" sz="1200" b="0" i="0" u="none" strike="noStrike" kern="1200" dirty="0" err="1">
                <a:solidFill>
                  <a:schemeClr val="tx1"/>
                </a:solidFill>
                <a:effectLst/>
                <a:latin typeface="+mn-lt"/>
                <a:ea typeface="+mn-ea"/>
                <a:cs typeface="+mn-cs"/>
              </a:rPr>
              <a:t>from</a:t>
            </a:r>
            <a:r>
              <a:rPr lang="es-AR" sz="1200" b="0" i="0" u="none" strike="noStrike" kern="1200" dirty="0">
                <a:solidFill>
                  <a:schemeClr val="tx1"/>
                </a:solidFill>
                <a:effectLst/>
                <a:latin typeface="+mn-lt"/>
                <a:ea typeface="+mn-ea"/>
                <a:cs typeface="+mn-cs"/>
              </a:rPr>
              <a:t> 3 </a:t>
            </a:r>
            <a:r>
              <a:rPr lang="es-AR" sz="1200" b="0" i="0" u="none" strike="noStrike" kern="1200" dirty="0" err="1">
                <a:solidFill>
                  <a:schemeClr val="tx1"/>
                </a:solidFill>
                <a:effectLst/>
                <a:latin typeface="+mn-lt"/>
                <a:ea typeface="+mn-ea"/>
                <a:cs typeface="+mn-cs"/>
              </a:rPr>
              <a:t>days</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before</a:t>
            </a:r>
            <a:r>
              <a:rPr lang="es-AR" sz="1200" b="0" i="0" u="none" strike="noStrike" kern="1200" dirty="0">
                <a:solidFill>
                  <a:schemeClr val="tx1"/>
                </a:solidFill>
                <a:effectLst/>
                <a:latin typeface="+mn-lt"/>
                <a:ea typeface="+mn-ea"/>
                <a:cs typeface="+mn-cs"/>
              </a:rPr>
              <a:t> LPS prevented </a:t>
            </a:r>
            <a:r>
              <a:rPr lang="es-AR" sz="1200" b="0" i="0" u="none" strike="noStrike" kern="1200" dirty="0" err="1">
                <a:solidFill>
                  <a:schemeClr val="tx1"/>
                </a:solidFill>
                <a:effectLst/>
                <a:latin typeface="+mn-lt"/>
                <a:ea typeface="+mn-ea"/>
                <a:cs typeface="+mn-cs"/>
              </a:rPr>
              <a:t>the</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increase</a:t>
            </a:r>
            <a:r>
              <a:rPr lang="es-AR" sz="1200" b="0" i="0" u="none" strike="noStrike" kern="1200" dirty="0">
                <a:solidFill>
                  <a:schemeClr val="tx1"/>
                </a:solidFill>
                <a:effectLst/>
                <a:latin typeface="+mn-lt"/>
                <a:ea typeface="+mn-ea"/>
                <a:cs typeface="+mn-cs"/>
              </a:rPr>
              <a:t> in </a:t>
            </a:r>
            <a:r>
              <a:rPr lang="es-AR" sz="1200" b="0" i="0" u="none" strike="noStrike" kern="1200" dirty="0" err="1">
                <a:solidFill>
                  <a:schemeClr val="tx1"/>
                </a:solidFill>
                <a:effectLst/>
                <a:latin typeface="+mn-lt"/>
                <a:ea typeface="+mn-ea"/>
                <a:cs typeface="+mn-cs"/>
              </a:rPr>
              <a:t>baseline</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perfusion</a:t>
            </a:r>
            <a:r>
              <a:rPr lang="es-AR" sz="1200" b="0" i="0" u="none" strike="noStrike" kern="1200" dirty="0">
                <a:solidFill>
                  <a:schemeClr val="tx1"/>
                </a:solidFill>
                <a:effectLst/>
                <a:latin typeface="+mn-lt"/>
                <a:ea typeface="+mn-ea"/>
                <a:cs typeface="+mn-cs"/>
              </a:rPr>
              <a:t> pres-</a:t>
            </a:r>
            <a:r>
              <a:rPr lang="es-AR" sz="1200" b="0" i="0" u="none" strike="noStrike" kern="1200" dirty="0" err="1">
                <a:solidFill>
                  <a:schemeClr val="tx1"/>
                </a:solidFill>
                <a:effectLst/>
                <a:latin typeface="+mn-lt"/>
                <a:ea typeface="+mn-ea"/>
                <a:cs typeface="+mn-cs"/>
              </a:rPr>
              <a:t>sure</a:t>
            </a:r>
            <a:r>
              <a:rPr lang="es-AR" sz="1200" b="0" i="0" u="none" strike="noStrike" kern="1200" dirty="0">
                <a:solidFill>
                  <a:schemeClr val="tx1"/>
                </a:solidFill>
                <a:effectLst/>
                <a:latin typeface="+mn-lt"/>
                <a:ea typeface="+mn-ea"/>
                <a:cs typeface="+mn-cs"/>
              </a:rPr>
              <a:t> and </a:t>
            </a:r>
            <a:r>
              <a:rPr lang="es-AR" sz="1200" b="0" i="0" u="none" strike="noStrike" kern="1200" dirty="0" err="1">
                <a:solidFill>
                  <a:schemeClr val="tx1"/>
                </a:solidFill>
                <a:effectLst/>
                <a:latin typeface="+mn-lt"/>
                <a:ea typeface="+mn-ea"/>
                <a:cs typeface="+mn-cs"/>
              </a:rPr>
              <a:t>totally</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normalized</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the</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vasodilating</a:t>
            </a:r>
            <a:r>
              <a:rPr lang="es-AR" sz="1200" b="0" i="0" u="none" strike="noStrike" kern="1200" dirty="0">
                <a:solidFill>
                  <a:schemeClr val="tx1"/>
                </a:solidFill>
                <a:effectLst/>
                <a:latin typeface="+mn-lt"/>
                <a:ea typeface="+mn-ea"/>
                <a:cs typeface="+mn-cs"/>
              </a:rPr>
              <a:t> response of </a:t>
            </a:r>
            <a:r>
              <a:rPr lang="es-AR" sz="1200" b="0" i="0" u="none" strike="noStrike" kern="1200" dirty="0" err="1">
                <a:solidFill>
                  <a:schemeClr val="tx1"/>
                </a:solidFill>
                <a:effectLst/>
                <a:latin typeface="+mn-lt"/>
                <a:ea typeface="+mn-ea"/>
                <a:cs typeface="+mn-cs"/>
              </a:rPr>
              <a:t>the</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liver</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vasculature</a:t>
            </a:r>
            <a:r>
              <a:rPr lang="es-AR" sz="1200" b="0" i="0" u="none" strike="noStrike" kern="1200" dirty="0">
                <a:solidFill>
                  <a:schemeClr val="tx1"/>
                </a:solidFill>
                <a:effectLst/>
                <a:latin typeface="+mn-lt"/>
                <a:ea typeface="+mn-ea"/>
                <a:cs typeface="+mn-cs"/>
              </a:rPr>
              <a:t> to </a:t>
            </a:r>
            <a:r>
              <a:rPr lang="es-AR" sz="1200" b="0" i="0" u="none" strike="noStrike" kern="1200" dirty="0" err="1">
                <a:solidFill>
                  <a:schemeClr val="tx1"/>
                </a:solidFill>
                <a:effectLst/>
                <a:latin typeface="+mn-lt"/>
                <a:ea typeface="+mn-ea"/>
                <a:cs typeface="+mn-cs"/>
              </a:rPr>
              <a:t>acetylcho</a:t>
            </a:r>
            <a:r>
              <a:rPr lang="es-AR" sz="1200" b="0" i="0" u="none" strike="noStrike" kern="1200" dirty="0">
                <a:solidFill>
                  <a:schemeClr val="tx1"/>
                </a:solidFill>
                <a:effectLst/>
                <a:latin typeface="+mn-lt"/>
                <a:ea typeface="+mn-ea"/>
                <a:cs typeface="+mn-cs"/>
              </a:rPr>
              <a:t>-line and </a:t>
            </a:r>
            <a:r>
              <a:rPr lang="es-AR" sz="1200" b="0" i="0" u="none" strike="noStrike" kern="1200" dirty="0" err="1">
                <a:solidFill>
                  <a:schemeClr val="tx1"/>
                </a:solidFill>
                <a:effectLst/>
                <a:latin typeface="+mn-lt"/>
                <a:ea typeface="+mn-ea"/>
                <a:cs typeface="+mn-cs"/>
              </a:rPr>
              <a:t>reduced</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liver</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inﬂammation</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Both</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protocols</a:t>
            </a:r>
            <a:r>
              <a:rPr lang="es-AR" sz="1200" b="0" i="0" u="none" strike="noStrike" kern="1200" dirty="0">
                <a:solidFill>
                  <a:schemeClr val="tx1"/>
                </a:solidFill>
                <a:effectLst/>
                <a:latin typeface="+mn-lt"/>
                <a:ea typeface="+mn-ea"/>
                <a:cs typeface="+mn-cs"/>
              </a:rPr>
              <a:t> of </a:t>
            </a:r>
            <a:r>
              <a:rPr lang="es-AR" sz="1200" b="0" i="0" u="none" strike="noStrike" kern="1200" dirty="0" err="1">
                <a:solidFill>
                  <a:schemeClr val="tx1"/>
                </a:solidFill>
                <a:effectLst/>
                <a:latin typeface="+mn-lt"/>
                <a:ea typeface="+mn-ea"/>
                <a:cs typeface="+mn-cs"/>
              </a:rPr>
              <a:t>treatment</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restored</a:t>
            </a:r>
            <a:r>
              <a:rPr lang="es-AR" sz="1200" b="0" i="0" u="none" strike="noStrike" kern="1200" dirty="0">
                <a:solidFill>
                  <a:schemeClr val="tx1"/>
                </a:solidFill>
                <a:effectLst/>
                <a:latin typeface="+mn-lt"/>
                <a:ea typeface="+mn-ea"/>
                <a:cs typeface="+mn-cs"/>
              </a:rPr>
              <a:t> a </a:t>
            </a:r>
            <a:r>
              <a:rPr lang="es-AR" sz="1200" b="0" i="0" u="none" strike="noStrike" kern="1200" dirty="0" err="1">
                <a:solidFill>
                  <a:schemeClr val="tx1"/>
                </a:solidFill>
                <a:effectLst/>
                <a:latin typeface="+mn-lt"/>
                <a:ea typeface="+mn-ea"/>
                <a:cs typeface="+mn-cs"/>
              </a:rPr>
              <a:t>physiologicPeNOS</a:t>
            </a:r>
            <a:r>
              <a:rPr lang="es-AR" sz="1200" b="0" i="0" u="none" strike="noStrike" kern="1200" dirty="0">
                <a:solidFill>
                  <a:schemeClr val="tx1"/>
                </a:solidFill>
                <a:effectLst/>
                <a:latin typeface="+mn-lt"/>
                <a:ea typeface="+mn-ea"/>
                <a:cs typeface="+mn-cs"/>
              </a:rPr>
              <a:t>/</a:t>
            </a:r>
            <a:r>
              <a:rPr lang="es-AR" sz="1200" b="0" i="0" u="none" strike="noStrike" kern="1200" dirty="0" err="1">
                <a:solidFill>
                  <a:schemeClr val="tx1"/>
                </a:solidFill>
                <a:effectLst/>
                <a:latin typeface="+mn-lt"/>
                <a:ea typeface="+mn-ea"/>
                <a:cs typeface="+mn-cs"/>
              </a:rPr>
              <a:t>eNOS</a:t>
            </a:r>
            <a:r>
              <a:rPr lang="es-AR" sz="1200" b="0" i="0" u="none" strike="noStrike" kern="1200" dirty="0">
                <a:solidFill>
                  <a:schemeClr val="tx1"/>
                </a:solidFill>
                <a:effectLst/>
                <a:latin typeface="+mn-lt"/>
                <a:ea typeface="+mn-ea"/>
                <a:cs typeface="+mn-cs"/>
              </a:rPr>
              <a:t> ratio. </a:t>
            </a:r>
            <a:r>
              <a:rPr lang="es-AR" sz="1200" b="0" i="0" u="none" strike="noStrike" kern="1200" dirty="0" err="1">
                <a:solidFill>
                  <a:schemeClr val="tx1"/>
                </a:solidFill>
                <a:effectLst/>
                <a:latin typeface="+mn-lt"/>
                <a:ea typeface="+mn-ea"/>
                <a:cs typeface="+mn-cs"/>
              </a:rPr>
              <a:t>Conclusion</a:t>
            </a:r>
            <a:r>
              <a:rPr lang="es-AR" sz="1200" b="0" i="0" u="none" strike="noStrike" kern="1200" dirty="0">
                <a:solidFill>
                  <a:schemeClr val="tx1"/>
                </a:solidFill>
                <a:effectLst/>
                <a:latin typeface="+mn-lt"/>
                <a:ea typeface="+mn-ea"/>
                <a:cs typeface="+mn-cs"/>
              </a:rPr>
              <a:t>: LPS </a:t>
            </a:r>
            <a:r>
              <a:rPr lang="es-AR" sz="1200" b="0" i="0" u="none" strike="noStrike" kern="1200" dirty="0" err="1">
                <a:solidFill>
                  <a:schemeClr val="tx1"/>
                </a:solidFill>
                <a:effectLst/>
                <a:latin typeface="+mn-lt"/>
                <a:ea typeface="+mn-ea"/>
                <a:cs typeface="+mn-cs"/>
              </a:rPr>
              <a:t>administration</a:t>
            </a:r>
            <a:r>
              <a:rPr lang="es-AR" sz="1200" b="0" i="0" u="none" strike="noStrike" kern="1200" dirty="0">
                <a:solidFill>
                  <a:schemeClr val="tx1"/>
                </a:solidFill>
                <a:effectLst/>
                <a:latin typeface="+mn-lt"/>
                <a:ea typeface="+mn-ea"/>
                <a:cs typeface="+mn-cs"/>
              </a:rPr>
              <a:t> induces </a:t>
            </a:r>
            <a:r>
              <a:rPr lang="es-AR" sz="1200" b="0" i="0" u="none" strike="noStrike" kern="1200" dirty="0" err="1">
                <a:solidFill>
                  <a:schemeClr val="tx1"/>
                </a:solidFill>
                <a:effectLst/>
                <a:latin typeface="+mn-lt"/>
                <a:ea typeface="+mn-ea"/>
                <a:cs typeface="+mn-cs"/>
              </a:rPr>
              <a:t>intrahepatic</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endothelial</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dys-function</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that</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might</a:t>
            </a:r>
            <a:r>
              <a:rPr lang="es-AR" sz="1200" b="0" i="0" u="none" strike="noStrike" kern="1200" dirty="0">
                <a:solidFill>
                  <a:schemeClr val="tx1"/>
                </a:solidFill>
                <a:effectLst/>
                <a:latin typeface="+mn-lt"/>
                <a:ea typeface="+mn-ea"/>
                <a:cs typeface="+mn-cs"/>
              </a:rPr>
              <a:t> be prevented </a:t>
            </a:r>
            <a:r>
              <a:rPr lang="es-AR" sz="1200" b="0" i="0" u="none" strike="noStrike" kern="1200" dirty="0" err="1">
                <a:solidFill>
                  <a:schemeClr val="tx1"/>
                </a:solidFill>
                <a:effectLst/>
                <a:latin typeface="+mn-lt"/>
                <a:ea typeface="+mn-ea"/>
                <a:cs typeface="+mn-cs"/>
              </a:rPr>
              <a:t>by</a:t>
            </a:r>
            <a:r>
              <a:rPr lang="es-AR" sz="1200" b="0" i="0" u="none" strike="noStrike" kern="1200" dirty="0">
                <a:solidFill>
                  <a:schemeClr val="tx1"/>
                </a:solidFill>
                <a:effectLst/>
                <a:latin typeface="+mn-lt"/>
                <a:ea typeface="+mn-ea"/>
                <a:cs typeface="+mn-cs"/>
              </a:rPr>
              <a:t> simvastatin, </a:t>
            </a:r>
            <a:r>
              <a:rPr lang="es-AR" sz="1200" b="0" i="0" u="none" strike="noStrike" kern="1200" dirty="0" err="1">
                <a:solidFill>
                  <a:schemeClr val="tx1"/>
                </a:solidFill>
                <a:effectLst/>
                <a:latin typeface="+mn-lt"/>
                <a:ea typeface="+mn-ea"/>
                <a:cs typeface="+mn-cs"/>
              </a:rPr>
              <a:t>suggesting</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that</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statins</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might</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have</a:t>
            </a:r>
            <a:r>
              <a:rPr lang="es-AR" sz="1200" b="0" i="0" u="none" strike="noStrike" kern="1200" dirty="0">
                <a:solidFill>
                  <a:schemeClr val="tx1"/>
                </a:solidFill>
                <a:effectLst/>
                <a:latin typeface="+mn-lt"/>
                <a:ea typeface="+mn-ea"/>
                <a:cs typeface="+mn-cs"/>
              </a:rPr>
              <a:t> poten-</a:t>
            </a:r>
            <a:r>
              <a:rPr lang="es-AR" sz="1200" b="0" i="0" u="none" strike="noStrike" kern="1200" dirty="0" err="1">
                <a:solidFill>
                  <a:schemeClr val="tx1"/>
                </a:solidFill>
                <a:effectLst/>
                <a:latin typeface="+mn-lt"/>
                <a:ea typeface="+mn-ea"/>
                <a:cs typeface="+mn-cs"/>
              </a:rPr>
              <a:t>tial</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for</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liver</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protection</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during</a:t>
            </a:r>
            <a:r>
              <a:rPr lang="es-AR" sz="1200" b="0" i="0" u="none" strike="noStrike" kern="1200" dirty="0">
                <a:solidFill>
                  <a:schemeClr val="tx1"/>
                </a:solidFill>
                <a:effectLst/>
                <a:latin typeface="+mn-lt"/>
                <a:ea typeface="+mn-ea"/>
                <a:cs typeface="+mn-cs"/>
              </a:rPr>
              <a:t> </a:t>
            </a:r>
            <a:r>
              <a:rPr lang="es-AR" sz="1200" b="0" i="0" u="none" strike="noStrike" kern="1200" dirty="0" err="1">
                <a:solidFill>
                  <a:schemeClr val="tx1"/>
                </a:solidFill>
                <a:effectLst/>
                <a:latin typeface="+mn-lt"/>
                <a:ea typeface="+mn-ea"/>
                <a:cs typeface="+mn-cs"/>
              </a:rPr>
              <a:t>endotoxemia</a:t>
            </a:r>
            <a:r>
              <a:rPr lang="es-AR" sz="1200" b="0" i="0" u="none" strike="noStrike" kern="1200" dirty="0">
                <a:solidFill>
                  <a:schemeClr val="tx1"/>
                </a:solidFill>
                <a:effectLst/>
                <a:latin typeface="+mn-lt"/>
                <a:ea typeface="+mn-ea"/>
                <a:cs typeface="+mn-cs"/>
              </a:rPr>
              <a:t>.</a:t>
            </a:r>
            <a:endParaRPr lang="es-AR" dirty="0"/>
          </a:p>
        </p:txBody>
      </p:sp>
      <p:sp>
        <p:nvSpPr>
          <p:cNvPr id="4" name="Espace réservé du numéro de diapositive 3"/>
          <p:cNvSpPr>
            <a:spLocks noGrp="1"/>
          </p:cNvSpPr>
          <p:nvPr>
            <p:ph type="sldNum" sz="quarter" idx="10"/>
          </p:nvPr>
        </p:nvSpPr>
        <p:spPr/>
        <p:txBody>
          <a:bodyPr/>
          <a:lstStyle/>
          <a:p>
            <a:fld id="{F78E3FA0-204C-42EF-BBAE-910B8F2C7011}" type="slidenum">
              <a:rPr lang="es-AR" smtClean="0"/>
              <a:t>12</a:t>
            </a:fld>
            <a:endParaRPr lang="es-AR"/>
          </a:p>
        </p:txBody>
      </p:sp>
    </p:spTree>
    <p:extLst>
      <p:ext uri="{BB962C8B-B14F-4D97-AF65-F5344CB8AC3E}">
        <p14:creationId xmlns:p14="http://schemas.microsoft.com/office/powerpoint/2010/main" val="1624948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s-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s-AR"/>
          </a:p>
        </p:txBody>
      </p:sp>
      <p:sp>
        <p:nvSpPr>
          <p:cNvPr id="4" name="Espace réservé de la date 3"/>
          <p:cNvSpPr>
            <a:spLocks noGrp="1"/>
          </p:cNvSpPr>
          <p:nvPr>
            <p:ph type="dt" sz="half" idx="10"/>
          </p:nvPr>
        </p:nvSpPr>
        <p:spPr/>
        <p:txBody>
          <a:bodyPr/>
          <a:lstStyle/>
          <a:p>
            <a:fld id="{E635146A-3B27-483C-BCC8-46E80E8EC9CC}" type="datetimeFigureOut">
              <a:rPr lang="es-AR" smtClean="0"/>
              <a:t>25/6/2020</a:t>
            </a:fld>
            <a:endParaRPr lang="es-AR"/>
          </a:p>
        </p:txBody>
      </p:sp>
      <p:sp>
        <p:nvSpPr>
          <p:cNvPr id="5" name="Espace réservé du pied de page 4"/>
          <p:cNvSpPr>
            <a:spLocks noGrp="1"/>
          </p:cNvSpPr>
          <p:nvPr>
            <p:ph type="ftr" sz="quarter" idx="11"/>
          </p:nvPr>
        </p:nvSpPr>
        <p:spPr/>
        <p:txBody>
          <a:bodyPr/>
          <a:lstStyle/>
          <a:p>
            <a:endParaRPr lang="es-AR"/>
          </a:p>
        </p:txBody>
      </p:sp>
      <p:sp>
        <p:nvSpPr>
          <p:cNvPr id="6" name="Espace réservé du numéro de diapositive 5"/>
          <p:cNvSpPr>
            <a:spLocks noGrp="1"/>
          </p:cNvSpPr>
          <p:nvPr>
            <p:ph type="sldNum" sz="quarter" idx="12"/>
          </p:nvPr>
        </p:nvSpPr>
        <p:spPr/>
        <p:txBody>
          <a:bodyPr/>
          <a:lstStyle/>
          <a:p>
            <a:fld id="{2F9CEFA7-D5E2-4401-84FE-EFD70842E48F}" type="slidenum">
              <a:rPr lang="es-AR" smtClean="0"/>
              <a:t>‹Nr.›</a:t>
            </a:fld>
            <a:endParaRPr lang="es-AR"/>
          </a:p>
        </p:txBody>
      </p:sp>
    </p:spTree>
    <p:extLst>
      <p:ext uri="{BB962C8B-B14F-4D97-AF65-F5344CB8AC3E}">
        <p14:creationId xmlns:p14="http://schemas.microsoft.com/office/powerpoint/2010/main" val="4225282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s-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AR"/>
          </a:p>
        </p:txBody>
      </p:sp>
      <p:sp>
        <p:nvSpPr>
          <p:cNvPr id="4" name="Espace réservé de la date 3"/>
          <p:cNvSpPr>
            <a:spLocks noGrp="1"/>
          </p:cNvSpPr>
          <p:nvPr>
            <p:ph type="dt" sz="half" idx="10"/>
          </p:nvPr>
        </p:nvSpPr>
        <p:spPr/>
        <p:txBody>
          <a:bodyPr/>
          <a:lstStyle/>
          <a:p>
            <a:fld id="{E635146A-3B27-483C-BCC8-46E80E8EC9CC}" type="datetimeFigureOut">
              <a:rPr lang="es-AR" smtClean="0"/>
              <a:t>25/6/2020</a:t>
            </a:fld>
            <a:endParaRPr lang="es-AR"/>
          </a:p>
        </p:txBody>
      </p:sp>
      <p:sp>
        <p:nvSpPr>
          <p:cNvPr id="5" name="Espace réservé du pied de page 4"/>
          <p:cNvSpPr>
            <a:spLocks noGrp="1"/>
          </p:cNvSpPr>
          <p:nvPr>
            <p:ph type="ftr" sz="quarter" idx="11"/>
          </p:nvPr>
        </p:nvSpPr>
        <p:spPr/>
        <p:txBody>
          <a:bodyPr/>
          <a:lstStyle/>
          <a:p>
            <a:endParaRPr lang="es-AR"/>
          </a:p>
        </p:txBody>
      </p:sp>
      <p:sp>
        <p:nvSpPr>
          <p:cNvPr id="6" name="Espace réservé du numéro de diapositive 5"/>
          <p:cNvSpPr>
            <a:spLocks noGrp="1"/>
          </p:cNvSpPr>
          <p:nvPr>
            <p:ph type="sldNum" sz="quarter" idx="12"/>
          </p:nvPr>
        </p:nvSpPr>
        <p:spPr/>
        <p:txBody>
          <a:bodyPr/>
          <a:lstStyle/>
          <a:p>
            <a:fld id="{2F9CEFA7-D5E2-4401-84FE-EFD70842E48F}" type="slidenum">
              <a:rPr lang="es-AR" smtClean="0"/>
              <a:t>‹Nr.›</a:t>
            </a:fld>
            <a:endParaRPr lang="es-AR"/>
          </a:p>
        </p:txBody>
      </p:sp>
    </p:spTree>
    <p:extLst>
      <p:ext uri="{BB962C8B-B14F-4D97-AF65-F5344CB8AC3E}">
        <p14:creationId xmlns:p14="http://schemas.microsoft.com/office/powerpoint/2010/main" val="1876304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es-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AR"/>
          </a:p>
        </p:txBody>
      </p:sp>
      <p:sp>
        <p:nvSpPr>
          <p:cNvPr id="4" name="Espace réservé de la date 3"/>
          <p:cNvSpPr>
            <a:spLocks noGrp="1"/>
          </p:cNvSpPr>
          <p:nvPr>
            <p:ph type="dt" sz="half" idx="10"/>
          </p:nvPr>
        </p:nvSpPr>
        <p:spPr/>
        <p:txBody>
          <a:bodyPr/>
          <a:lstStyle/>
          <a:p>
            <a:fld id="{E635146A-3B27-483C-BCC8-46E80E8EC9CC}" type="datetimeFigureOut">
              <a:rPr lang="es-AR" smtClean="0"/>
              <a:t>25/6/2020</a:t>
            </a:fld>
            <a:endParaRPr lang="es-AR"/>
          </a:p>
        </p:txBody>
      </p:sp>
      <p:sp>
        <p:nvSpPr>
          <p:cNvPr id="5" name="Espace réservé du pied de page 4"/>
          <p:cNvSpPr>
            <a:spLocks noGrp="1"/>
          </p:cNvSpPr>
          <p:nvPr>
            <p:ph type="ftr" sz="quarter" idx="11"/>
          </p:nvPr>
        </p:nvSpPr>
        <p:spPr/>
        <p:txBody>
          <a:bodyPr/>
          <a:lstStyle/>
          <a:p>
            <a:endParaRPr lang="es-AR"/>
          </a:p>
        </p:txBody>
      </p:sp>
      <p:sp>
        <p:nvSpPr>
          <p:cNvPr id="6" name="Espace réservé du numéro de diapositive 5"/>
          <p:cNvSpPr>
            <a:spLocks noGrp="1"/>
          </p:cNvSpPr>
          <p:nvPr>
            <p:ph type="sldNum" sz="quarter" idx="12"/>
          </p:nvPr>
        </p:nvSpPr>
        <p:spPr/>
        <p:txBody>
          <a:bodyPr/>
          <a:lstStyle/>
          <a:p>
            <a:fld id="{2F9CEFA7-D5E2-4401-84FE-EFD70842E48F}" type="slidenum">
              <a:rPr lang="es-AR" smtClean="0"/>
              <a:t>‹Nr.›</a:t>
            </a:fld>
            <a:endParaRPr lang="es-AR"/>
          </a:p>
        </p:txBody>
      </p:sp>
    </p:spTree>
    <p:extLst>
      <p:ext uri="{BB962C8B-B14F-4D97-AF65-F5344CB8AC3E}">
        <p14:creationId xmlns:p14="http://schemas.microsoft.com/office/powerpoint/2010/main" val="826417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s-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AR"/>
          </a:p>
        </p:txBody>
      </p:sp>
      <p:sp>
        <p:nvSpPr>
          <p:cNvPr id="4" name="Espace réservé de la date 3"/>
          <p:cNvSpPr>
            <a:spLocks noGrp="1"/>
          </p:cNvSpPr>
          <p:nvPr>
            <p:ph type="dt" sz="half" idx="10"/>
          </p:nvPr>
        </p:nvSpPr>
        <p:spPr/>
        <p:txBody>
          <a:bodyPr/>
          <a:lstStyle/>
          <a:p>
            <a:fld id="{E635146A-3B27-483C-BCC8-46E80E8EC9CC}" type="datetimeFigureOut">
              <a:rPr lang="es-AR" smtClean="0"/>
              <a:t>25/6/2020</a:t>
            </a:fld>
            <a:endParaRPr lang="es-AR"/>
          </a:p>
        </p:txBody>
      </p:sp>
      <p:sp>
        <p:nvSpPr>
          <p:cNvPr id="5" name="Espace réservé du pied de page 4"/>
          <p:cNvSpPr>
            <a:spLocks noGrp="1"/>
          </p:cNvSpPr>
          <p:nvPr>
            <p:ph type="ftr" sz="quarter" idx="11"/>
          </p:nvPr>
        </p:nvSpPr>
        <p:spPr/>
        <p:txBody>
          <a:bodyPr/>
          <a:lstStyle/>
          <a:p>
            <a:endParaRPr lang="es-AR"/>
          </a:p>
        </p:txBody>
      </p:sp>
      <p:sp>
        <p:nvSpPr>
          <p:cNvPr id="6" name="Espace réservé du numéro de diapositive 5"/>
          <p:cNvSpPr>
            <a:spLocks noGrp="1"/>
          </p:cNvSpPr>
          <p:nvPr>
            <p:ph type="sldNum" sz="quarter" idx="12"/>
          </p:nvPr>
        </p:nvSpPr>
        <p:spPr/>
        <p:txBody>
          <a:bodyPr/>
          <a:lstStyle/>
          <a:p>
            <a:fld id="{2F9CEFA7-D5E2-4401-84FE-EFD70842E48F}" type="slidenum">
              <a:rPr lang="es-AR" smtClean="0"/>
              <a:t>‹Nr.›</a:t>
            </a:fld>
            <a:endParaRPr lang="es-AR"/>
          </a:p>
        </p:txBody>
      </p:sp>
    </p:spTree>
    <p:extLst>
      <p:ext uri="{BB962C8B-B14F-4D97-AF65-F5344CB8AC3E}">
        <p14:creationId xmlns:p14="http://schemas.microsoft.com/office/powerpoint/2010/main" val="911246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s-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E635146A-3B27-483C-BCC8-46E80E8EC9CC}" type="datetimeFigureOut">
              <a:rPr lang="es-AR" smtClean="0"/>
              <a:t>25/6/2020</a:t>
            </a:fld>
            <a:endParaRPr lang="es-AR"/>
          </a:p>
        </p:txBody>
      </p:sp>
      <p:sp>
        <p:nvSpPr>
          <p:cNvPr id="5" name="Espace réservé du pied de page 4"/>
          <p:cNvSpPr>
            <a:spLocks noGrp="1"/>
          </p:cNvSpPr>
          <p:nvPr>
            <p:ph type="ftr" sz="quarter" idx="11"/>
          </p:nvPr>
        </p:nvSpPr>
        <p:spPr/>
        <p:txBody>
          <a:bodyPr/>
          <a:lstStyle/>
          <a:p>
            <a:endParaRPr lang="es-AR"/>
          </a:p>
        </p:txBody>
      </p:sp>
      <p:sp>
        <p:nvSpPr>
          <p:cNvPr id="6" name="Espace réservé du numéro de diapositive 5"/>
          <p:cNvSpPr>
            <a:spLocks noGrp="1"/>
          </p:cNvSpPr>
          <p:nvPr>
            <p:ph type="sldNum" sz="quarter" idx="12"/>
          </p:nvPr>
        </p:nvSpPr>
        <p:spPr/>
        <p:txBody>
          <a:bodyPr/>
          <a:lstStyle/>
          <a:p>
            <a:fld id="{2F9CEFA7-D5E2-4401-84FE-EFD70842E48F}" type="slidenum">
              <a:rPr lang="es-AR" smtClean="0"/>
              <a:t>‹Nr.›</a:t>
            </a:fld>
            <a:endParaRPr lang="es-AR"/>
          </a:p>
        </p:txBody>
      </p:sp>
    </p:spTree>
    <p:extLst>
      <p:ext uri="{BB962C8B-B14F-4D97-AF65-F5344CB8AC3E}">
        <p14:creationId xmlns:p14="http://schemas.microsoft.com/office/powerpoint/2010/main" val="20138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s-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AR"/>
          </a:p>
        </p:txBody>
      </p:sp>
      <p:sp>
        <p:nvSpPr>
          <p:cNvPr id="5" name="Espace réservé de la date 4"/>
          <p:cNvSpPr>
            <a:spLocks noGrp="1"/>
          </p:cNvSpPr>
          <p:nvPr>
            <p:ph type="dt" sz="half" idx="10"/>
          </p:nvPr>
        </p:nvSpPr>
        <p:spPr/>
        <p:txBody>
          <a:bodyPr/>
          <a:lstStyle/>
          <a:p>
            <a:fld id="{E635146A-3B27-483C-BCC8-46E80E8EC9CC}" type="datetimeFigureOut">
              <a:rPr lang="es-AR" smtClean="0"/>
              <a:t>25/6/2020</a:t>
            </a:fld>
            <a:endParaRPr lang="es-AR"/>
          </a:p>
        </p:txBody>
      </p:sp>
      <p:sp>
        <p:nvSpPr>
          <p:cNvPr id="6" name="Espace réservé du pied de page 5"/>
          <p:cNvSpPr>
            <a:spLocks noGrp="1"/>
          </p:cNvSpPr>
          <p:nvPr>
            <p:ph type="ftr" sz="quarter" idx="11"/>
          </p:nvPr>
        </p:nvSpPr>
        <p:spPr/>
        <p:txBody>
          <a:bodyPr/>
          <a:lstStyle/>
          <a:p>
            <a:endParaRPr lang="es-AR"/>
          </a:p>
        </p:txBody>
      </p:sp>
      <p:sp>
        <p:nvSpPr>
          <p:cNvPr id="7" name="Espace réservé du numéro de diapositive 6"/>
          <p:cNvSpPr>
            <a:spLocks noGrp="1"/>
          </p:cNvSpPr>
          <p:nvPr>
            <p:ph type="sldNum" sz="quarter" idx="12"/>
          </p:nvPr>
        </p:nvSpPr>
        <p:spPr/>
        <p:txBody>
          <a:bodyPr/>
          <a:lstStyle/>
          <a:p>
            <a:fld id="{2F9CEFA7-D5E2-4401-84FE-EFD70842E48F}" type="slidenum">
              <a:rPr lang="es-AR" smtClean="0"/>
              <a:t>‹Nr.›</a:t>
            </a:fld>
            <a:endParaRPr lang="es-AR"/>
          </a:p>
        </p:txBody>
      </p:sp>
    </p:spTree>
    <p:extLst>
      <p:ext uri="{BB962C8B-B14F-4D97-AF65-F5344CB8AC3E}">
        <p14:creationId xmlns:p14="http://schemas.microsoft.com/office/powerpoint/2010/main" val="198794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es-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AR"/>
          </a:p>
        </p:txBody>
      </p:sp>
      <p:sp>
        <p:nvSpPr>
          <p:cNvPr id="7" name="Espace réservé de la date 6"/>
          <p:cNvSpPr>
            <a:spLocks noGrp="1"/>
          </p:cNvSpPr>
          <p:nvPr>
            <p:ph type="dt" sz="half" idx="10"/>
          </p:nvPr>
        </p:nvSpPr>
        <p:spPr/>
        <p:txBody>
          <a:bodyPr/>
          <a:lstStyle/>
          <a:p>
            <a:fld id="{E635146A-3B27-483C-BCC8-46E80E8EC9CC}" type="datetimeFigureOut">
              <a:rPr lang="es-AR" smtClean="0"/>
              <a:t>25/6/2020</a:t>
            </a:fld>
            <a:endParaRPr lang="es-AR"/>
          </a:p>
        </p:txBody>
      </p:sp>
      <p:sp>
        <p:nvSpPr>
          <p:cNvPr id="8" name="Espace réservé du pied de page 7"/>
          <p:cNvSpPr>
            <a:spLocks noGrp="1"/>
          </p:cNvSpPr>
          <p:nvPr>
            <p:ph type="ftr" sz="quarter" idx="11"/>
          </p:nvPr>
        </p:nvSpPr>
        <p:spPr/>
        <p:txBody>
          <a:bodyPr/>
          <a:lstStyle/>
          <a:p>
            <a:endParaRPr lang="es-AR"/>
          </a:p>
        </p:txBody>
      </p:sp>
      <p:sp>
        <p:nvSpPr>
          <p:cNvPr id="9" name="Espace réservé du numéro de diapositive 8"/>
          <p:cNvSpPr>
            <a:spLocks noGrp="1"/>
          </p:cNvSpPr>
          <p:nvPr>
            <p:ph type="sldNum" sz="quarter" idx="12"/>
          </p:nvPr>
        </p:nvSpPr>
        <p:spPr/>
        <p:txBody>
          <a:bodyPr/>
          <a:lstStyle/>
          <a:p>
            <a:fld id="{2F9CEFA7-D5E2-4401-84FE-EFD70842E48F}" type="slidenum">
              <a:rPr lang="es-AR" smtClean="0"/>
              <a:t>‹Nr.›</a:t>
            </a:fld>
            <a:endParaRPr lang="es-AR"/>
          </a:p>
        </p:txBody>
      </p:sp>
    </p:spTree>
    <p:extLst>
      <p:ext uri="{BB962C8B-B14F-4D97-AF65-F5344CB8AC3E}">
        <p14:creationId xmlns:p14="http://schemas.microsoft.com/office/powerpoint/2010/main" val="463118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s-AR"/>
          </a:p>
        </p:txBody>
      </p:sp>
      <p:sp>
        <p:nvSpPr>
          <p:cNvPr id="3" name="Espace réservé de la date 2"/>
          <p:cNvSpPr>
            <a:spLocks noGrp="1"/>
          </p:cNvSpPr>
          <p:nvPr>
            <p:ph type="dt" sz="half" idx="10"/>
          </p:nvPr>
        </p:nvSpPr>
        <p:spPr/>
        <p:txBody>
          <a:bodyPr/>
          <a:lstStyle/>
          <a:p>
            <a:fld id="{E635146A-3B27-483C-BCC8-46E80E8EC9CC}" type="datetimeFigureOut">
              <a:rPr lang="es-AR" smtClean="0"/>
              <a:t>25/6/2020</a:t>
            </a:fld>
            <a:endParaRPr lang="es-AR"/>
          </a:p>
        </p:txBody>
      </p:sp>
      <p:sp>
        <p:nvSpPr>
          <p:cNvPr id="4" name="Espace réservé du pied de page 3"/>
          <p:cNvSpPr>
            <a:spLocks noGrp="1"/>
          </p:cNvSpPr>
          <p:nvPr>
            <p:ph type="ftr" sz="quarter" idx="11"/>
          </p:nvPr>
        </p:nvSpPr>
        <p:spPr/>
        <p:txBody>
          <a:bodyPr/>
          <a:lstStyle/>
          <a:p>
            <a:endParaRPr lang="es-AR"/>
          </a:p>
        </p:txBody>
      </p:sp>
      <p:sp>
        <p:nvSpPr>
          <p:cNvPr id="5" name="Espace réservé du numéro de diapositive 4"/>
          <p:cNvSpPr>
            <a:spLocks noGrp="1"/>
          </p:cNvSpPr>
          <p:nvPr>
            <p:ph type="sldNum" sz="quarter" idx="12"/>
          </p:nvPr>
        </p:nvSpPr>
        <p:spPr/>
        <p:txBody>
          <a:bodyPr/>
          <a:lstStyle/>
          <a:p>
            <a:fld id="{2F9CEFA7-D5E2-4401-84FE-EFD70842E48F}" type="slidenum">
              <a:rPr lang="es-AR" smtClean="0"/>
              <a:t>‹Nr.›</a:t>
            </a:fld>
            <a:endParaRPr lang="es-AR"/>
          </a:p>
        </p:txBody>
      </p:sp>
    </p:spTree>
    <p:extLst>
      <p:ext uri="{BB962C8B-B14F-4D97-AF65-F5344CB8AC3E}">
        <p14:creationId xmlns:p14="http://schemas.microsoft.com/office/powerpoint/2010/main" val="2624222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635146A-3B27-483C-BCC8-46E80E8EC9CC}" type="datetimeFigureOut">
              <a:rPr lang="es-AR" smtClean="0"/>
              <a:t>25/6/2020</a:t>
            </a:fld>
            <a:endParaRPr lang="es-AR"/>
          </a:p>
        </p:txBody>
      </p:sp>
      <p:sp>
        <p:nvSpPr>
          <p:cNvPr id="3" name="Espace réservé du pied de page 2"/>
          <p:cNvSpPr>
            <a:spLocks noGrp="1"/>
          </p:cNvSpPr>
          <p:nvPr>
            <p:ph type="ftr" sz="quarter" idx="11"/>
          </p:nvPr>
        </p:nvSpPr>
        <p:spPr/>
        <p:txBody>
          <a:bodyPr/>
          <a:lstStyle/>
          <a:p>
            <a:endParaRPr lang="es-AR"/>
          </a:p>
        </p:txBody>
      </p:sp>
      <p:sp>
        <p:nvSpPr>
          <p:cNvPr id="4" name="Espace réservé du numéro de diapositive 3"/>
          <p:cNvSpPr>
            <a:spLocks noGrp="1"/>
          </p:cNvSpPr>
          <p:nvPr>
            <p:ph type="sldNum" sz="quarter" idx="12"/>
          </p:nvPr>
        </p:nvSpPr>
        <p:spPr/>
        <p:txBody>
          <a:bodyPr/>
          <a:lstStyle/>
          <a:p>
            <a:fld id="{2F9CEFA7-D5E2-4401-84FE-EFD70842E48F}" type="slidenum">
              <a:rPr lang="es-AR" smtClean="0"/>
              <a:t>‹Nr.›</a:t>
            </a:fld>
            <a:endParaRPr lang="es-AR"/>
          </a:p>
        </p:txBody>
      </p:sp>
    </p:spTree>
    <p:extLst>
      <p:ext uri="{BB962C8B-B14F-4D97-AF65-F5344CB8AC3E}">
        <p14:creationId xmlns:p14="http://schemas.microsoft.com/office/powerpoint/2010/main" val="2704357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s-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E635146A-3B27-483C-BCC8-46E80E8EC9CC}" type="datetimeFigureOut">
              <a:rPr lang="es-AR" smtClean="0"/>
              <a:t>25/6/2020</a:t>
            </a:fld>
            <a:endParaRPr lang="es-AR"/>
          </a:p>
        </p:txBody>
      </p:sp>
      <p:sp>
        <p:nvSpPr>
          <p:cNvPr id="6" name="Espace réservé du pied de page 5"/>
          <p:cNvSpPr>
            <a:spLocks noGrp="1"/>
          </p:cNvSpPr>
          <p:nvPr>
            <p:ph type="ftr" sz="quarter" idx="11"/>
          </p:nvPr>
        </p:nvSpPr>
        <p:spPr/>
        <p:txBody>
          <a:bodyPr/>
          <a:lstStyle/>
          <a:p>
            <a:endParaRPr lang="es-AR"/>
          </a:p>
        </p:txBody>
      </p:sp>
      <p:sp>
        <p:nvSpPr>
          <p:cNvPr id="7" name="Espace réservé du numéro de diapositive 6"/>
          <p:cNvSpPr>
            <a:spLocks noGrp="1"/>
          </p:cNvSpPr>
          <p:nvPr>
            <p:ph type="sldNum" sz="quarter" idx="12"/>
          </p:nvPr>
        </p:nvSpPr>
        <p:spPr/>
        <p:txBody>
          <a:bodyPr/>
          <a:lstStyle/>
          <a:p>
            <a:fld id="{2F9CEFA7-D5E2-4401-84FE-EFD70842E48F}" type="slidenum">
              <a:rPr lang="es-AR" smtClean="0"/>
              <a:t>‹Nr.›</a:t>
            </a:fld>
            <a:endParaRPr lang="es-AR"/>
          </a:p>
        </p:txBody>
      </p:sp>
    </p:spTree>
    <p:extLst>
      <p:ext uri="{BB962C8B-B14F-4D97-AF65-F5344CB8AC3E}">
        <p14:creationId xmlns:p14="http://schemas.microsoft.com/office/powerpoint/2010/main" val="282013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s-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E635146A-3B27-483C-BCC8-46E80E8EC9CC}" type="datetimeFigureOut">
              <a:rPr lang="es-AR" smtClean="0"/>
              <a:t>25/6/2020</a:t>
            </a:fld>
            <a:endParaRPr lang="es-AR"/>
          </a:p>
        </p:txBody>
      </p:sp>
      <p:sp>
        <p:nvSpPr>
          <p:cNvPr id="6" name="Espace réservé du pied de page 5"/>
          <p:cNvSpPr>
            <a:spLocks noGrp="1"/>
          </p:cNvSpPr>
          <p:nvPr>
            <p:ph type="ftr" sz="quarter" idx="11"/>
          </p:nvPr>
        </p:nvSpPr>
        <p:spPr/>
        <p:txBody>
          <a:bodyPr/>
          <a:lstStyle/>
          <a:p>
            <a:endParaRPr lang="es-AR"/>
          </a:p>
        </p:txBody>
      </p:sp>
      <p:sp>
        <p:nvSpPr>
          <p:cNvPr id="7" name="Espace réservé du numéro de diapositive 6"/>
          <p:cNvSpPr>
            <a:spLocks noGrp="1"/>
          </p:cNvSpPr>
          <p:nvPr>
            <p:ph type="sldNum" sz="quarter" idx="12"/>
          </p:nvPr>
        </p:nvSpPr>
        <p:spPr/>
        <p:txBody>
          <a:bodyPr/>
          <a:lstStyle/>
          <a:p>
            <a:fld id="{2F9CEFA7-D5E2-4401-84FE-EFD70842E48F}" type="slidenum">
              <a:rPr lang="es-AR" smtClean="0"/>
              <a:t>‹Nr.›</a:t>
            </a:fld>
            <a:endParaRPr lang="es-AR"/>
          </a:p>
        </p:txBody>
      </p:sp>
    </p:spTree>
    <p:extLst>
      <p:ext uri="{BB962C8B-B14F-4D97-AF65-F5344CB8AC3E}">
        <p14:creationId xmlns:p14="http://schemas.microsoft.com/office/powerpoint/2010/main" val="3271449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s-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35146A-3B27-483C-BCC8-46E80E8EC9CC}" type="datetimeFigureOut">
              <a:rPr lang="es-AR" smtClean="0"/>
              <a:t>25/6/2020</a:t>
            </a:fld>
            <a:endParaRPr lang="es-A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9CEFA7-D5E2-4401-84FE-EFD70842E48F}" type="slidenum">
              <a:rPr lang="es-AR" smtClean="0"/>
              <a:t>‹Nr.›</a:t>
            </a:fld>
            <a:endParaRPr lang="es-AR"/>
          </a:p>
        </p:txBody>
      </p:sp>
    </p:spTree>
    <p:extLst>
      <p:ext uri="{BB962C8B-B14F-4D97-AF65-F5344CB8AC3E}">
        <p14:creationId xmlns:p14="http://schemas.microsoft.com/office/powerpoint/2010/main" val="73554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0.emf"/><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gif"/><Relationship Id="rId5" Type="http://schemas.openxmlformats.org/officeDocument/2006/relationships/image" Target="../media/image22.jpeg"/><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28.emf"/><Relationship Id="rId4" Type="http://schemas.openxmlformats.org/officeDocument/2006/relationships/image" Target="../media/image27.emf"/></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g"/><Relationship Id="rId1" Type="http://schemas.openxmlformats.org/officeDocument/2006/relationships/slideLayout" Target="../slideLayouts/slideLayout2.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s://www.google.com/url?sa=i&amp;rct=j&amp;q=&amp;esrc=s&amp;source=images&amp;cd=&amp;cad=rja&amp;uact=8&amp;ved=2ahUKEwjsvY-70pjiAhURKFAKHYY4C-kQjRx6BAgBEAU&amp;url=https://www.taconic.com/mouse-model/diet-induced-obese-dio-b6&amp;psig=AOvVaw3j-P48ynrqqoM2mPE4J3ef&amp;ust=1557841622753302"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4.emf"/><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google.com/url?sa=i&amp;rct=j&amp;q=&amp;esrc=s&amp;source=images&amp;cd=&amp;cad=rja&amp;uact=8&amp;ved=2ahUKEwjsvY-70pjiAhURKFAKHYY4C-kQjRx6BAgBEAU&amp;url=https://www.taconic.com/mouse-model/diet-induced-obese-dio-b6&amp;psig=AOvVaw3j-P48ynrqqoM2mPE4J3ef&amp;ust=1557841622753302" TargetMode="External"/><Relationship Id="rId5" Type="http://schemas.openxmlformats.org/officeDocument/2006/relationships/image" Target="../media/image15.png"/><Relationship Id="rId10" Type="http://schemas.openxmlformats.org/officeDocument/2006/relationships/image" Target="../media/image18.emf"/><Relationship Id="rId4" Type="http://schemas.openxmlformats.org/officeDocument/2006/relationships/hyperlink" Target="https://www.google.com/url?sa=i&amp;rct=j&amp;q=&amp;esrc=s&amp;source=images&amp;cd=&amp;ved=2ahUKEwjAluTv1Z3iAhXBalAKHYX5BEUQjRx6BAgBEAU&amp;url=https://www.intechopen.com/books/hepatic-surgery/experimental-models-in-liver-surgery&amp;psig=AOvVaw3V09pl9-fbKhpBhYLCkPSf&amp;ust=1558014343176014" TargetMode="External"/><Relationship Id="rId9"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4264" y="3412274"/>
            <a:ext cx="8396868" cy="3061392"/>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itle 1"/>
          <p:cNvSpPr>
            <a:spLocks noGrp="1"/>
          </p:cNvSpPr>
          <p:nvPr>
            <p:ph type="ctrTitle"/>
          </p:nvPr>
        </p:nvSpPr>
        <p:spPr>
          <a:xfrm>
            <a:off x="689994" y="116386"/>
            <a:ext cx="11099814" cy="1470025"/>
          </a:xfrm>
        </p:spPr>
        <p:txBody>
          <a:bodyPr>
            <a:normAutofit/>
          </a:bodyPr>
          <a:lstStyle/>
          <a:p>
            <a:r>
              <a:rPr lang="en-US" sz="5400" b="1" dirty="0"/>
              <a:t>Portal Hypertension Sessions</a:t>
            </a:r>
            <a:r>
              <a:rPr lang="en-US" sz="2700" dirty="0"/>
              <a:t/>
            </a:r>
            <a:br>
              <a:rPr lang="en-US" sz="2700" dirty="0"/>
            </a:br>
            <a:r>
              <a:rPr lang="en-US" sz="1200" dirty="0"/>
              <a:t/>
            </a:r>
            <a:br>
              <a:rPr lang="en-US" sz="1200" dirty="0"/>
            </a:br>
            <a:r>
              <a:rPr lang="en-US" sz="2700" dirty="0"/>
              <a:t>Tuesday, May 21 2019 – 4.30 pm, MEM</a:t>
            </a:r>
            <a:endParaRPr lang="en-US" dirty="0"/>
          </a:p>
        </p:txBody>
      </p:sp>
      <p:sp>
        <p:nvSpPr>
          <p:cNvPr id="6" name="TextBox 3"/>
          <p:cNvSpPr txBox="1"/>
          <p:nvPr/>
        </p:nvSpPr>
        <p:spPr>
          <a:xfrm>
            <a:off x="3684845" y="1769593"/>
            <a:ext cx="4161780" cy="461665"/>
          </a:xfrm>
          <a:prstGeom prst="rect">
            <a:avLst/>
          </a:prstGeom>
          <a:solidFill>
            <a:srgbClr val="0033CC"/>
          </a:solidFill>
        </p:spPr>
        <p:txBody>
          <a:bodyPr wrap="none" rtlCol="0">
            <a:spAutoFit/>
          </a:bodyPr>
          <a:lstStyle/>
          <a:p>
            <a:r>
              <a:rPr lang="en-US" sz="2400" b="1" dirty="0">
                <a:solidFill>
                  <a:prstClr val="white"/>
                </a:solidFill>
              </a:rPr>
              <a:t>Presenter:  </a:t>
            </a:r>
            <a:r>
              <a:rPr lang="en-US" sz="2400" b="1" dirty="0" err="1">
                <a:solidFill>
                  <a:prstClr val="white"/>
                </a:solidFill>
              </a:rPr>
              <a:t>Dr</a:t>
            </a:r>
            <a:r>
              <a:rPr lang="en-US" sz="2400" b="1" dirty="0">
                <a:solidFill>
                  <a:prstClr val="white"/>
                </a:solidFill>
              </a:rPr>
              <a:t> Melisa </a:t>
            </a:r>
            <a:r>
              <a:rPr lang="en-US" sz="2400" b="1" dirty="0" err="1">
                <a:solidFill>
                  <a:prstClr val="white"/>
                </a:solidFill>
              </a:rPr>
              <a:t>Dirchwolf</a:t>
            </a:r>
            <a:endParaRPr lang="en-US" sz="2400" b="1" dirty="0">
              <a:solidFill>
                <a:prstClr val="white"/>
              </a:solidFill>
            </a:endParaRPr>
          </a:p>
        </p:txBody>
      </p:sp>
      <p:sp>
        <p:nvSpPr>
          <p:cNvPr id="7" name="TextBox 4"/>
          <p:cNvSpPr txBox="1"/>
          <p:nvPr/>
        </p:nvSpPr>
        <p:spPr>
          <a:xfrm>
            <a:off x="1684114" y="2564904"/>
            <a:ext cx="8386744" cy="3908762"/>
          </a:xfrm>
          <a:prstGeom prst="rect">
            <a:avLst/>
          </a:prstGeom>
          <a:noFill/>
        </p:spPr>
        <p:txBody>
          <a:bodyPr wrap="square" rtlCol="0">
            <a:spAutoFit/>
          </a:bodyPr>
          <a:lstStyle/>
          <a:p>
            <a:pPr algn="ctr"/>
            <a:r>
              <a:rPr lang="de-CH" sz="2800" b="1" dirty="0" err="1">
                <a:solidFill>
                  <a:srgbClr val="002060"/>
                </a:solidFill>
              </a:rPr>
              <a:t>Statins</a:t>
            </a:r>
            <a:r>
              <a:rPr lang="de-CH" sz="2800" b="1" dirty="0">
                <a:solidFill>
                  <a:srgbClr val="002060"/>
                </a:solidFill>
              </a:rPr>
              <a:t> </a:t>
            </a:r>
            <a:r>
              <a:rPr lang="de-CH" sz="2800" b="1" dirty="0" err="1">
                <a:solidFill>
                  <a:srgbClr val="002060"/>
                </a:solidFill>
              </a:rPr>
              <a:t>for</a:t>
            </a:r>
            <a:r>
              <a:rPr lang="de-CH" sz="2800" b="1" dirty="0">
                <a:solidFill>
                  <a:srgbClr val="002060"/>
                </a:solidFill>
              </a:rPr>
              <a:t> </a:t>
            </a:r>
            <a:r>
              <a:rPr lang="de-CH" sz="2800" b="1" dirty="0" err="1">
                <a:solidFill>
                  <a:srgbClr val="002060"/>
                </a:solidFill>
              </a:rPr>
              <a:t>Chronic</a:t>
            </a:r>
            <a:r>
              <a:rPr lang="de-CH" sz="2800" b="1" dirty="0">
                <a:solidFill>
                  <a:srgbClr val="002060"/>
                </a:solidFill>
              </a:rPr>
              <a:t> </a:t>
            </a:r>
            <a:r>
              <a:rPr lang="de-CH" sz="2800" b="1" dirty="0" err="1">
                <a:solidFill>
                  <a:srgbClr val="002060"/>
                </a:solidFill>
              </a:rPr>
              <a:t>Liver</a:t>
            </a:r>
            <a:r>
              <a:rPr lang="de-CH" sz="2800" b="1" dirty="0">
                <a:solidFill>
                  <a:srgbClr val="002060"/>
                </a:solidFill>
              </a:rPr>
              <a:t> </a:t>
            </a:r>
            <a:r>
              <a:rPr lang="de-CH" sz="2800" b="1" dirty="0" err="1">
                <a:solidFill>
                  <a:srgbClr val="002060"/>
                </a:solidFill>
              </a:rPr>
              <a:t>Disease</a:t>
            </a:r>
            <a:endParaRPr lang="de-CH" sz="2800" b="1" dirty="0">
              <a:solidFill>
                <a:srgbClr val="002060"/>
              </a:solidFill>
            </a:endParaRPr>
          </a:p>
          <a:p>
            <a:pPr algn="ctr"/>
            <a:endParaRPr lang="de-CH" sz="2800" b="1" dirty="0">
              <a:solidFill>
                <a:srgbClr val="002060"/>
              </a:solidFill>
            </a:endParaRPr>
          </a:p>
          <a:p>
            <a:pPr marL="285750" indent="-285750">
              <a:buFont typeface="Arial" panose="020B0604020202020204" pitchFamily="34" charset="0"/>
              <a:buChar char="•"/>
            </a:pPr>
            <a:r>
              <a:rPr lang="de-CH" sz="2400" dirty="0">
                <a:solidFill>
                  <a:prstClr val="black">
                    <a:lumMod val="75000"/>
                    <a:lumOff val="25000"/>
                  </a:prstClr>
                </a:solidFill>
              </a:rPr>
              <a:t>  </a:t>
            </a:r>
            <a:r>
              <a:rPr lang="de-CH" sz="2400" dirty="0" err="1">
                <a:solidFill>
                  <a:prstClr val="black">
                    <a:lumMod val="75000"/>
                    <a:lumOff val="25000"/>
                  </a:prstClr>
                </a:solidFill>
              </a:rPr>
              <a:t>Pleiotropic</a:t>
            </a:r>
            <a:r>
              <a:rPr lang="de-CH" sz="2400" dirty="0">
                <a:solidFill>
                  <a:prstClr val="black">
                    <a:lumMod val="75000"/>
                    <a:lumOff val="25000"/>
                  </a:prstClr>
                </a:solidFill>
              </a:rPr>
              <a:t> </a:t>
            </a:r>
            <a:r>
              <a:rPr lang="de-CH" sz="2400" dirty="0" err="1">
                <a:solidFill>
                  <a:prstClr val="black">
                    <a:lumMod val="75000"/>
                    <a:lumOff val="25000"/>
                  </a:prstClr>
                </a:solidFill>
              </a:rPr>
              <a:t>effects</a:t>
            </a:r>
            <a:r>
              <a:rPr lang="de-CH" sz="2400" dirty="0">
                <a:solidFill>
                  <a:prstClr val="black">
                    <a:lumMod val="75000"/>
                    <a:lumOff val="25000"/>
                  </a:prstClr>
                </a:solidFill>
              </a:rPr>
              <a:t> </a:t>
            </a:r>
            <a:r>
              <a:rPr lang="de-CH" sz="2400" dirty="0" err="1">
                <a:solidFill>
                  <a:prstClr val="black">
                    <a:lumMod val="75000"/>
                    <a:lumOff val="25000"/>
                  </a:prstClr>
                </a:solidFill>
              </a:rPr>
              <a:t>of</a:t>
            </a:r>
            <a:r>
              <a:rPr lang="de-CH" sz="2400" dirty="0">
                <a:solidFill>
                  <a:prstClr val="black">
                    <a:lumMod val="75000"/>
                    <a:lumOff val="25000"/>
                  </a:prstClr>
                </a:solidFill>
              </a:rPr>
              <a:t> </a:t>
            </a:r>
            <a:r>
              <a:rPr lang="de-CH" sz="2400" dirty="0" err="1">
                <a:solidFill>
                  <a:prstClr val="black">
                    <a:lumMod val="75000"/>
                    <a:lumOff val="25000"/>
                  </a:prstClr>
                </a:solidFill>
              </a:rPr>
              <a:t>statins</a:t>
            </a:r>
            <a:endParaRPr lang="de-CH" sz="2400" dirty="0">
              <a:solidFill>
                <a:prstClr val="black">
                  <a:lumMod val="75000"/>
                  <a:lumOff val="25000"/>
                </a:prstClr>
              </a:solidFill>
            </a:endParaRPr>
          </a:p>
          <a:p>
            <a:pPr marL="285750" indent="-285750">
              <a:buFont typeface="Arial" panose="020B0604020202020204" pitchFamily="34" charset="0"/>
              <a:buChar char="•"/>
            </a:pPr>
            <a:r>
              <a:rPr lang="de-CH" sz="2400" dirty="0">
                <a:solidFill>
                  <a:prstClr val="black">
                    <a:lumMod val="75000"/>
                    <a:lumOff val="25000"/>
                  </a:prstClr>
                </a:solidFill>
              </a:rPr>
              <a:t>  </a:t>
            </a:r>
            <a:r>
              <a:rPr lang="de-CH" sz="2400" dirty="0" err="1">
                <a:solidFill>
                  <a:prstClr val="black">
                    <a:lumMod val="75000"/>
                    <a:lumOff val="25000"/>
                  </a:prstClr>
                </a:solidFill>
              </a:rPr>
              <a:t>Endothelial</a:t>
            </a:r>
            <a:r>
              <a:rPr lang="de-CH" sz="2400" dirty="0">
                <a:solidFill>
                  <a:prstClr val="black">
                    <a:lumMod val="75000"/>
                    <a:lumOff val="25000"/>
                  </a:prstClr>
                </a:solidFill>
              </a:rPr>
              <a:t> </a:t>
            </a:r>
            <a:r>
              <a:rPr lang="de-CH" sz="2400" dirty="0" err="1">
                <a:solidFill>
                  <a:prstClr val="black">
                    <a:lumMod val="75000"/>
                    <a:lumOff val="25000"/>
                  </a:prstClr>
                </a:solidFill>
              </a:rPr>
              <a:t>function</a:t>
            </a:r>
            <a:endParaRPr lang="de-CH" sz="2400" dirty="0">
              <a:solidFill>
                <a:prstClr val="black">
                  <a:lumMod val="75000"/>
                  <a:lumOff val="25000"/>
                </a:prstClr>
              </a:solidFill>
            </a:endParaRPr>
          </a:p>
          <a:p>
            <a:pPr marL="285750" indent="-285750">
              <a:buFont typeface="Arial" panose="020B0604020202020204" pitchFamily="34" charset="0"/>
              <a:buChar char="•"/>
            </a:pPr>
            <a:r>
              <a:rPr lang="de-CH" sz="2400" dirty="0">
                <a:solidFill>
                  <a:prstClr val="black">
                    <a:lumMod val="75000"/>
                    <a:lumOff val="25000"/>
                  </a:prstClr>
                </a:solidFill>
              </a:rPr>
              <a:t>  </a:t>
            </a:r>
            <a:r>
              <a:rPr lang="de-CH" sz="2400" dirty="0" err="1">
                <a:solidFill>
                  <a:prstClr val="black">
                    <a:lumMod val="75000"/>
                    <a:lumOff val="25000"/>
                  </a:prstClr>
                </a:solidFill>
              </a:rPr>
              <a:t>Liver</a:t>
            </a:r>
            <a:r>
              <a:rPr lang="de-CH" sz="2400" dirty="0">
                <a:solidFill>
                  <a:prstClr val="black">
                    <a:lumMod val="75000"/>
                    <a:lumOff val="25000"/>
                  </a:prstClr>
                </a:solidFill>
              </a:rPr>
              <a:t> </a:t>
            </a:r>
            <a:r>
              <a:rPr lang="de-CH" sz="2400" dirty="0" err="1">
                <a:solidFill>
                  <a:prstClr val="black">
                    <a:lumMod val="75000"/>
                    <a:lumOff val="25000"/>
                  </a:prstClr>
                </a:solidFill>
              </a:rPr>
              <a:t>fibrosis</a:t>
            </a:r>
            <a:endParaRPr lang="de-CH" sz="2400" dirty="0">
              <a:solidFill>
                <a:prstClr val="black">
                  <a:lumMod val="75000"/>
                  <a:lumOff val="25000"/>
                </a:prstClr>
              </a:solidFill>
            </a:endParaRPr>
          </a:p>
          <a:p>
            <a:pPr marL="285750" indent="-285750">
              <a:buFont typeface="Arial" panose="020B0604020202020204" pitchFamily="34" charset="0"/>
              <a:buChar char="•"/>
            </a:pPr>
            <a:r>
              <a:rPr lang="de-CH" sz="2400" dirty="0">
                <a:solidFill>
                  <a:prstClr val="black">
                    <a:lumMod val="75000"/>
                    <a:lumOff val="25000"/>
                  </a:prstClr>
                </a:solidFill>
              </a:rPr>
              <a:t>  Portal </a:t>
            </a:r>
            <a:r>
              <a:rPr lang="de-CH" sz="2400" dirty="0" err="1">
                <a:solidFill>
                  <a:prstClr val="black">
                    <a:lumMod val="75000"/>
                    <a:lumOff val="25000"/>
                  </a:prstClr>
                </a:solidFill>
              </a:rPr>
              <a:t>hypertension</a:t>
            </a:r>
            <a:endParaRPr lang="de-CH" sz="2400" dirty="0">
              <a:solidFill>
                <a:prstClr val="black">
                  <a:lumMod val="75000"/>
                  <a:lumOff val="25000"/>
                </a:prstClr>
              </a:solidFill>
            </a:endParaRPr>
          </a:p>
          <a:p>
            <a:pPr marL="285750" indent="-285750">
              <a:buFont typeface="Arial" panose="020B0604020202020204" pitchFamily="34" charset="0"/>
              <a:buChar char="•"/>
            </a:pPr>
            <a:r>
              <a:rPr lang="de-CH" sz="2400" dirty="0">
                <a:solidFill>
                  <a:prstClr val="black">
                    <a:lumMod val="75000"/>
                    <a:lumOff val="25000"/>
                  </a:prstClr>
                </a:solidFill>
              </a:rPr>
              <a:t>  </a:t>
            </a:r>
            <a:r>
              <a:rPr lang="de-CH" sz="2400" dirty="0" err="1">
                <a:solidFill>
                  <a:prstClr val="black">
                    <a:lumMod val="75000"/>
                    <a:lumOff val="25000"/>
                  </a:prstClr>
                </a:solidFill>
              </a:rPr>
              <a:t>Liver</a:t>
            </a:r>
            <a:r>
              <a:rPr lang="de-CH" sz="2400" dirty="0">
                <a:solidFill>
                  <a:prstClr val="black">
                    <a:lumMod val="75000"/>
                    <a:lumOff val="25000"/>
                  </a:prstClr>
                </a:solidFill>
              </a:rPr>
              <a:t> </a:t>
            </a:r>
            <a:r>
              <a:rPr lang="de-CH" sz="2400" dirty="0" err="1">
                <a:solidFill>
                  <a:prstClr val="black">
                    <a:lumMod val="75000"/>
                    <a:lumOff val="25000"/>
                  </a:prstClr>
                </a:solidFill>
              </a:rPr>
              <a:t>preservation</a:t>
            </a:r>
            <a:endParaRPr lang="de-CH" sz="2400" dirty="0">
              <a:solidFill>
                <a:prstClr val="black">
                  <a:lumMod val="75000"/>
                  <a:lumOff val="25000"/>
                </a:prstClr>
              </a:solidFill>
            </a:endParaRPr>
          </a:p>
          <a:p>
            <a:pPr marL="285750" indent="-285750">
              <a:buFont typeface="Arial" panose="020B0604020202020204" pitchFamily="34" charset="0"/>
              <a:buChar char="•"/>
            </a:pPr>
            <a:r>
              <a:rPr lang="de-CH" sz="2400" dirty="0">
                <a:solidFill>
                  <a:prstClr val="black">
                    <a:lumMod val="75000"/>
                    <a:lumOff val="25000"/>
                  </a:prstClr>
                </a:solidFill>
              </a:rPr>
              <a:t>  </a:t>
            </a:r>
            <a:r>
              <a:rPr lang="de-CH" sz="2400" dirty="0" err="1">
                <a:solidFill>
                  <a:prstClr val="black">
                    <a:lumMod val="75000"/>
                    <a:lumOff val="25000"/>
                  </a:prstClr>
                </a:solidFill>
              </a:rPr>
              <a:t>Prevention</a:t>
            </a:r>
            <a:r>
              <a:rPr lang="de-CH" sz="2400" dirty="0">
                <a:solidFill>
                  <a:prstClr val="black">
                    <a:lumMod val="75000"/>
                    <a:lumOff val="25000"/>
                  </a:prstClr>
                </a:solidFill>
              </a:rPr>
              <a:t> </a:t>
            </a:r>
            <a:r>
              <a:rPr lang="de-CH" sz="2400" dirty="0" err="1">
                <a:solidFill>
                  <a:prstClr val="black">
                    <a:lumMod val="75000"/>
                    <a:lumOff val="25000"/>
                  </a:prstClr>
                </a:solidFill>
              </a:rPr>
              <a:t>of</a:t>
            </a:r>
            <a:r>
              <a:rPr lang="de-CH" sz="2400" dirty="0">
                <a:solidFill>
                  <a:prstClr val="black">
                    <a:lumMod val="75000"/>
                    <a:lumOff val="25000"/>
                  </a:prstClr>
                </a:solidFill>
              </a:rPr>
              <a:t> </a:t>
            </a:r>
            <a:r>
              <a:rPr lang="de-CH" sz="2400" dirty="0" err="1">
                <a:solidFill>
                  <a:prstClr val="black">
                    <a:lumMod val="75000"/>
                    <a:lumOff val="25000"/>
                  </a:prstClr>
                </a:solidFill>
              </a:rPr>
              <a:t>ischemia</a:t>
            </a:r>
            <a:r>
              <a:rPr lang="de-CH" sz="2400" dirty="0">
                <a:solidFill>
                  <a:prstClr val="black">
                    <a:lumMod val="75000"/>
                    <a:lumOff val="25000"/>
                  </a:prstClr>
                </a:solidFill>
              </a:rPr>
              <a:t>/</a:t>
            </a:r>
            <a:r>
              <a:rPr lang="de-CH" sz="2400" dirty="0" err="1">
                <a:solidFill>
                  <a:prstClr val="black">
                    <a:lumMod val="75000"/>
                    <a:lumOff val="25000"/>
                  </a:prstClr>
                </a:solidFill>
              </a:rPr>
              <a:t>reperfusion</a:t>
            </a:r>
            <a:r>
              <a:rPr lang="de-CH" sz="2400" dirty="0">
                <a:solidFill>
                  <a:prstClr val="black">
                    <a:lumMod val="75000"/>
                    <a:lumOff val="25000"/>
                  </a:prstClr>
                </a:solidFill>
              </a:rPr>
              <a:t> </a:t>
            </a:r>
            <a:r>
              <a:rPr lang="de-CH" sz="2400" dirty="0" err="1">
                <a:solidFill>
                  <a:prstClr val="black">
                    <a:lumMod val="75000"/>
                    <a:lumOff val="25000"/>
                  </a:prstClr>
                </a:solidFill>
              </a:rPr>
              <a:t>injury</a:t>
            </a:r>
            <a:endParaRPr lang="de-CH" sz="2400" dirty="0">
              <a:solidFill>
                <a:prstClr val="black">
                  <a:lumMod val="75000"/>
                  <a:lumOff val="25000"/>
                </a:prstClr>
              </a:solidFill>
            </a:endParaRPr>
          </a:p>
          <a:p>
            <a:pPr marL="285750" indent="-285750">
              <a:buFont typeface="Arial" panose="020B0604020202020204" pitchFamily="34" charset="0"/>
              <a:buChar char="•"/>
            </a:pPr>
            <a:r>
              <a:rPr lang="de-CH" sz="2400" dirty="0">
                <a:solidFill>
                  <a:prstClr val="black">
                    <a:lumMod val="75000"/>
                    <a:lumOff val="25000"/>
                  </a:prstClr>
                </a:solidFill>
              </a:rPr>
              <a:t>  </a:t>
            </a:r>
            <a:r>
              <a:rPr lang="de-CH" sz="2400" dirty="0" err="1">
                <a:solidFill>
                  <a:prstClr val="black">
                    <a:lumMod val="75000"/>
                    <a:lumOff val="25000"/>
                  </a:prstClr>
                </a:solidFill>
              </a:rPr>
              <a:t>Prevention</a:t>
            </a:r>
            <a:r>
              <a:rPr lang="de-CH" sz="2400" dirty="0">
                <a:solidFill>
                  <a:prstClr val="black">
                    <a:lumMod val="75000"/>
                    <a:lumOff val="25000"/>
                  </a:prstClr>
                </a:solidFill>
              </a:rPr>
              <a:t> </a:t>
            </a:r>
            <a:r>
              <a:rPr lang="de-CH" sz="2400" dirty="0" err="1">
                <a:solidFill>
                  <a:prstClr val="black">
                    <a:lumMod val="75000"/>
                    <a:lumOff val="25000"/>
                  </a:prstClr>
                </a:solidFill>
              </a:rPr>
              <a:t>of</a:t>
            </a:r>
            <a:r>
              <a:rPr lang="de-CH" sz="2400" dirty="0">
                <a:solidFill>
                  <a:prstClr val="black">
                    <a:lumMod val="75000"/>
                    <a:lumOff val="25000"/>
                  </a:prstClr>
                </a:solidFill>
              </a:rPr>
              <a:t> </a:t>
            </a:r>
            <a:r>
              <a:rPr lang="de-CH" sz="2400" dirty="0" err="1">
                <a:solidFill>
                  <a:prstClr val="black">
                    <a:lumMod val="75000"/>
                    <a:lumOff val="25000"/>
                  </a:prstClr>
                </a:solidFill>
              </a:rPr>
              <a:t>infection</a:t>
            </a:r>
            <a:r>
              <a:rPr lang="de-CH" sz="2400" dirty="0">
                <a:solidFill>
                  <a:prstClr val="black">
                    <a:lumMod val="75000"/>
                    <a:lumOff val="25000"/>
                  </a:prstClr>
                </a:solidFill>
              </a:rPr>
              <a:t> </a:t>
            </a:r>
            <a:r>
              <a:rPr lang="de-CH" sz="2400" dirty="0" err="1">
                <a:solidFill>
                  <a:prstClr val="black">
                    <a:lumMod val="75000"/>
                    <a:lumOff val="25000"/>
                  </a:prstClr>
                </a:solidFill>
              </a:rPr>
              <a:t>related</a:t>
            </a:r>
            <a:r>
              <a:rPr lang="de-CH" sz="2400" dirty="0">
                <a:solidFill>
                  <a:prstClr val="black">
                    <a:lumMod val="75000"/>
                    <a:lumOff val="25000"/>
                  </a:prstClr>
                </a:solidFill>
              </a:rPr>
              <a:t> </a:t>
            </a:r>
            <a:r>
              <a:rPr lang="de-CH" sz="2400" dirty="0" err="1">
                <a:solidFill>
                  <a:prstClr val="black">
                    <a:lumMod val="75000"/>
                    <a:lumOff val="25000"/>
                  </a:prstClr>
                </a:solidFill>
              </a:rPr>
              <a:t>liver</a:t>
            </a:r>
            <a:r>
              <a:rPr lang="de-CH" sz="2400" dirty="0">
                <a:solidFill>
                  <a:prstClr val="black">
                    <a:lumMod val="75000"/>
                    <a:lumOff val="25000"/>
                  </a:prstClr>
                </a:solidFill>
              </a:rPr>
              <a:t> </a:t>
            </a:r>
            <a:r>
              <a:rPr lang="de-CH" sz="2400" dirty="0" err="1">
                <a:solidFill>
                  <a:prstClr val="black">
                    <a:lumMod val="75000"/>
                    <a:lumOff val="25000"/>
                  </a:prstClr>
                </a:solidFill>
              </a:rPr>
              <a:t>failure</a:t>
            </a:r>
            <a:r>
              <a:rPr lang="de-CH" sz="2400" dirty="0">
                <a:solidFill>
                  <a:prstClr val="black">
                    <a:lumMod val="75000"/>
                    <a:lumOff val="25000"/>
                  </a:prstClr>
                </a:solidFill>
              </a:rPr>
              <a:t> (ACLF)</a:t>
            </a:r>
          </a:p>
          <a:p>
            <a:pPr marL="285750" indent="-285750">
              <a:buFont typeface="Arial" panose="020B0604020202020204" pitchFamily="34" charset="0"/>
              <a:buChar char="•"/>
            </a:pPr>
            <a:r>
              <a:rPr lang="de-CH" sz="2000" b="1" dirty="0">
                <a:solidFill>
                  <a:prstClr val="black">
                    <a:lumMod val="75000"/>
                    <a:lumOff val="25000"/>
                  </a:prstClr>
                </a:solidFill>
              </a:rPr>
              <a:t>   </a:t>
            </a:r>
            <a:r>
              <a:rPr lang="de-CH" sz="2400" dirty="0">
                <a:solidFill>
                  <a:prstClr val="black">
                    <a:lumMod val="75000"/>
                    <a:lumOff val="25000"/>
                  </a:prstClr>
                </a:solidFill>
              </a:rPr>
              <a:t>Progression </a:t>
            </a:r>
            <a:r>
              <a:rPr lang="de-CH" sz="2400" dirty="0" err="1">
                <a:solidFill>
                  <a:prstClr val="black">
                    <a:lumMod val="75000"/>
                    <a:lumOff val="25000"/>
                  </a:prstClr>
                </a:solidFill>
              </a:rPr>
              <a:t>of</a:t>
            </a:r>
            <a:r>
              <a:rPr lang="de-CH" sz="2400" dirty="0">
                <a:solidFill>
                  <a:prstClr val="black">
                    <a:lumMod val="75000"/>
                    <a:lumOff val="25000"/>
                  </a:prstClr>
                </a:solidFill>
              </a:rPr>
              <a:t> </a:t>
            </a:r>
            <a:r>
              <a:rPr lang="de-CH" sz="2400" dirty="0" err="1">
                <a:solidFill>
                  <a:prstClr val="black">
                    <a:lumMod val="75000"/>
                    <a:lumOff val="25000"/>
                  </a:prstClr>
                </a:solidFill>
              </a:rPr>
              <a:t>liver</a:t>
            </a:r>
            <a:r>
              <a:rPr lang="de-CH" sz="2400" dirty="0">
                <a:solidFill>
                  <a:prstClr val="black">
                    <a:lumMod val="75000"/>
                    <a:lumOff val="25000"/>
                  </a:prstClr>
                </a:solidFill>
              </a:rPr>
              <a:t> </a:t>
            </a:r>
            <a:r>
              <a:rPr lang="de-CH" sz="2400" dirty="0" err="1">
                <a:solidFill>
                  <a:prstClr val="black">
                    <a:lumMod val="75000"/>
                    <a:lumOff val="25000"/>
                  </a:prstClr>
                </a:solidFill>
              </a:rPr>
              <a:t>disease</a:t>
            </a:r>
            <a:endParaRPr lang="en-US" sz="2000" dirty="0">
              <a:solidFill>
                <a:prstClr val="black">
                  <a:lumMod val="75000"/>
                  <a:lumOff val="25000"/>
                </a:prstClr>
              </a:solidFill>
            </a:endParaRPr>
          </a:p>
        </p:txBody>
      </p:sp>
    </p:spTree>
    <p:extLst>
      <p:ext uri="{BB962C8B-B14F-4D97-AF65-F5344CB8AC3E}">
        <p14:creationId xmlns:p14="http://schemas.microsoft.com/office/powerpoint/2010/main" val="197855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71450" y="150029"/>
            <a:ext cx="11868150" cy="369332"/>
          </a:xfrm>
          <a:prstGeom prst="rect">
            <a:avLst/>
          </a:prstGeom>
          <a:solidFill>
            <a:schemeClr val="accent1">
              <a:lumMod val="40000"/>
              <a:lumOff val="60000"/>
            </a:schemeClr>
          </a:solidFill>
        </p:spPr>
        <p:txBody>
          <a:bodyPr wrap="square" rtlCol="0">
            <a:spAutoFit/>
          </a:bodyPr>
          <a:lstStyle/>
          <a:p>
            <a:r>
              <a:rPr lang="es-AR" dirty="0"/>
              <a:t>STATINS – Pre-</a:t>
            </a:r>
            <a:r>
              <a:rPr lang="es-AR" dirty="0" err="1"/>
              <a:t>clinical</a:t>
            </a:r>
            <a:r>
              <a:rPr lang="es-AR" dirty="0"/>
              <a:t> </a:t>
            </a:r>
            <a:r>
              <a:rPr lang="es-AR" dirty="0" err="1"/>
              <a:t>studies</a:t>
            </a:r>
            <a:r>
              <a:rPr lang="es-AR" dirty="0"/>
              <a:t>: Hemorrhage/</a:t>
            </a:r>
            <a:r>
              <a:rPr lang="es-AR" dirty="0" err="1"/>
              <a:t>Resuscitation</a:t>
            </a:r>
            <a:endParaRPr lang="es-AR" dirty="0"/>
          </a:p>
        </p:txBody>
      </p:sp>
      <p:sp>
        <p:nvSpPr>
          <p:cNvPr id="5" name="Rectangle 4"/>
          <p:cNvSpPr/>
          <p:nvPr/>
        </p:nvSpPr>
        <p:spPr>
          <a:xfrm>
            <a:off x="324056" y="622728"/>
            <a:ext cx="10831418" cy="2369880"/>
          </a:xfrm>
          <a:prstGeom prst="rect">
            <a:avLst/>
          </a:prstGeom>
        </p:spPr>
        <p:txBody>
          <a:bodyPr wrap="square">
            <a:spAutoFit/>
          </a:bodyPr>
          <a:lstStyle/>
          <a:p>
            <a:r>
              <a:rPr lang="es-AR" sz="2600" b="1" dirty="0"/>
              <a:t>Simvastatin </a:t>
            </a:r>
            <a:r>
              <a:rPr lang="es-AR" sz="2600" b="1" dirty="0" err="1"/>
              <a:t>Attenuates</a:t>
            </a:r>
            <a:r>
              <a:rPr lang="es-AR" sz="2600" b="1" dirty="0"/>
              <a:t> </a:t>
            </a:r>
            <a:r>
              <a:rPr lang="es-AR" sz="2600" b="1" dirty="0" err="1"/>
              <a:t>Liver</a:t>
            </a:r>
            <a:r>
              <a:rPr lang="es-AR" sz="2600" b="1" dirty="0"/>
              <a:t> </a:t>
            </a:r>
            <a:r>
              <a:rPr lang="es-AR" sz="2600" b="1" dirty="0" err="1"/>
              <a:t>Injury</a:t>
            </a:r>
            <a:r>
              <a:rPr lang="es-AR" sz="2600" b="1" dirty="0"/>
              <a:t> in </a:t>
            </a:r>
            <a:r>
              <a:rPr lang="es-AR" sz="2600" b="1" dirty="0" err="1"/>
              <a:t>Rodents</a:t>
            </a:r>
            <a:r>
              <a:rPr lang="es-AR" sz="2600" b="1" dirty="0"/>
              <a:t> with </a:t>
            </a:r>
            <a:r>
              <a:rPr lang="es-AR" sz="2600" b="1" dirty="0" err="1"/>
              <a:t>Biliary</a:t>
            </a:r>
            <a:r>
              <a:rPr lang="es-AR" sz="2600" b="1" dirty="0"/>
              <a:t> Cirrhosis </a:t>
            </a:r>
            <a:r>
              <a:rPr lang="es-AR" sz="2600" b="1" dirty="0" err="1"/>
              <a:t>Submitted</a:t>
            </a:r>
            <a:r>
              <a:rPr lang="es-AR" sz="2600" b="1" dirty="0"/>
              <a:t> to </a:t>
            </a:r>
            <a:r>
              <a:rPr lang="es-AR" sz="2600" b="1" dirty="0" err="1"/>
              <a:t>Hemorrhage</a:t>
            </a:r>
            <a:r>
              <a:rPr lang="es-AR" sz="2600" b="1" dirty="0"/>
              <a:t>/</a:t>
            </a:r>
            <a:r>
              <a:rPr lang="es-AR" sz="2600" b="1" dirty="0" err="1"/>
              <a:t>Resuscitation</a:t>
            </a:r>
            <a:r>
              <a:rPr lang="es-AR" sz="2400" b="1" dirty="0"/>
              <a:t>. </a:t>
            </a:r>
            <a:r>
              <a:rPr lang="es-AR" sz="1900" dirty="0" err="1"/>
              <a:t>Meireles</a:t>
            </a:r>
            <a:r>
              <a:rPr lang="es-AR" sz="1900" dirty="0"/>
              <a:t> CZ, Pasarin M, Lozano JJ, García-</a:t>
            </a:r>
            <a:r>
              <a:rPr lang="es-AR" sz="1900" dirty="0" err="1"/>
              <a:t>Calderó</a:t>
            </a:r>
            <a:r>
              <a:rPr lang="es-AR" sz="1900" dirty="0"/>
              <a:t> H, Gracia-Sancho J, García-Pagán JC, Bosch J, Abraldes JG. </a:t>
            </a:r>
            <a:r>
              <a:rPr lang="es-AR" sz="1900" i="1" dirty="0"/>
              <a:t>Shock 2017</a:t>
            </a:r>
          </a:p>
          <a:p>
            <a:endParaRPr lang="es-AR" i="1" dirty="0">
              <a:latin typeface="arial" panose="020B0604020202020204" pitchFamily="34" charset="0"/>
            </a:endParaRPr>
          </a:p>
          <a:p>
            <a:endParaRPr lang="es-AR" dirty="0">
              <a:latin typeface="arial" panose="020B0604020202020204" pitchFamily="34" charset="0"/>
            </a:endParaRPr>
          </a:p>
          <a:p>
            <a:endParaRPr lang="es-AR" i="1" dirty="0"/>
          </a:p>
          <a:p>
            <a:r>
              <a:rPr lang="es-AR" sz="2400" b="1" dirty="0">
                <a:solidFill>
                  <a:srgbClr val="000000"/>
                </a:solidFill>
              </a:rPr>
              <a:t> </a:t>
            </a:r>
            <a:endParaRPr lang="es-AR" sz="1600" dirty="0"/>
          </a:p>
        </p:txBody>
      </p:sp>
      <p:grpSp>
        <p:nvGrpSpPr>
          <p:cNvPr id="7" name="Groupe 6"/>
          <p:cNvGrpSpPr/>
          <p:nvPr/>
        </p:nvGrpSpPr>
        <p:grpSpPr>
          <a:xfrm>
            <a:off x="3857058" y="2646188"/>
            <a:ext cx="8236501" cy="2970889"/>
            <a:chOff x="3719084" y="2062825"/>
            <a:chExt cx="8236501" cy="2970889"/>
          </a:xfrm>
        </p:grpSpPr>
        <p:pic>
          <p:nvPicPr>
            <p:cNvPr id="2" name="Image 1"/>
            <p:cNvPicPr>
              <a:picLocks noChangeAspect="1"/>
            </p:cNvPicPr>
            <p:nvPr/>
          </p:nvPicPr>
          <p:blipFill>
            <a:blip r:embed="rId3"/>
            <a:stretch>
              <a:fillRect/>
            </a:stretch>
          </p:blipFill>
          <p:spPr>
            <a:xfrm>
              <a:off x="3719084" y="2062825"/>
              <a:ext cx="8236501" cy="2970889"/>
            </a:xfrm>
            <a:prstGeom prst="rect">
              <a:avLst/>
            </a:prstGeom>
          </p:spPr>
        </p:pic>
        <p:sp>
          <p:nvSpPr>
            <p:cNvPr id="6" name="Ellipse 5"/>
            <p:cNvSpPr/>
            <p:nvPr/>
          </p:nvSpPr>
          <p:spPr>
            <a:xfrm>
              <a:off x="3719084" y="2062825"/>
              <a:ext cx="288373" cy="3464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8" name="ZoneTexte 7"/>
          <p:cNvSpPr txBox="1"/>
          <p:nvPr/>
        </p:nvSpPr>
        <p:spPr>
          <a:xfrm>
            <a:off x="629136" y="2276856"/>
            <a:ext cx="2155903" cy="1477328"/>
          </a:xfrm>
          <a:prstGeom prst="rect">
            <a:avLst/>
          </a:prstGeom>
          <a:solidFill>
            <a:schemeClr val="accent1">
              <a:lumMod val="20000"/>
              <a:lumOff val="80000"/>
            </a:schemeClr>
          </a:solidFill>
        </p:spPr>
        <p:txBody>
          <a:bodyPr wrap="square" rtlCol="0">
            <a:spAutoFit/>
          </a:bodyPr>
          <a:lstStyle/>
          <a:p>
            <a:pPr algn="ctr"/>
            <a:r>
              <a:rPr lang="es-AR" dirty="0" err="1"/>
              <a:t>Controls</a:t>
            </a:r>
            <a:r>
              <a:rPr lang="es-AR" dirty="0"/>
              <a:t> and </a:t>
            </a:r>
            <a:r>
              <a:rPr lang="es-AR" dirty="0" err="1"/>
              <a:t>biliary</a:t>
            </a:r>
            <a:r>
              <a:rPr lang="es-AR" dirty="0"/>
              <a:t> </a:t>
            </a:r>
            <a:r>
              <a:rPr lang="es-AR" dirty="0" err="1"/>
              <a:t>cirrhotic</a:t>
            </a:r>
            <a:r>
              <a:rPr lang="es-AR" dirty="0"/>
              <a:t> </a:t>
            </a:r>
            <a:r>
              <a:rPr lang="es-AR" dirty="0" err="1"/>
              <a:t>rodents</a:t>
            </a:r>
            <a:r>
              <a:rPr lang="es-AR" dirty="0"/>
              <a:t> with/</a:t>
            </a:r>
            <a:r>
              <a:rPr lang="es-AR" dirty="0" err="1"/>
              <a:t>without</a:t>
            </a:r>
            <a:r>
              <a:rPr lang="es-AR" dirty="0"/>
              <a:t> SMV            </a:t>
            </a:r>
            <a:r>
              <a:rPr lang="es-AR" dirty="0" err="1"/>
              <a:t>were</a:t>
            </a:r>
            <a:r>
              <a:rPr lang="es-AR" dirty="0"/>
              <a:t> </a:t>
            </a:r>
            <a:r>
              <a:rPr lang="es-AR" dirty="0" err="1"/>
              <a:t>exposed</a:t>
            </a:r>
            <a:r>
              <a:rPr lang="es-AR" dirty="0"/>
              <a:t> to H/R </a:t>
            </a:r>
            <a:r>
              <a:rPr lang="es-AR" dirty="0" err="1"/>
              <a:t>procedure</a:t>
            </a:r>
            <a:r>
              <a:rPr lang="es-AR" dirty="0"/>
              <a:t>  </a:t>
            </a:r>
          </a:p>
        </p:txBody>
      </p:sp>
      <p:sp>
        <p:nvSpPr>
          <p:cNvPr id="9" name="ZoneTexte 8"/>
          <p:cNvSpPr txBox="1"/>
          <p:nvPr/>
        </p:nvSpPr>
        <p:spPr>
          <a:xfrm>
            <a:off x="4803149" y="2276856"/>
            <a:ext cx="6821367" cy="369332"/>
          </a:xfrm>
          <a:prstGeom prst="rect">
            <a:avLst/>
          </a:prstGeom>
          <a:solidFill>
            <a:schemeClr val="accent2">
              <a:lumMod val="40000"/>
              <a:lumOff val="60000"/>
            </a:schemeClr>
          </a:solidFill>
        </p:spPr>
        <p:txBody>
          <a:bodyPr wrap="square" rtlCol="0">
            <a:spAutoFit/>
          </a:bodyPr>
          <a:lstStyle/>
          <a:p>
            <a:r>
              <a:rPr lang="en-US" b="1" dirty="0"/>
              <a:t>Assessment of liver sinusoidal endothelial function after H/R or SHAM</a:t>
            </a:r>
            <a:endParaRPr lang="es-AR" b="1" dirty="0"/>
          </a:p>
        </p:txBody>
      </p:sp>
      <p:sp>
        <p:nvSpPr>
          <p:cNvPr id="10" name="Flèche vers le bas 9"/>
          <p:cNvSpPr/>
          <p:nvPr/>
        </p:nvSpPr>
        <p:spPr>
          <a:xfrm>
            <a:off x="1283340" y="3740801"/>
            <a:ext cx="847493" cy="258442"/>
          </a:xfrm>
          <a:prstGeom prst="down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ZoneTexte 10"/>
          <p:cNvSpPr txBox="1"/>
          <p:nvPr/>
        </p:nvSpPr>
        <p:spPr>
          <a:xfrm>
            <a:off x="264582" y="3999243"/>
            <a:ext cx="3421371" cy="2585323"/>
          </a:xfrm>
          <a:prstGeom prst="rect">
            <a:avLst/>
          </a:prstGeom>
          <a:noFill/>
        </p:spPr>
        <p:txBody>
          <a:bodyPr wrap="square" rtlCol="0">
            <a:spAutoFit/>
          </a:bodyPr>
          <a:lstStyle/>
          <a:p>
            <a:pPr marL="285750" indent="-285750">
              <a:buFont typeface="Arial" panose="020B0604020202020204" pitchFamily="34" charset="0"/>
              <a:buChar char="•"/>
            </a:pPr>
            <a:r>
              <a:rPr lang="en-US" dirty="0"/>
              <a:t>SMV prevented H/R-induced liver endothelial dysfunction, and attenuated liver injury and </a:t>
            </a:r>
            <a:r>
              <a:rPr lang="en-US" u="sng" dirty="0"/>
              <a:t>liver inflammatory response</a:t>
            </a:r>
          </a:p>
          <a:p>
            <a:pPr marL="285750" indent="-285750">
              <a:buFont typeface="Arial" panose="020B0604020202020204" pitchFamily="34" charset="0"/>
              <a:buChar char="•"/>
            </a:pPr>
            <a:r>
              <a:rPr lang="en-US" b="1" dirty="0"/>
              <a:t>SMV might have potential for protecting the cirrhotic liver during bleeding complications.</a:t>
            </a:r>
            <a:endParaRPr lang="es-AR" b="1" dirty="0"/>
          </a:p>
          <a:p>
            <a:pPr marL="285750" indent="-285750">
              <a:buFont typeface="Arial" panose="020B0604020202020204" pitchFamily="34" charset="0"/>
              <a:buChar char="•"/>
            </a:pPr>
            <a:endParaRPr lang="en-US" dirty="0"/>
          </a:p>
          <a:p>
            <a:r>
              <a:rPr lang="es-AR" dirty="0"/>
              <a:t> </a:t>
            </a:r>
          </a:p>
        </p:txBody>
      </p:sp>
    </p:spTree>
    <p:extLst>
      <p:ext uri="{BB962C8B-B14F-4D97-AF65-F5344CB8AC3E}">
        <p14:creationId xmlns:p14="http://schemas.microsoft.com/office/powerpoint/2010/main" val="3570657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20534" y="2186497"/>
            <a:ext cx="1921954" cy="1921954"/>
          </a:xfrm>
          <a:prstGeom prst="rect">
            <a:avLst/>
          </a:prstGeom>
        </p:spPr>
      </p:pic>
      <p:pic>
        <p:nvPicPr>
          <p:cNvPr id="8" name="Image 7"/>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884486" y="2186497"/>
            <a:ext cx="1921954" cy="1921954"/>
          </a:xfrm>
          <a:prstGeom prst="rect">
            <a:avLst/>
          </a:prstGeom>
        </p:spPr>
      </p:pic>
      <p:sp>
        <p:nvSpPr>
          <p:cNvPr id="9" name="ZoneTexte 8"/>
          <p:cNvSpPr txBox="1"/>
          <p:nvPr/>
        </p:nvSpPr>
        <p:spPr>
          <a:xfrm>
            <a:off x="171450" y="202582"/>
            <a:ext cx="11868150" cy="369332"/>
          </a:xfrm>
          <a:prstGeom prst="rect">
            <a:avLst/>
          </a:prstGeom>
          <a:solidFill>
            <a:schemeClr val="accent1">
              <a:lumMod val="20000"/>
              <a:lumOff val="80000"/>
            </a:schemeClr>
          </a:solidFill>
        </p:spPr>
        <p:txBody>
          <a:bodyPr wrap="square" rtlCol="0">
            <a:spAutoFit/>
          </a:bodyPr>
          <a:lstStyle/>
          <a:p>
            <a:r>
              <a:rPr lang="es-AR" dirty="0"/>
              <a:t>STATINS – </a:t>
            </a:r>
            <a:r>
              <a:rPr lang="es-AR" dirty="0" err="1"/>
              <a:t>Pleiotropic</a:t>
            </a:r>
            <a:r>
              <a:rPr lang="es-AR" dirty="0"/>
              <a:t> </a:t>
            </a:r>
            <a:r>
              <a:rPr lang="es-AR" dirty="0" err="1"/>
              <a:t>effects</a:t>
            </a:r>
            <a:endParaRPr lang="es-AR" dirty="0"/>
          </a:p>
        </p:txBody>
      </p:sp>
      <p:sp>
        <p:nvSpPr>
          <p:cNvPr id="10" name="ZoneTexte 9"/>
          <p:cNvSpPr txBox="1"/>
          <p:nvPr/>
        </p:nvSpPr>
        <p:spPr>
          <a:xfrm>
            <a:off x="365760" y="4108451"/>
            <a:ext cx="2889504" cy="646331"/>
          </a:xfrm>
          <a:prstGeom prst="rect">
            <a:avLst/>
          </a:prstGeom>
          <a:noFill/>
        </p:spPr>
        <p:txBody>
          <a:bodyPr wrap="square" rtlCol="0">
            <a:spAutoFit/>
          </a:bodyPr>
          <a:lstStyle/>
          <a:p>
            <a:pPr algn="ctr"/>
            <a:r>
              <a:rPr lang="es-AR" b="1" dirty="0" err="1"/>
              <a:t>Ischemia</a:t>
            </a:r>
            <a:r>
              <a:rPr lang="es-AR" b="1" dirty="0"/>
              <a:t>/</a:t>
            </a:r>
            <a:r>
              <a:rPr lang="es-AR" b="1" dirty="0" err="1"/>
              <a:t>reperfusion</a:t>
            </a:r>
            <a:endParaRPr lang="es-AR" b="1" dirty="0"/>
          </a:p>
          <a:p>
            <a:pPr algn="ctr"/>
            <a:r>
              <a:rPr lang="es-AR" b="1" dirty="0" err="1"/>
              <a:t>Preservation</a:t>
            </a:r>
            <a:endParaRPr lang="es-AR" b="1" dirty="0"/>
          </a:p>
        </p:txBody>
      </p:sp>
      <p:sp>
        <p:nvSpPr>
          <p:cNvPr id="12" name="ZoneTexte 11"/>
          <p:cNvSpPr txBox="1"/>
          <p:nvPr/>
        </p:nvSpPr>
        <p:spPr>
          <a:xfrm>
            <a:off x="171450" y="869156"/>
            <a:ext cx="9537192" cy="492443"/>
          </a:xfrm>
          <a:prstGeom prst="rect">
            <a:avLst/>
          </a:prstGeom>
          <a:noFill/>
        </p:spPr>
        <p:txBody>
          <a:bodyPr wrap="square" rtlCol="0">
            <a:spAutoFit/>
          </a:bodyPr>
          <a:lstStyle/>
          <a:p>
            <a:r>
              <a:rPr lang="es-AR" sz="2600" b="1" dirty="0" err="1"/>
              <a:t>Effects</a:t>
            </a:r>
            <a:r>
              <a:rPr lang="es-AR" sz="2600" b="1" dirty="0"/>
              <a:t> </a:t>
            </a:r>
            <a:r>
              <a:rPr lang="es-AR" sz="2600" b="1" dirty="0" err="1"/>
              <a:t>on</a:t>
            </a:r>
            <a:r>
              <a:rPr lang="es-AR" sz="2600" b="1" dirty="0"/>
              <a:t> </a:t>
            </a:r>
            <a:r>
              <a:rPr lang="es-AR" sz="2600" b="1" dirty="0" err="1"/>
              <a:t>liver</a:t>
            </a:r>
            <a:r>
              <a:rPr lang="es-AR" sz="2600" b="1" dirty="0"/>
              <a:t> </a:t>
            </a:r>
            <a:r>
              <a:rPr lang="es-AR" sz="2600" b="1" dirty="0" err="1"/>
              <a:t>pathophysiology</a:t>
            </a:r>
            <a:endParaRPr lang="es-AR" sz="2600" b="1" dirty="0"/>
          </a:p>
        </p:txBody>
      </p:sp>
      <p:sp>
        <p:nvSpPr>
          <p:cNvPr id="11" name="ZoneTexte 10"/>
          <p:cNvSpPr txBox="1"/>
          <p:nvPr/>
        </p:nvSpPr>
        <p:spPr>
          <a:xfrm>
            <a:off x="3142488" y="4108451"/>
            <a:ext cx="2889504" cy="369332"/>
          </a:xfrm>
          <a:prstGeom prst="rect">
            <a:avLst/>
          </a:prstGeom>
          <a:noFill/>
        </p:spPr>
        <p:txBody>
          <a:bodyPr wrap="square" rtlCol="0">
            <a:spAutoFit/>
          </a:bodyPr>
          <a:lstStyle/>
          <a:p>
            <a:pPr algn="ctr"/>
            <a:r>
              <a:rPr lang="es-AR" b="1" dirty="0" err="1"/>
              <a:t>Infection</a:t>
            </a:r>
            <a:endParaRPr lang="es-AR" b="1" dirty="0"/>
          </a:p>
        </p:txBody>
      </p:sp>
    </p:spTree>
    <p:extLst>
      <p:ext uri="{BB962C8B-B14F-4D97-AF65-F5344CB8AC3E}">
        <p14:creationId xmlns:p14="http://schemas.microsoft.com/office/powerpoint/2010/main" val="665896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1450" y="150029"/>
            <a:ext cx="11868150" cy="369332"/>
          </a:xfrm>
          <a:prstGeom prst="rect">
            <a:avLst/>
          </a:prstGeom>
          <a:solidFill>
            <a:schemeClr val="accent1">
              <a:lumMod val="40000"/>
              <a:lumOff val="60000"/>
            </a:schemeClr>
          </a:solidFill>
        </p:spPr>
        <p:txBody>
          <a:bodyPr wrap="square" rtlCol="0">
            <a:spAutoFit/>
          </a:bodyPr>
          <a:lstStyle/>
          <a:p>
            <a:r>
              <a:rPr lang="es-AR" dirty="0"/>
              <a:t>STATINS – Pre-</a:t>
            </a:r>
            <a:r>
              <a:rPr lang="es-AR" dirty="0" err="1"/>
              <a:t>clinical</a:t>
            </a:r>
            <a:r>
              <a:rPr lang="es-AR" dirty="0"/>
              <a:t> </a:t>
            </a:r>
            <a:r>
              <a:rPr lang="es-AR" dirty="0" err="1"/>
              <a:t>studies</a:t>
            </a:r>
            <a:r>
              <a:rPr lang="es-AR" dirty="0"/>
              <a:t>: </a:t>
            </a:r>
            <a:r>
              <a:rPr lang="es-AR" dirty="0" err="1"/>
              <a:t>Infection</a:t>
            </a:r>
            <a:endParaRPr lang="es-AR" dirty="0"/>
          </a:p>
        </p:txBody>
      </p:sp>
      <p:sp>
        <p:nvSpPr>
          <p:cNvPr id="5" name="Rectangle 4"/>
          <p:cNvSpPr/>
          <p:nvPr/>
        </p:nvSpPr>
        <p:spPr>
          <a:xfrm>
            <a:off x="391142" y="590545"/>
            <a:ext cx="11648457" cy="1477328"/>
          </a:xfrm>
          <a:prstGeom prst="rect">
            <a:avLst/>
          </a:prstGeom>
        </p:spPr>
        <p:txBody>
          <a:bodyPr wrap="square">
            <a:spAutoFit/>
          </a:bodyPr>
          <a:lstStyle/>
          <a:p>
            <a:r>
              <a:rPr lang="en-US" sz="2400" b="1" dirty="0"/>
              <a:t>Effects of Simvastatin Administration on Rodents </a:t>
            </a:r>
            <a:r>
              <a:rPr lang="es-AR" sz="2400" b="1" dirty="0"/>
              <a:t>With </a:t>
            </a:r>
            <a:r>
              <a:rPr lang="es-AR" sz="2400" b="1" dirty="0" err="1"/>
              <a:t>Lipopolysaccharide-Induced</a:t>
            </a:r>
            <a:r>
              <a:rPr lang="es-AR" sz="2400" b="1" dirty="0"/>
              <a:t> </a:t>
            </a:r>
            <a:r>
              <a:rPr lang="es-AR" sz="2400" b="1" dirty="0" err="1"/>
              <a:t>Liver</a:t>
            </a:r>
            <a:r>
              <a:rPr lang="es-AR" sz="2400" b="1" dirty="0"/>
              <a:t> </a:t>
            </a:r>
            <a:r>
              <a:rPr lang="es-AR" sz="2400" b="1" dirty="0" err="1"/>
              <a:t>Microvascular</a:t>
            </a:r>
            <a:r>
              <a:rPr lang="es-AR" sz="2400" b="1" dirty="0"/>
              <a:t> </a:t>
            </a:r>
            <a:r>
              <a:rPr lang="es-AR" sz="2400" b="1" dirty="0" err="1"/>
              <a:t>Dysfunction</a:t>
            </a:r>
            <a:r>
              <a:rPr lang="es-AR" sz="2400" b="1" dirty="0"/>
              <a:t>. </a:t>
            </a:r>
            <a:r>
              <a:rPr lang="es-AR" dirty="0"/>
              <a:t>V La Mura, M </a:t>
            </a:r>
            <a:r>
              <a:rPr lang="es-AR" dirty="0" err="1"/>
              <a:t>Pasarin</a:t>
            </a:r>
            <a:r>
              <a:rPr lang="es-AR" dirty="0"/>
              <a:t>, CZ </a:t>
            </a:r>
            <a:r>
              <a:rPr lang="es-AR" dirty="0" err="1"/>
              <a:t>Meireles</a:t>
            </a:r>
            <a:r>
              <a:rPr lang="es-AR" dirty="0"/>
              <a:t>, R Miquel, A </a:t>
            </a:r>
            <a:r>
              <a:rPr lang="es-AR" dirty="0" err="1"/>
              <a:t>Rodriguez-Vilarrupla</a:t>
            </a:r>
            <a:r>
              <a:rPr lang="es-AR" dirty="0"/>
              <a:t>, D </a:t>
            </a:r>
            <a:r>
              <a:rPr lang="es-AR" dirty="0" err="1"/>
              <a:t>Hide</a:t>
            </a:r>
            <a:r>
              <a:rPr lang="es-AR" dirty="0"/>
              <a:t>, J Gracia-Sancho, JC </a:t>
            </a:r>
            <a:r>
              <a:rPr lang="es-AR" dirty="0" err="1"/>
              <a:t>Garcia</a:t>
            </a:r>
            <a:r>
              <a:rPr lang="es-AR" dirty="0"/>
              <a:t>-Pagan, J Bosch and JG Abraldes. </a:t>
            </a:r>
            <a:r>
              <a:rPr lang="es-AR" i="1" dirty="0" err="1"/>
              <a:t>Hepatology</a:t>
            </a:r>
            <a:r>
              <a:rPr lang="es-AR" i="1" dirty="0"/>
              <a:t> 2013</a:t>
            </a:r>
          </a:p>
          <a:p>
            <a:r>
              <a:rPr lang="es-AR" sz="2400" b="1" dirty="0">
                <a:solidFill>
                  <a:srgbClr val="000000"/>
                </a:solidFill>
              </a:rPr>
              <a:t> </a:t>
            </a:r>
            <a:endParaRPr lang="es-AR" sz="1600" dirty="0"/>
          </a:p>
        </p:txBody>
      </p:sp>
      <p:pic>
        <p:nvPicPr>
          <p:cNvPr id="6" name="Image 5"/>
          <p:cNvPicPr>
            <a:picLocks noChangeAspect="1"/>
          </p:cNvPicPr>
          <p:nvPr/>
        </p:nvPicPr>
        <p:blipFill>
          <a:blip r:embed="rId3"/>
          <a:stretch>
            <a:fillRect/>
          </a:stretch>
        </p:blipFill>
        <p:spPr>
          <a:xfrm>
            <a:off x="1874217" y="3509394"/>
            <a:ext cx="4646314" cy="2911261"/>
          </a:xfrm>
          <a:prstGeom prst="rect">
            <a:avLst/>
          </a:prstGeom>
        </p:spPr>
      </p:pic>
      <p:pic>
        <p:nvPicPr>
          <p:cNvPr id="7" name="Image 6"/>
          <p:cNvPicPr>
            <a:picLocks noChangeAspect="1"/>
          </p:cNvPicPr>
          <p:nvPr/>
        </p:nvPicPr>
        <p:blipFill>
          <a:blip r:embed="rId4"/>
          <a:stretch>
            <a:fillRect/>
          </a:stretch>
        </p:blipFill>
        <p:spPr>
          <a:xfrm>
            <a:off x="6654119" y="3509394"/>
            <a:ext cx="4884120" cy="2804674"/>
          </a:xfrm>
          <a:prstGeom prst="rect">
            <a:avLst/>
          </a:prstGeom>
        </p:spPr>
      </p:pic>
      <p:sp>
        <p:nvSpPr>
          <p:cNvPr id="8" name="Ellipse 7"/>
          <p:cNvSpPr/>
          <p:nvPr/>
        </p:nvSpPr>
        <p:spPr>
          <a:xfrm>
            <a:off x="2731014" y="4294862"/>
            <a:ext cx="712382" cy="372139"/>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Ellipse 8"/>
          <p:cNvSpPr/>
          <p:nvPr/>
        </p:nvSpPr>
        <p:spPr>
          <a:xfrm>
            <a:off x="7658985" y="4405424"/>
            <a:ext cx="712382" cy="372139"/>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0" name="Image 9"/>
          <p:cNvPicPr>
            <a:picLocks noChangeAspect="1"/>
          </p:cNvPicPr>
          <p:nvPr/>
        </p:nvPicPr>
        <p:blipFill rotWithShape="1">
          <a:blip r:embed="rId5" cstate="print">
            <a:extLst>
              <a:ext uri="{28A0092B-C50C-407E-A947-70E740481C1C}">
                <a14:useLocalDpi xmlns:a14="http://schemas.microsoft.com/office/drawing/2010/main" val="0"/>
              </a:ext>
            </a:extLst>
          </a:blip>
          <a:srcRect l="6653" t="2740" b="4657"/>
          <a:stretch/>
        </p:blipFill>
        <p:spPr>
          <a:xfrm>
            <a:off x="336450" y="3141768"/>
            <a:ext cx="1404179" cy="1011749"/>
          </a:xfrm>
          <a:prstGeom prst="rect">
            <a:avLst/>
          </a:prstGeom>
        </p:spPr>
      </p:pic>
      <p:sp>
        <p:nvSpPr>
          <p:cNvPr id="11" name="ZoneTexte 10"/>
          <p:cNvSpPr txBox="1"/>
          <p:nvPr/>
        </p:nvSpPr>
        <p:spPr>
          <a:xfrm>
            <a:off x="157246" y="4177398"/>
            <a:ext cx="1569179" cy="1200329"/>
          </a:xfrm>
          <a:prstGeom prst="rect">
            <a:avLst/>
          </a:prstGeom>
          <a:noFill/>
        </p:spPr>
        <p:txBody>
          <a:bodyPr wrap="square" rtlCol="0">
            <a:spAutoFit/>
          </a:bodyPr>
          <a:lstStyle/>
          <a:p>
            <a:pPr algn="ctr"/>
            <a:r>
              <a:rPr lang="es-AR" b="1" dirty="0" err="1"/>
              <a:t>Mice</a:t>
            </a:r>
            <a:r>
              <a:rPr lang="es-AR" b="1" dirty="0"/>
              <a:t> ± SMV 3 </a:t>
            </a:r>
            <a:r>
              <a:rPr lang="es-AR" b="1" dirty="0" err="1"/>
              <a:t>days</a:t>
            </a:r>
            <a:r>
              <a:rPr lang="es-AR" b="1" dirty="0"/>
              <a:t> prior </a:t>
            </a:r>
            <a:r>
              <a:rPr lang="es-AR" b="1" dirty="0" err="1"/>
              <a:t>or</a:t>
            </a:r>
            <a:r>
              <a:rPr lang="es-AR" b="1" dirty="0"/>
              <a:t> 3-23hrs </a:t>
            </a:r>
            <a:r>
              <a:rPr lang="es-AR" b="1" dirty="0" err="1"/>
              <a:t>after</a:t>
            </a:r>
            <a:r>
              <a:rPr lang="es-AR" b="1" dirty="0"/>
              <a:t> </a:t>
            </a:r>
            <a:r>
              <a:rPr lang="es-AR" b="1" dirty="0" err="1"/>
              <a:t>exposure</a:t>
            </a:r>
            <a:endParaRPr lang="es-AR" b="1" dirty="0"/>
          </a:p>
        </p:txBody>
      </p:sp>
      <p:sp>
        <p:nvSpPr>
          <p:cNvPr id="16" name="ZoneTexte 15"/>
          <p:cNvSpPr txBox="1"/>
          <p:nvPr/>
        </p:nvSpPr>
        <p:spPr>
          <a:xfrm>
            <a:off x="2714075" y="1934141"/>
            <a:ext cx="3806456" cy="1477328"/>
          </a:xfrm>
          <a:prstGeom prst="rect">
            <a:avLst/>
          </a:prstGeom>
          <a:solidFill>
            <a:schemeClr val="accent1">
              <a:lumMod val="20000"/>
              <a:lumOff val="80000"/>
            </a:schemeClr>
          </a:solidFill>
        </p:spPr>
        <p:txBody>
          <a:bodyPr wrap="square" rtlCol="0">
            <a:spAutoFit/>
          </a:bodyPr>
          <a:lstStyle/>
          <a:p>
            <a:r>
              <a:rPr lang="es-AR" b="1" dirty="0"/>
              <a:t>In control </a:t>
            </a:r>
            <a:r>
              <a:rPr lang="es-AR" b="1" dirty="0" err="1"/>
              <a:t>mice</a:t>
            </a:r>
            <a:r>
              <a:rPr lang="es-AR" b="1" dirty="0"/>
              <a:t>, LPS </a:t>
            </a:r>
            <a:r>
              <a:rPr lang="es-AR" b="1" dirty="0" err="1"/>
              <a:t>induced</a:t>
            </a:r>
            <a:r>
              <a:rPr lang="es-AR" b="1" dirty="0"/>
              <a:t>:</a:t>
            </a:r>
          </a:p>
          <a:p>
            <a:pPr marL="285750" indent="-285750">
              <a:buFont typeface="Arial" panose="020B0604020202020204" pitchFamily="34" charset="0"/>
              <a:buChar char="•"/>
            </a:pPr>
            <a:r>
              <a:rPr lang="es-AR" dirty="0" err="1"/>
              <a:t>Increase</a:t>
            </a:r>
            <a:r>
              <a:rPr lang="es-AR" dirty="0"/>
              <a:t> in </a:t>
            </a:r>
            <a:r>
              <a:rPr lang="es-AR" dirty="0" err="1"/>
              <a:t>baseline</a:t>
            </a:r>
            <a:r>
              <a:rPr lang="es-AR" dirty="0"/>
              <a:t> PPP</a:t>
            </a:r>
          </a:p>
          <a:p>
            <a:pPr marL="285750" indent="-285750">
              <a:buFont typeface="Arial" panose="020B0604020202020204" pitchFamily="34" charset="0"/>
              <a:buChar char="•"/>
            </a:pPr>
            <a:r>
              <a:rPr lang="es-AR" dirty="0"/>
              <a:t>Decrease </a:t>
            </a:r>
            <a:r>
              <a:rPr lang="es-AR" dirty="0" err="1"/>
              <a:t>vasodilation</a:t>
            </a:r>
            <a:r>
              <a:rPr lang="es-AR" dirty="0"/>
              <a:t> to ACH</a:t>
            </a:r>
          </a:p>
          <a:p>
            <a:pPr marL="285750" indent="-285750">
              <a:buFont typeface="Arial" panose="020B0604020202020204" pitchFamily="34" charset="0"/>
              <a:buChar char="•"/>
            </a:pPr>
            <a:r>
              <a:rPr lang="es-AR" dirty="0" err="1"/>
              <a:t>Reduced</a:t>
            </a:r>
            <a:r>
              <a:rPr lang="es-AR" dirty="0"/>
              <a:t> </a:t>
            </a:r>
            <a:r>
              <a:rPr lang="es-AR" dirty="0" err="1"/>
              <a:t>eNOS</a:t>
            </a:r>
            <a:r>
              <a:rPr lang="es-AR" dirty="0"/>
              <a:t> </a:t>
            </a:r>
            <a:r>
              <a:rPr lang="es-AR" dirty="0" err="1"/>
              <a:t>activation</a:t>
            </a:r>
            <a:endParaRPr lang="es-AR" dirty="0"/>
          </a:p>
          <a:p>
            <a:pPr marL="285750" indent="-285750">
              <a:buFont typeface="Arial" panose="020B0604020202020204" pitchFamily="34" charset="0"/>
              <a:buChar char="•"/>
            </a:pPr>
            <a:r>
              <a:rPr lang="es-AR" dirty="0" err="1"/>
              <a:t>Liver</a:t>
            </a:r>
            <a:r>
              <a:rPr lang="es-AR" dirty="0"/>
              <a:t> </a:t>
            </a:r>
            <a:r>
              <a:rPr lang="es-AR" dirty="0" err="1"/>
              <a:t>inﬂammation</a:t>
            </a:r>
            <a:r>
              <a:rPr lang="es-AR" dirty="0"/>
              <a:t>.</a:t>
            </a:r>
          </a:p>
        </p:txBody>
      </p:sp>
      <p:sp>
        <p:nvSpPr>
          <p:cNvPr id="17" name="ZoneTexte 16"/>
          <p:cNvSpPr txBox="1"/>
          <p:nvPr/>
        </p:nvSpPr>
        <p:spPr>
          <a:xfrm>
            <a:off x="6999420" y="1934141"/>
            <a:ext cx="3984012" cy="1477328"/>
          </a:xfrm>
          <a:prstGeom prst="rect">
            <a:avLst/>
          </a:prstGeom>
          <a:solidFill>
            <a:schemeClr val="accent6">
              <a:lumMod val="20000"/>
              <a:lumOff val="80000"/>
            </a:schemeClr>
          </a:solidFill>
        </p:spPr>
        <p:txBody>
          <a:bodyPr wrap="square" rtlCol="0">
            <a:spAutoFit/>
          </a:bodyPr>
          <a:lstStyle/>
          <a:p>
            <a:r>
              <a:rPr lang="es-AR" b="1" dirty="0"/>
              <a:t>In </a:t>
            </a:r>
            <a:r>
              <a:rPr lang="es-AR" b="1" dirty="0" err="1"/>
              <a:t>mice</a:t>
            </a:r>
            <a:r>
              <a:rPr lang="es-AR" b="1" dirty="0"/>
              <a:t> with 3 </a:t>
            </a:r>
            <a:r>
              <a:rPr lang="es-AR" b="1" dirty="0" err="1"/>
              <a:t>days</a:t>
            </a:r>
            <a:r>
              <a:rPr lang="es-AR" b="1" dirty="0"/>
              <a:t> SMV:</a:t>
            </a:r>
          </a:p>
          <a:p>
            <a:pPr marL="285750" indent="-285750">
              <a:buFont typeface="Arial" panose="020B0604020202020204" pitchFamily="34" charset="0"/>
              <a:buChar char="•"/>
            </a:pPr>
            <a:r>
              <a:rPr lang="en-US" dirty="0"/>
              <a:t>Prevention of the increase in PPP</a:t>
            </a:r>
          </a:p>
          <a:p>
            <a:pPr marL="285750" indent="-285750">
              <a:buFont typeface="Arial" panose="020B0604020202020204" pitchFamily="34" charset="0"/>
              <a:buChar char="•"/>
            </a:pPr>
            <a:r>
              <a:rPr lang="en-US" dirty="0"/>
              <a:t>Normalization of the response to ACH</a:t>
            </a:r>
          </a:p>
          <a:p>
            <a:pPr marL="285750" indent="-285750">
              <a:buFont typeface="Arial" panose="020B0604020202020204" pitchFamily="34" charset="0"/>
              <a:buChar char="•"/>
            </a:pPr>
            <a:r>
              <a:rPr lang="en-US" dirty="0"/>
              <a:t>Reduced liver inﬂammation</a:t>
            </a:r>
          </a:p>
          <a:p>
            <a:pPr marL="285750" indent="-285750">
              <a:buFont typeface="Arial" panose="020B0604020202020204" pitchFamily="34" charset="0"/>
              <a:buChar char="•"/>
            </a:pPr>
            <a:r>
              <a:rPr lang="en-US" b="1" dirty="0"/>
              <a:t>Liver protection during </a:t>
            </a:r>
            <a:r>
              <a:rPr lang="en-US" b="1" dirty="0" err="1"/>
              <a:t>endotoxemia</a:t>
            </a:r>
            <a:endParaRPr lang="es-AR" b="1" dirty="0"/>
          </a:p>
        </p:txBody>
      </p:sp>
      <p:grpSp>
        <p:nvGrpSpPr>
          <p:cNvPr id="26" name="Groupe 25"/>
          <p:cNvGrpSpPr/>
          <p:nvPr/>
        </p:nvGrpSpPr>
        <p:grpSpPr>
          <a:xfrm>
            <a:off x="186313" y="1951391"/>
            <a:ext cx="1554316" cy="1166496"/>
            <a:chOff x="241005" y="1721135"/>
            <a:chExt cx="1554316" cy="1166496"/>
          </a:xfrm>
        </p:grpSpPr>
        <p:pic>
          <p:nvPicPr>
            <p:cNvPr id="13" name="Image 12"/>
            <p:cNvPicPr>
              <a:picLocks noChangeAspect="1"/>
            </p:cNvPicPr>
            <p:nvPr/>
          </p:nvPicPr>
          <p:blipFill rotWithShape="1">
            <a:blip r:embed="rId6">
              <a:extLst>
                <a:ext uri="{28A0092B-C50C-407E-A947-70E740481C1C}">
                  <a14:useLocalDpi xmlns:a14="http://schemas.microsoft.com/office/drawing/2010/main" val="0"/>
                </a:ext>
              </a:extLst>
            </a:blip>
            <a:srcRect l="3458" t="37591" r="80285" b="29526"/>
            <a:stretch/>
          </p:blipFill>
          <p:spPr>
            <a:xfrm rot="5240221">
              <a:off x="338312" y="1832854"/>
              <a:ext cx="545616" cy="572579"/>
            </a:xfrm>
            <a:prstGeom prst="rect">
              <a:avLst/>
            </a:prstGeom>
          </p:spPr>
        </p:pic>
        <p:sp>
          <p:nvSpPr>
            <p:cNvPr id="14" name="Flèche vers le bas 13"/>
            <p:cNvSpPr/>
            <p:nvPr/>
          </p:nvSpPr>
          <p:spPr>
            <a:xfrm>
              <a:off x="760618" y="2602107"/>
              <a:ext cx="380878" cy="28552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ZoneTexte 14"/>
            <p:cNvSpPr txBox="1"/>
            <p:nvPr/>
          </p:nvSpPr>
          <p:spPr>
            <a:xfrm>
              <a:off x="594798" y="1734285"/>
              <a:ext cx="978142" cy="369332"/>
            </a:xfrm>
            <a:prstGeom prst="rect">
              <a:avLst/>
            </a:prstGeom>
            <a:noFill/>
          </p:spPr>
          <p:txBody>
            <a:bodyPr wrap="square" rtlCol="0">
              <a:spAutoFit/>
            </a:bodyPr>
            <a:lstStyle/>
            <a:p>
              <a:r>
                <a:rPr lang="es-AR" b="1" dirty="0"/>
                <a:t>LPS</a:t>
              </a:r>
            </a:p>
          </p:txBody>
        </p:sp>
        <p:pic>
          <p:nvPicPr>
            <p:cNvPr id="18" name="Image 17"/>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20719" b="74388" l="37308" r="63231">
                          <a14:foregroundMark x1="47077" y1="20791" x2="47077" y2="20791"/>
                          <a14:foregroundMark x1="38846" y1="56331" x2="38846" y2="56331"/>
                          <a14:foregroundMark x1="49769" y1="65180" x2="49769" y2="65180"/>
                          <a14:foregroundMark x1="50154" y1="71151" x2="50154" y2="71151"/>
                          <a14:foregroundMark x1="60846" y1="56619" x2="60846" y2="56619"/>
                          <a14:foregroundMark x1="63231" y1="52590" x2="63231" y2="52590"/>
                        </a14:backgroundRemoval>
                      </a14:imgEffect>
                    </a14:imgLayer>
                  </a14:imgProps>
                </a:ext>
                <a:ext uri="{28A0092B-C50C-407E-A947-70E740481C1C}">
                  <a14:useLocalDpi xmlns:a14="http://schemas.microsoft.com/office/drawing/2010/main" val="0"/>
                </a:ext>
              </a:extLst>
            </a:blip>
            <a:srcRect l="34224" t="17146" r="34827" b="19109"/>
            <a:stretch/>
          </p:blipFill>
          <p:spPr>
            <a:xfrm>
              <a:off x="1214422" y="1772796"/>
              <a:ext cx="397011" cy="874342"/>
            </a:xfrm>
            <a:prstGeom prst="rect">
              <a:avLst/>
            </a:prstGeom>
          </p:spPr>
        </p:pic>
        <p:cxnSp>
          <p:nvCxnSpPr>
            <p:cNvPr id="20" name="Connecteur droit 19"/>
            <p:cNvCxnSpPr/>
            <p:nvPr/>
          </p:nvCxnSpPr>
          <p:spPr>
            <a:xfrm flipH="1">
              <a:off x="798718" y="1721135"/>
              <a:ext cx="414205" cy="889200"/>
            </a:xfrm>
            <a:prstGeom prst="line">
              <a:avLst/>
            </a:prstGeom>
            <a:ln w="127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2" name="Rectangle à coins arrondis 21"/>
            <p:cNvSpPr/>
            <p:nvPr/>
          </p:nvSpPr>
          <p:spPr>
            <a:xfrm>
              <a:off x="241005" y="1724915"/>
              <a:ext cx="1554316" cy="877192"/>
            </a:xfrm>
            <a:prstGeom prst="round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Tree>
    <p:extLst>
      <p:ext uri="{BB962C8B-B14F-4D97-AF65-F5344CB8AC3E}">
        <p14:creationId xmlns:p14="http://schemas.microsoft.com/office/powerpoint/2010/main" val="3142898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29678" y="2322576"/>
            <a:ext cx="1921954" cy="1921954"/>
          </a:xfrm>
          <a:prstGeom prst="rect">
            <a:avLst/>
          </a:prstGeom>
        </p:spPr>
      </p:pic>
      <p:pic>
        <p:nvPicPr>
          <p:cNvPr id="8" name="Image 7"/>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969640" y="2319799"/>
            <a:ext cx="1921954" cy="1921954"/>
          </a:xfrm>
          <a:prstGeom prst="rect">
            <a:avLst/>
          </a:prstGeom>
        </p:spPr>
      </p:pic>
      <p:sp>
        <p:nvSpPr>
          <p:cNvPr id="9" name="ZoneTexte 8"/>
          <p:cNvSpPr txBox="1"/>
          <p:nvPr/>
        </p:nvSpPr>
        <p:spPr>
          <a:xfrm>
            <a:off x="171450" y="202582"/>
            <a:ext cx="11868150" cy="369332"/>
          </a:xfrm>
          <a:prstGeom prst="rect">
            <a:avLst/>
          </a:prstGeom>
          <a:solidFill>
            <a:schemeClr val="accent1">
              <a:lumMod val="20000"/>
              <a:lumOff val="80000"/>
            </a:schemeClr>
          </a:solidFill>
        </p:spPr>
        <p:txBody>
          <a:bodyPr wrap="square" rtlCol="0">
            <a:spAutoFit/>
          </a:bodyPr>
          <a:lstStyle/>
          <a:p>
            <a:r>
              <a:rPr lang="es-AR" dirty="0"/>
              <a:t>STATINS – </a:t>
            </a:r>
            <a:r>
              <a:rPr lang="es-AR" dirty="0" err="1"/>
              <a:t>Pleiotropic</a:t>
            </a:r>
            <a:r>
              <a:rPr lang="es-AR" dirty="0"/>
              <a:t> </a:t>
            </a:r>
            <a:r>
              <a:rPr lang="es-AR" dirty="0" err="1"/>
              <a:t>effects</a:t>
            </a:r>
            <a:endParaRPr lang="es-AR" dirty="0"/>
          </a:p>
        </p:txBody>
      </p:sp>
      <p:sp>
        <p:nvSpPr>
          <p:cNvPr id="10" name="ZoneTexte 9"/>
          <p:cNvSpPr txBox="1"/>
          <p:nvPr/>
        </p:nvSpPr>
        <p:spPr>
          <a:xfrm>
            <a:off x="374904" y="4244530"/>
            <a:ext cx="2889504" cy="646331"/>
          </a:xfrm>
          <a:prstGeom prst="rect">
            <a:avLst/>
          </a:prstGeom>
          <a:noFill/>
        </p:spPr>
        <p:txBody>
          <a:bodyPr wrap="square" rtlCol="0">
            <a:spAutoFit/>
          </a:bodyPr>
          <a:lstStyle/>
          <a:p>
            <a:pPr algn="ctr"/>
            <a:r>
              <a:rPr lang="es-AR" b="1" dirty="0" err="1"/>
              <a:t>Ischemia</a:t>
            </a:r>
            <a:r>
              <a:rPr lang="es-AR" b="1" dirty="0"/>
              <a:t>/</a:t>
            </a:r>
            <a:r>
              <a:rPr lang="es-AR" b="1" dirty="0" err="1"/>
              <a:t>reperfusion</a:t>
            </a:r>
            <a:endParaRPr lang="es-AR" b="1" dirty="0"/>
          </a:p>
          <a:p>
            <a:pPr algn="ctr"/>
            <a:r>
              <a:rPr lang="es-AR" b="1" dirty="0" err="1"/>
              <a:t>Preservation</a:t>
            </a:r>
            <a:endParaRPr lang="es-AR" b="1" dirty="0"/>
          </a:p>
        </p:txBody>
      </p:sp>
      <p:sp>
        <p:nvSpPr>
          <p:cNvPr id="11" name="ZoneTexte 10"/>
          <p:cNvSpPr txBox="1"/>
          <p:nvPr/>
        </p:nvSpPr>
        <p:spPr>
          <a:xfrm>
            <a:off x="3029520" y="4241753"/>
            <a:ext cx="2889504" cy="369332"/>
          </a:xfrm>
          <a:prstGeom prst="rect">
            <a:avLst/>
          </a:prstGeom>
          <a:noFill/>
        </p:spPr>
        <p:txBody>
          <a:bodyPr wrap="square" rtlCol="0">
            <a:spAutoFit/>
          </a:bodyPr>
          <a:lstStyle/>
          <a:p>
            <a:pPr algn="ctr"/>
            <a:r>
              <a:rPr lang="es-AR" b="1" dirty="0" err="1"/>
              <a:t>Infection</a:t>
            </a:r>
            <a:endParaRPr lang="es-AR" b="1" dirty="0"/>
          </a:p>
        </p:txBody>
      </p:sp>
      <p:sp>
        <p:nvSpPr>
          <p:cNvPr id="17" name="ZoneTexte 16"/>
          <p:cNvSpPr txBox="1"/>
          <p:nvPr/>
        </p:nvSpPr>
        <p:spPr>
          <a:xfrm>
            <a:off x="171450" y="869156"/>
            <a:ext cx="9537192" cy="492443"/>
          </a:xfrm>
          <a:prstGeom prst="rect">
            <a:avLst/>
          </a:prstGeom>
          <a:noFill/>
        </p:spPr>
        <p:txBody>
          <a:bodyPr wrap="square" rtlCol="0">
            <a:spAutoFit/>
          </a:bodyPr>
          <a:lstStyle/>
          <a:p>
            <a:r>
              <a:rPr lang="es-AR" sz="2600" b="1" dirty="0" err="1"/>
              <a:t>Effects</a:t>
            </a:r>
            <a:r>
              <a:rPr lang="es-AR" sz="2600" b="1" dirty="0"/>
              <a:t> </a:t>
            </a:r>
            <a:r>
              <a:rPr lang="es-AR" sz="2600" b="1" dirty="0" err="1"/>
              <a:t>on</a:t>
            </a:r>
            <a:r>
              <a:rPr lang="es-AR" sz="2600" b="1" dirty="0"/>
              <a:t> </a:t>
            </a:r>
            <a:r>
              <a:rPr lang="es-AR" sz="2600" b="1" dirty="0" err="1"/>
              <a:t>liver</a:t>
            </a:r>
            <a:r>
              <a:rPr lang="es-AR" sz="2600" b="1" dirty="0"/>
              <a:t> </a:t>
            </a:r>
            <a:r>
              <a:rPr lang="es-AR" sz="2600" b="1" dirty="0" err="1"/>
              <a:t>pathophysiology</a:t>
            </a:r>
            <a:endParaRPr lang="es-AR" sz="2600" b="1" dirty="0"/>
          </a:p>
        </p:txBody>
      </p:sp>
      <p:pic>
        <p:nvPicPr>
          <p:cNvPr id="18" name="Image 17"/>
          <p:cNvPicPr>
            <a:picLocks noChangeAspect="1"/>
          </p:cNvPicPr>
          <p:nvPr/>
        </p:nvPicPr>
        <p:blipFill rotWithShape="1">
          <a:blip r:embed="rId3">
            <a:extLst>
              <a:ext uri="{28A0092B-C50C-407E-A947-70E740481C1C}">
                <a14:useLocalDpi xmlns:a14="http://schemas.microsoft.com/office/drawing/2010/main" val="0"/>
              </a:ext>
            </a:extLst>
          </a:blip>
          <a:srcRect l="49844" t="23153" r="5063" b="15017"/>
          <a:stretch/>
        </p:blipFill>
        <p:spPr>
          <a:xfrm>
            <a:off x="6432455" y="2224154"/>
            <a:ext cx="2468880" cy="1950467"/>
          </a:xfrm>
          <a:prstGeom prst="rect">
            <a:avLst/>
          </a:prstGeom>
        </p:spPr>
      </p:pic>
      <p:sp>
        <p:nvSpPr>
          <p:cNvPr id="19" name="ZoneTexte 18"/>
          <p:cNvSpPr txBox="1"/>
          <p:nvPr/>
        </p:nvSpPr>
        <p:spPr>
          <a:xfrm>
            <a:off x="6011831" y="4103253"/>
            <a:ext cx="2889504" cy="646331"/>
          </a:xfrm>
          <a:prstGeom prst="rect">
            <a:avLst/>
          </a:prstGeom>
          <a:noFill/>
        </p:spPr>
        <p:txBody>
          <a:bodyPr wrap="square" rtlCol="0">
            <a:spAutoFit/>
          </a:bodyPr>
          <a:lstStyle/>
          <a:p>
            <a:pPr algn="ctr"/>
            <a:r>
              <a:rPr lang="es-AR" b="1" dirty="0"/>
              <a:t>Cirrhosis</a:t>
            </a:r>
          </a:p>
          <a:p>
            <a:pPr algn="ctr"/>
            <a:r>
              <a:rPr lang="es-AR" b="1" dirty="0"/>
              <a:t>Portal hypertension</a:t>
            </a:r>
          </a:p>
        </p:txBody>
      </p:sp>
    </p:spTree>
    <p:extLst>
      <p:ext uri="{BB962C8B-B14F-4D97-AF65-F5344CB8AC3E}">
        <p14:creationId xmlns:p14="http://schemas.microsoft.com/office/powerpoint/2010/main" val="4231254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982C56A5-70C1-4640-8A01-C6CB37C1A04A}"/>
              </a:ext>
            </a:extLst>
          </p:cNvPr>
          <p:cNvSpPr txBox="1"/>
          <p:nvPr/>
        </p:nvSpPr>
        <p:spPr>
          <a:xfrm>
            <a:off x="368135" y="676045"/>
            <a:ext cx="11269683" cy="1169551"/>
          </a:xfrm>
          <a:prstGeom prst="rect">
            <a:avLst/>
          </a:prstGeom>
          <a:noFill/>
        </p:spPr>
        <p:txBody>
          <a:bodyPr wrap="square" rtlCol="0">
            <a:spAutoFit/>
          </a:bodyPr>
          <a:lstStyle/>
          <a:p>
            <a:r>
              <a:rPr lang="es-AR" sz="2600" b="1" dirty="0"/>
              <a:t>Simvastatin </a:t>
            </a:r>
            <a:r>
              <a:rPr lang="es-AR" sz="2600" b="1" dirty="0" err="1"/>
              <a:t>treatment</a:t>
            </a:r>
            <a:r>
              <a:rPr lang="es-AR" sz="2600" b="1" dirty="0"/>
              <a:t> </a:t>
            </a:r>
            <a:r>
              <a:rPr lang="es-AR" sz="2600" b="1" dirty="0" err="1"/>
              <a:t>improves</a:t>
            </a:r>
            <a:r>
              <a:rPr lang="es-AR" sz="2600" b="1" dirty="0"/>
              <a:t> </a:t>
            </a:r>
            <a:r>
              <a:rPr lang="es-AR" sz="2600" b="1" dirty="0" err="1"/>
              <a:t>liver</a:t>
            </a:r>
            <a:r>
              <a:rPr lang="es-AR" sz="2600" b="1" dirty="0"/>
              <a:t> sinusoidal </a:t>
            </a:r>
            <a:r>
              <a:rPr lang="es-AR" sz="2600" b="1" dirty="0" err="1"/>
              <a:t>endothelial</a:t>
            </a:r>
            <a:r>
              <a:rPr lang="es-AR" sz="2600" b="1" dirty="0"/>
              <a:t> </a:t>
            </a:r>
            <a:r>
              <a:rPr lang="es-AR" sz="2600" b="1" dirty="0" err="1"/>
              <a:t>dysfunction</a:t>
            </a:r>
            <a:r>
              <a:rPr lang="es-AR" sz="2600" b="1" dirty="0"/>
              <a:t> in CCl4 </a:t>
            </a:r>
            <a:r>
              <a:rPr lang="es-AR" sz="2600" b="1" dirty="0" err="1"/>
              <a:t>cirrhotic</a:t>
            </a:r>
            <a:r>
              <a:rPr lang="es-AR" sz="2600" b="1" dirty="0"/>
              <a:t> </a:t>
            </a:r>
            <a:r>
              <a:rPr lang="es-AR" sz="2600" b="1" dirty="0" err="1"/>
              <a:t>rats</a:t>
            </a:r>
            <a:r>
              <a:rPr lang="es-AR" sz="2600" b="1" dirty="0"/>
              <a:t>.</a:t>
            </a:r>
            <a:r>
              <a:rPr lang="es-AR" sz="2400" b="1" dirty="0"/>
              <a:t> </a:t>
            </a:r>
            <a:r>
              <a:rPr lang="es-AR" dirty="0"/>
              <a:t>Abraldes JG, Rodríguez-</a:t>
            </a:r>
            <a:r>
              <a:rPr lang="es-AR" dirty="0" err="1"/>
              <a:t>Vilarrupla</a:t>
            </a:r>
            <a:r>
              <a:rPr lang="es-AR" dirty="0"/>
              <a:t> A, </a:t>
            </a:r>
            <a:r>
              <a:rPr lang="es-AR" dirty="0" err="1"/>
              <a:t>Graupera</a:t>
            </a:r>
            <a:r>
              <a:rPr lang="es-AR" dirty="0"/>
              <a:t> M, Zafra C, García-</a:t>
            </a:r>
            <a:r>
              <a:rPr lang="es-AR" dirty="0" err="1"/>
              <a:t>Calderó</a:t>
            </a:r>
            <a:r>
              <a:rPr lang="es-AR" dirty="0"/>
              <a:t> H, García-Pagán JC, Bosch J. </a:t>
            </a:r>
            <a:r>
              <a:rPr lang="es-AR" i="1" dirty="0"/>
              <a:t>J Hepatol 2007</a:t>
            </a:r>
          </a:p>
        </p:txBody>
      </p:sp>
      <p:sp>
        <p:nvSpPr>
          <p:cNvPr id="3" name="ZoneTexte 2"/>
          <p:cNvSpPr txBox="1"/>
          <p:nvPr/>
        </p:nvSpPr>
        <p:spPr>
          <a:xfrm>
            <a:off x="171450" y="202582"/>
            <a:ext cx="11868150" cy="369332"/>
          </a:xfrm>
          <a:prstGeom prst="rect">
            <a:avLst/>
          </a:prstGeom>
          <a:solidFill>
            <a:schemeClr val="accent1">
              <a:lumMod val="40000"/>
              <a:lumOff val="60000"/>
            </a:schemeClr>
          </a:solidFill>
        </p:spPr>
        <p:txBody>
          <a:bodyPr wrap="square" rtlCol="0">
            <a:spAutoFit/>
          </a:bodyPr>
          <a:lstStyle/>
          <a:p>
            <a:r>
              <a:rPr lang="es-AR" dirty="0"/>
              <a:t>STATINS – Pre-</a:t>
            </a:r>
            <a:r>
              <a:rPr lang="es-AR" dirty="0" err="1"/>
              <a:t>clinical</a:t>
            </a:r>
            <a:r>
              <a:rPr lang="es-AR" dirty="0"/>
              <a:t> </a:t>
            </a:r>
            <a:r>
              <a:rPr lang="es-AR" dirty="0" err="1"/>
              <a:t>studies</a:t>
            </a:r>
            <a:r>
              <a:rPr lang="es-AR" dirty="0"/>
              <a:t>: </a:t>
            </a:r>
            <a:r>
              <a:rPr lang="es-AR" dirty="0" err="1"/>
              <a:t>Endothelial</a:t>
            </a:r>
            <a:r>
              <a:rPr lang="es-AR" dirty="0"/>
              <a:t> </a:t>
            </a:r>
            <a:r>
              <a:rPr lang="es-AR" dirty="0" err="1"/>
              <a:t>dysfunction</a:t>
            </a:r>
            <a:r>
              <a:rPr lang="es-AR" dirty="0"/>
              <a:t> and Portal hypertension</a:t>
            </a:r>
          </a:p>
        </p:txBody>
      </p:sp>
      <p:pic>
        <p:nvPicPr>
          <p:cNvPr id="5" name="Image 4"/>
          <p:cNvPicPr>
            <a:picLocks noChangeAspect="1"/>
          </p:cNvPicPr>
          <p:nvPr/>
        </p:nvPicPr>
        <p:blipFill>
          <a:blip r:embed="rId3"/>
          <a:stretch>
            <a:fillRect/>
          </a:stretch>
        </p:blipFill>
        <p:spPr>
          <a:xfrm>
            <a:off x="4142235" y="4364888"/>
            <a:ext cx="3015253" cy="1866533"/>
          </a:xfrm>
          <a:prstGeom prst="rect">
            <a:avLst/>
          </a:prstGeom>
        </p:spPr>
      </p:pic>
      <p:pic>
        <p:nvPicPr>
          <p:cNvPr id="6" name="Image 5"/>
          <p:cNvPicPr>
            <a:picLocks noChangeAspect="1"/>
          </p:cNvPicPr>
          <p:nvPr/>
        </p:nvPicPr>
        <p:blipFill>
          <a:blip r:embed="rId4"/>
          <a:stretch>
            <a:fillRect/>
          </a:stretch>
        </p:blipFill>
        <p:spPr>
          <a:xfrm>
            <a:off x="890464" y="4180659"/>
            <a:ext cx="2980892" cy="2050762"/>
          </a:xfrm>
          <a:prstGeom prst="rect">
            <a:avLst/>
          </a:prstGeom>
        </p:spPr>
      </p:pic>
      <p:pic>
        <p:nvPicPr>
          <p:cNvPr id="7" name="Image 6"/>
          <p:cNvPicPr>
            <a:picLocks noChangeAspect="1"/>
          </p:cNvPicPr>
          <p:nvPr/>
        </p:nvPicPr>
        <p:blipFill>
          <a:blip r:embed="rId5"/>
          <a:stretch>
            <a:fillRect/>
          </a:stretch>
        </p:blipFill>
        <p:spPr>
          <a:xfrm>
            <a:off x="7428367" y="4475407"/>
            <a:ext cx="3378178" cy="1955350"/>
          </a:xfrm>
          <a:prstGeom prst="rect">
            <a:avLst/>
          </a:prstGeom>
        </p:spPr>
      </p:pic>
      <p:sp>
        <p:nvSpPr>
          <p:cNvPr id="10" name="ZoneTexte 9"/>
          <p:cNvSpPr txBox="1"/>
          <p:nvPr/>
        </p:nvSpPr>
        <p:spPr>
          <a:xfrm>
            <a:off x="4928260" y="2107870"/>
            <a:ext cx="2019712" cy="923330"/>
          </a:xfrm>
          <a:prstGeom prst="rect">
            <a:avLst/>
          </a:prstGeom>
          <a:solidFill>
            <a:schemeClr val="accent2">
              <a:lumMod val="20000"/>
              <a:lumOff val="80000"/>
            </a:schemeClr>
          </a:solidFill>
        </p:spPr>
        <p:txBody>
          <a:bodyPr wrap="square" rtlCol="0">
            <a:spAutoFit/>
          </a:bodyPr>
          <a:lstStyle/>
          <a:p>
            <a:pPr algn="ctr"/>
            <a:r>
              <a:rPr lang="es-AR" dirty="0" err="1"/>
              <a:t>Cirrhotic</a:t>
            </a:r>
            <a:r>
              <a:rPr lang="es-AR" dirty="0"/>
              <a:t> </a:t>
            </a:r>
            <a:r>
              <a:rPr lang="es-AR" dirty="0" err="1"/>
              <a:t>rats</a:t>
            </a:r>
            <a:r>
              <a:rPr lang="es-AR" dirty="0"/>
              <a:t> </a:t>
            </a:r>
            <a:r>
              <a:rPr lang="es-AR" dirty="0" err="1"/>
              <a:t>were</a:t>
            </a:r>
            <a:r>
              <a:rPr lang="es-AR" dirty="0"/>
              <a:t> </a:t>
            </a:r>
            <a:r>
              <a:rPr lang="es-AR" dirty="0" err="1"/>
              <a:t>treated</a:t>
            </a:r>
            <a:r>
              <a:rPr lang="es-AR" dirty="0"/>
              <a:t> with SMV </a:t>
            </a:r>
            <a:r>
              <a:rPr lang="es-AR" dirty="0" err="1"/>
              <a:t>or</a:t>
            </a:r>
            <a:r>
              <a:rPr lang="es-AR" dirty="0"/>
              <a:t> placebo (3d)</a:t>
            </a:r>
          </a:p>
        </p:txBody>
      </p:sp>
      <p:sp>
        <p:nvSpPr>
          <p:cNvPr id="11" name="ZoneTexte 10"/>
          <p:cNvSpPr txBox="1"/>
          <p:nvPr/>
        </p:nvSpPr>
        <p:spPr>
          <a:xfrm>
            <a:off x="7157488" y="2071289"/>
            <a:ext cx="4480330" cy="2031325"/>
          </a:xfrm>
          <a:prstGeom prst="rect">
            <a:avLst/>
          </a:prstGeom>
          <a:noFill/>
          <a:ln w="28575">
            <a:solidFill>
              <a:schemeClr val="accent2"/>
            </a:solidFill>
          </a:ln>
        </p:spPr>
        <p:txBody>
          <a:bodyPr wrap="square" rtlCol="0">
            <a:spAutoFit/>
          </a:bodyPr>
          <a:lstStyle/>
          <a:p>
            <a:pPr marL="285750" indent="-285750">
              <a:buFont typeface="Arial" panose="020B0604020202020204" pitchFamily="34" charset="0"/>
              <a:buChar char="•"/>
            </a:pPr>
            <a:r>
              <a:rPr lang="es-AR" dirty="0"/>
              <a:t>SMV </a:t>
            </a:r>
            <a:r>
              <a:rPr lang="es-AR" dirty="0" err="1"/>
              <a:t>did</a:t>
            </a:r>
            <a:r>
              <a:rPr lang="es-AR" dirty="0"/>
              <a:t> </a:t>
            </a:r>
            <a:r>
              <a:rPr lang="es-AR" dirty="0" err="1"/>
              <a:t>not</a:t>
            </a:r>
            <a:r>
              <a:rPr lang="es-AR" dirty="0"/>
              <a:t> </a:t>
            </a:r>
            <a:r>
              <a:rPr lang="es-AR" dirty="0" err="1"/>
              <a:t>changed</a:t>
            </a:r>
            <a:r>
              <a:rPr lang="es-AR" dirty="0"/>
              <a:t> </a:t>
            </a:r>
            <a:r>
              <a:rPr lang="es-AR" dirty="0" err="1"/>
              <a:t>systemic</a:t>
            </a:r>
            <a:r>
              <a:rPr lang="es-AR" dirty="0"/>
              <a:t> </a:t>
            </a:r>
            <a:r>
              <a:rPr lang="es-AR" dirty="0" err="1"/>
              <a:t>hemod</a:t>
            </a:r>
            <a:r>
              <a:rPr lang="es-AR" dirty="0"/>
              <a:t>.</a:t>
            </a:r>
          </a:p>
          <a:p>
            <a:pPr marL="285750" indent="-285750">
              <a:buFont typeface="Arial" panose="020B0604020202020204" pitchFamily="34" charset="0"/>
              <a:buChar char="•"/>
            </a:pPr>
            <a:r>
              <a:rPr lang="es-AR" dirty="0"/>
              <a:t>SMV </a:t>
            </a:r>
            <a:r>
              <a:rPr lang="es-AR" dirty="0" err="1"/>
              <a:t>attenuated</a:t>
            </a:r>
            <a:r>
              <a:rPr lang="es-AR" dirty="0"/>
              <a:t> PP </a:t>
            </a:r>
            <a:r>
              <a:rPr lang="es-AR" dirty="0" err="1"/>
              <a:t>increase</a:t>
            </a:r>
            <a:r>
              <a:rPr lang="es-AR" dirty="0"/>
              <a:t> </a:t>
            </a:r>
            <a:r>
              <a:rPr lang="es-AR" dirty="0" err="1"/>
              <a:t>after</a:t>
            </a:r>
            <a:r>
              <a:rPr lang="es-AR" dirty="0"/>
              <a:t> volumen </a:t>
            </a:r>
            <a:r>
              <a:rPr lang="es-AR" dirty="0" err="1"/>
              <a:t>expantion</a:t>
            </a:r>
            <a:endParaRPr lang="es-AR" dirty="0"/>
          </a:p>
          <a:p>
            <a:pPr marL="285750" indent="-285750">
              <a:buFont typeface="Arial" panose="020B0604020202020204" pitchFamily="34" charset="0"/>
              <a:buChar char="•"/>
            </a:pPr>
            <a:r>
              <a:rPr lang="es-AR" dirty="0"/>
              <a:t>SMV </a:t>
            </a:r>
            <a:r>
              <a:rPr lang="es-AR" dirty="0" err="1"/>
              <a:t>increased</a:t>
            </a:r>
            <a:r>
              <a:rPr lang="es-AR" dirty="0"/>
              <a:t> </a:t>
            </a:r>
            <a:r>
              <a:rPr lang="es-AR" dirty="0" err="1"/>
              <a:t>eNOS</a:t>
            </a:r>
            <a:r>
              <a:rPr lang="es-AR" dirty="0"/>
              <a:t> </a:t>
            </a:r>
            <a:r>
              <a:rPr lang="es-AR" dirty="0" err="1"/>
              <a:t>expression</a:t>
            </a:r>
            <a:r>
              <a:rPr lang="es-AR" dirty="0"/>
              <a:t> and </a:t>
            </a:r>
            <a:r>
              <a:rPr lang="es-AR" dirty="0" err="1"/>
              <a:t>Akt-mediated</a:t>
            </a:r>
            <a:r>
              <a:rPr lang="es-AR" dirty="0"/>
              <a:t> </a:t>
            </a:r>
            <a:r>
              <a:rPr lang="es-AR" dirty="0" err="1"/>
              <a:t>eNOS</a:t>
            </a:r>
            <a:r>
              <a:rPr lang="es-AR" dirty="0"/>
              <a:t> </a:t>
            </a:r>
            <a:r>
              <a:rPr lang="es-AR" dirty="0" err="1"/>
              <a:t>phosphorylation</a:t>
            </a:r>
            <a:endParaRPr lang="es-AR" dirty="0"/>
          </a:p>
          <a:p>
            <a:pPr marL="285750" indent="-285750">
              <a:buFont typeface="Arial" panose="020B0604020202020204" pitchFamily="34" charset="0"/>
              <a:buChar char="•"/>
            </a:pPr>
            <a:r>
              <a:rPr lang="es-AR" b="1" dirty="0">
                <a:solidFill>
                  <a:srgbClr val="002060"/>
                </a:solidFill>
              </a:rPr>
              <a:t>SMV: </a:t>
            </a:r>
            <a:r>
              <a:rPr lang="en-US" b="1" dirty="0">
                <a:solidFill>
                  <a:srgbClr val="002060"/>
                </a:solidFill>
              </a:rPr>
              <a:t>selectively increase NO availability in the </a:t>
            </a:r>
            <a:r>
              <a:rPr lang="es-AR" b="1" dirty="0" err="1">
                <a:solidFill>
                  <a:srgbClr val="002060"/>
                </a:solidFill>
              </a:rPr>
              <a:t>cirrhotic</a:t>
            </a:r>
            <a:r>
              <a:rPr lang="es-AR" b="1" dirty="0">
                <a:solidFill>
                  <a:srgbClr val="002060"/>
                </a:solidFill>
              </a:rPr>
              <a:t> </a:t>
            </a:r>
            <a:r>
              <a:rPr lang="es-AR" b="1" dirty="0" err="1">
                <a:solidFill>
                  <a:srgbClr val="002060"/>
                </a:solidFill>
              </a:rPr>
              <a:t>liver</a:t>
            </a:r>
            <a:r>
              <a:rPr lang="es-AR" b="1" dirty="0">
                <a:solidFill>
                  <a:srgbClr val="002060"/>
                </a:solidFill>
              </a:rPr>
              <a:t> </a:t>
            </a:r>
            <a:r>
              <a:rPr lang="es-AR" b="1" dirty="0" err="1">
                <a:solidFill>
                  <a:srgbClr val="002060"/>
                </a:solidFill>
              </a:rPr>
              <a:t>circulation</a:t>
            </a:r>
            <a:r>
              <a:rPr lang="es-AR" b="1" dirty="0">
                <a:solidFill>
                  <a:srgbClr val="002060"/>
                </a:solidFill>
              </a:rPr>
              <a:t> </a:t>
            </a:r>
          </a:p>
        </p:txBody>
      </p:sp>
      <p:sp>
        <p:nvSpPr>
          <p:cNvPr id="12" name="Flèche droite 11"/>
          <p:cNvSpPr/>
          <p:nvPr/>
        </p:nvSpPr>
        <p:spPr>
          <a:xfrm>
            <a:off x="6852062" y="2333501"/>
            <a:ext cx="293550" cy="551837"/>
          </a:xfrm>
          <a:prstGeom prst="righ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3" name="Image 12"/>
          <p:cNvPicPr>
            <a:picLocks noChangeAspect="1"/>
          </p:cNvPicPr>
          <p:nvPr/>
        </p:nvPicPr>
        <p:blipFill rotWithShape="1">
          <a:blip r:embed="rId6" cstate="print">
            <a:extLst>
              <a:ext uri="{28A0092B-C50C-407E-A947-70E740481C1C}">
                <a14:useLocalDpi xmlns:a14="http://schemas.microsoft.com/office/drawing/2010/main" val="0"/>
              </a:ext>
            </a:extLst>
          </a:blip>
          <a:srcRect l="6653" t="2740" b="4657"/>
          <a:stretch/>
        </p:blipFill>
        <p:spPr>
          <a:xfrm>
            <a:off x="3221430" y="2509783"/>
            <a:ext cx="1602072" cy="1154336"/>
          </a:xfrm>
          <a:prstGeom prst="rect">
            <a:avLst/>
          </a:prstGeom>
        </p:spPr>
      </p:pic>
      <p:sp>
        <p:nvSpPr>
          <p:cNvPr id="15" name="ZoneTexte 14"/>
          <p:cNvSpPr txBox="1"/>
          <p:nvPr/>
        </p:nvSpPr>
        <p:spPr>
          <a:xfrm>
            <a:off x="4928260" y="3146010"/>
            <a:ext cx="2019712" cy="830997"/>
          </a:xfrm>
          <a:prstGeom prst="rect">
            <a:avLst/>
          </a:prstGeom>
          <a:noFill/>
          <a:ln>
            <a:solidFill>
              <a:schemeClr val="accent2"/>
            </a:solidFill>
          </a:ln>
        </p:spPr>
        <p:txBody>
          <a:bodyPr wrap="square" rtlCol="0">
            <a:spAutoFit/>
          </a:bodyPr>
          <a:lstStyle/>
          <a:p>
            <a:r>
              <a:rPr lang="es-AR" sz="1600" dirty="0" err="1"/>
              <a:t>Haemod</a:t>
            </a:r>
            <a:r>
              <a:rPr lang="es-AR" sz="1600" dirty="0"/>
              <a:t>. </a:t>
            </a:r>
            <a:r>
              <a:rPr lang="es-AR" sz="1600" dirty="0" err="1"/>
              <a:t>measured</a:t>
            </a:r>
            <a:r>
              <a:rPr lang="es-AR" sz="1600" dirty="0"/>
              <a:t> at </a:t>
            </a:r>
            <a:r>
              <a:rPr lang="es-AR" sz="1600" dirty="0" err="1"/>
              <a:t>baseline</a:t>
            </a:r>
            <a:r>
              <a:rPr lang="es-AR" sz="1600" dirty="0"/>
              <a:t> and </a:t>
            </a:r>
            <a:r>
              <a:rPr lang="es-AR" sz="1600" dirty="0" err="1"/>
              <a:t>after</a:t>
            </a:r>
            <a:r>
              <a:rPr lang="es-AR" sz="1600" dirty="0"/>
              <a:t> volumen </a:t>
            </a:r>
            <a:r>
              <a:rPr lang="es-AR" sz="1600" dirty="0" err="1"/>
              <a:t>expansion</a:t>
            </a:r>
            <a:endParaRPr lang="es-AR" sz="1600" dirty="0"/>
          </a:p>
        </p:txBody>
      </p:sp>
    </p:spTree>
    <p:extLst>
      <p:ext uri="{BB962C8B-B14F-4D97-AF65-F5344CB8AC3E}">
        <p14:creationId xmlns:p14="http://schemas.microsoft.com/office/powerpoint/2010/main" val="869632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13665" y="2223073"/>
            <a:ext cx="1921954" cy="1921954"/>
          </a:xfrm>
          <a:prstGeom prst="rect">
            <a:avLst/>
          </a:prstGeom>
        </p:spPr>
      </p:pic>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l="49844" t="23153" r="5063" b="15017"/>
          <a:stretch/>
        </p:blipFill>
        <p:spPr>
          <a:xfrm>
            <a:off x="6419755" y="2157024"/>
            <a:ext cx="2468880" cy="1950467"/>
          </a:xfrm>
          <a:prstGeom prst="rect">
            <a:avLst/>
          </a:prstGeom>
        </p:spPr>
      </p:pic>
      <p:pic>
        <p:nvPicPr>
          <p:cNvPr id="8" name="Image 7"/>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823098" y="2223073"/>
            <a:ext cx="1921954" cy="1921954"/>
          </a:xfrm>
          <a:prstGeom prst="rect">
            <a:avLst/>
          </a:prstGeom>
        </p:spPr>
      </p:pic>
      <p:sp>
        <p:nvSpPr>
          <p:cNvPr id="9" name="ZoneTexte 8"/>
          <p:cNvSpPr txBox="1"/>
          <p:nvPr/>
        </p:nvSpPr>
        <p:spPr>
          <a:xfrm>
            <a:off x="171450" y="202582"/>
            <a:ext cx="11868150" cy="369332"/>
          </a:xfrm>
          <a:prstGeom prst="rect">
            <a:avLst/>
          </a:prstGeom>
          <a:solidFill>
            <a:schemeClr val="accent1">
              <a:lumMod val="20000"/>
              <a:lumOff val="80000"/>
            </a:schemeClr>
          </a:solidFill>
        </p:spPr>
        <p:txBody>
          <a:bodyPr wrap="square" rtlCol="0">
            <a:spAutoFit/>
          </a:bodyPr>
          <a:lstStyle/>
          <a:p>
            <a:r>
              <a:rPr lang="es-AR" dirty="0"/>
              <a:t>STATINS – </a:t>
            </a:r>
            <a:r>
              <a:rPr lang="es-AR" dirty="0" err="1"/>
              <a:t>Pleiotropic</a:t>
            </a:r>
            <a:r>
              <a:rPr lang="es-AR" dirty="0"/>
              <a:t> </a:t>
            </a:r>
            <a:r>
              <a:rPr lang="es-AR" dirty="0" err="1"/>
              <a:t>effects</a:t>
            </a:r>
            <a:endParaRPr lang="es-AR" dirty="0"/>
          </a:p>
        </p:txBody>
      </p:sp>
      <p:sp>
        <p:nvSpPr>
          <p:cNvPr id="10" name="ZoneTexte 9"/>
          <p:cNvSpPr txBox="1"/>
          <p:nvPr/>
        </p:nvSpPr>
        <p:spPr>
          <a:xfrm>
            <a:off x="258891" y="4145027"/>
            <a:ext cx="2889504" cy="646331"/>
          </a:xfrm>
          <a:prstGeom prst="rect">
            <a:avLst/>
          </a:prstGeom>
          <a:noFill/>
        </p:spPr>
        <p:txBody>
          <a:bodyPr wrap="square" rtlCol="0">
            <a:spAutoFit/>
          </a:bodyPr>
          <a:lstStyle/>
          <a:p>
            <a:pPr algn="ctr"/>
            <a:r>
              <a:rPr lang="es-AR" b="1" dirty="0" err="1"/>
              <a:t>Ischemia</a:t>
            </a:r>
            <a:r>
              <a:rPr lang="es-AR" b="1" dirty="0"/>
              <a:t>/</a:t>
            </a:r>
            <a:r>
              <a:rPr lang="es-AR" b="1" dirty="0" err="1"/>
              <a:t>reperfusion</a:t>
            </a:r>
            <a:endParaRPr lang="es-AR" b="1" dirty="0"/>
          </a:p>
          <a:p>
            <a:pPr algn="ctr"/>
            <a:r>
              <a:rPr lang="es-AR" b="1" dirty="0" err="1"/>
              <a:t>Preservation</a:t>
            </a:r>
            <a:endParaRPr lang="es-AR" b="1" dirty="0"/>
          </a:p>
        </p:txBody>
      </p:sp>
      <p:sp>
        <p:nvSpPr>
          <p:cNvPr id="11" name="ZoneTexte 10"/>
          <p:cNvSpPr txBox="1"/>
          <p:nvPr/>
        </p:nvSpPr>
        <p:spPr>
          <a:xfrm>
            <a:off x="2963800" y="4161528"/>
            <a:ext cx="2889504" cy="369332"/>
          </a:xfrm>
          <a:prstGeom prst="rect">
            <a:avLst/>
          </a:prstGeom>
          <a:noFill/>
        </p:spPr>
        <p:txBody>
          <a:bodyPr wrap="square" rtlCol="0">
            <a:spAutoFit/>
          </a:bodyPr>
          <a:lstStyle/>
          <a:p>
            <a:pPr algn="ctr"/>
            <a:r>
              <a:rPr lang="es-AR" b="1" dirty="0" err="1"/>
              <a:t>Infection</a:t>
            </a:r>
            <a:endParaRPr lang="es-AR" b="1" dirty="0"/>
          </a:p>
        </p:txBody>
      </p:sp>
      <p:sp>
        <p:nvSpPr>
          <p:cNvPr id="14" name="ZoneTexte 13"/>
          <p:cNvSpPr txBox="1"/>
          <p:nvPr/>
        </p:nvSpPr>
        <p:spPr>
          <a:xfrm>
            <a:off x="5794057" y="4078976"/>
            <a:ext cx="2889504" cy="646331"/>
          </a:xfrm>
          <a:prstGeom prst="rect">
            <a:avLst/>
          </a:prstGeom>
          <a:noFill/>
        </p:spPr>
        <p:txBody>
          <a:bodyPr wrap="square" rtlCol="0">
            <a:spAutoFit/>
          </a:bodyPr>
          <a:lstStyle/>
          <a:p>
            <a:pPr algn="ctr"/>
            <a:r>
              <a:rPr lang="es-AR" b="1" dirty="0"/>
              <a:t>Cirrhosis</a:t>
            </a:r>
          </a:p>
          <a:p>
            <a:pPr algn="ctr"/>
            <a:r>
              <a:rPr lang="es-AR" b="1" dirty="0"/>
              <a:t>Portal hypertension</a:t>
            </a:r>
          </a:p>
        </p:txBody>
      </p:sp>
      <p:sp>
        <p:nvSpPr>
          <p:cNvPr id="15" name="ZoneTexte 14"/>
          <p:cNvSpPr txBox="1"/>
          <p:nvPr/>
        </p:nvSpPr>
        <p:spPr>
          <a:xfrm>
            <a:off x="8659559" y="3929126"/>
            <a:ext cx="2889504" cy="646331"/>
          </a:xfrm>
          <a:prstGeom prst="rect">
            <a:avLst/>
          </a:prstGeom>
          <a:noFill/>
        </p:spPr>
        <p:txBody>
          <a:bodyPr wrap="square" rtlCol="0">
            <a:spAutoFit/>
          </a:bodyPr>
          <a:lstStyle/>
          <a:p>
            <a:pPr algn="ctr"/>
            <a:r>
              <a:rPr lang="es-AR" b="1" dirty="0" err="1"/>
              <a:t>Acute-on-chonic</a:t>
            </a:r>
            <a:r>
              <a:rPr lang="es-AR" b="1" dirty="0"/>
              <a:t>               </a:t>
            </a:r>
            <a:r>
              <a:rPr lang="es-AR" b="1" dirty="0" err="1"/>
              <a:t>liver</a:t>
            </a:r>
            <a:r>
              <a:rPr lang="es-AR" b="1" dirty="0"/>
              <a:t> </a:t>
            </a:r>
            <a:r>
              <a:rPr lang="es-AR" b="1" dirty="0" err="1"/>
              <a:t>failure</a:t>
            </a:r>
            <a:endParaRPr lang="es-AR" b="1" dirty="0"/>
          </a:p>
        </p:txBody>
      </p:sp>
      <p:pic>
        <p:nvPicPr>
          <p:cNvPr id="16" name="Image 15"/>
          <p:cNvPicPr>
            <a:picLocks noChangeAspect="1"/>
          </p:cNvPicPr>
          <p:nvPr/>
        </p:nvPicPr>
        <p:blipFill>
          <a:blip r:embed="rId2">
            <a:clrChange>
              <a:clrFrom>
                <a:srgbClr val="000000"/>
              </a:clrFrom>
              <a:clrTo>
                <a:srgbClr val="000000">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410605" y="2023674"/>
            <a:ext cx="1921954" cy="1921954"/>
          </a:xfrm>
          <a:prstGeom prst="rect">
            <a:avLst/>
          </a:prstGeom>
          <a:solidFill>
            <a:srgbClr val="FF0000"/>
          </a:solidFill>
        </p:spPr>
      </p:pic>
      <p:sp>
        <p:nvSpPr>
          <p:cNvPr id="17" name="ZoneTexte 16"/>
          <p:cNvSpPr txBox="1"/>
          <p:nvPr/>
        </p:nvSpPr>
        <p:spPr>
          <a:xfrm>
            <a:off x="171450" y="869156"/>
            <a:ext cx="9537192" cy="492443"/>
          </a:xfrm>
          <a:prstGeom prst="rect">
            <a:avLst/>
          </a:prstGeom>
          <a:noFill/>
        </p:spPr>
        <p:txBody>
          <a:bodyPr wrap="square" rtlCol="0">
            <a:spAutoFit/>
          </a:bodyPr>
          <a:lstStyle/>
          <a:p>
            <a:r>
              <a:rPr lang="es-AR" sz="2600" b="1" dirty="0" err="1"/>
              <a:t>Effects</a:t>
            </a:r>
            <a:r>
              <a:rPr lang="es-AR" sz="2600" b="1" dirty="0"/>
              <a:t> </a:t>
            </a:r>
            <a:r>
              <a:rPr lang="es-AR" sz="2600" b="1" dirty="0" err="1"/>
              <a:t>on</a:t>
            </a:r>
            <a:r>
              <a:rPr lang="es-AR" sz="2600" b="1" dirty="0"/>
              <a:t> </a:t>
            </a:r>
            <a:r>
              <a:rPr lang="es-AR" sz="2600" b="1" dirty="0" err="1"/>
              <a:t>liver</a:t>
            </a:r>
            <a:r>
              <a:rPr lang="es-AR" sz="2600" b="1" dirty="0"/>
              <a:t> </a:t>
            </a:r>
            <a:r>
              <a:rPr lang="es-AR" sz="2600" b="1" dirty="0" err="1"/>
              <a:t>pathophysiology</a:t>
            </a:r>
            <a:endParaRPr lang="es-AR" sz="2600" b="1" dirty="0"/>
          </a:p>
        </p:txBody>
      </p:sp>
    </p:spTree>
    <p:extLst>
      <p:ext uri="{BB962C8B-B14F-4D97-AF65-F5344CB8AC3E}">
        <p14:creationId xmlns:p14="http://schemas.microsoft.com/office/powerpoint/2010/main" val="2746555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71450" y="150029"/>
            <a:ext cx="11868150" cy="369332"/>
          </a:xfrm>
          <a:prstGeom prst="rect">
            <a:avLst/>
          </a:prstGeom>
          <a:solidFill>
            <a:schemeClr val="accent1">
              <a:lumMod val="20000"/>
              <a:lumOff val="80000"/>
            </a:schemeClr>
          </a:solidFill>
        </p:spPr>
        <p:txBody>
          <a:bodyPr wrap="square" rtlCol="0">
            <a:spAutoFit/>
          </a:bodyPr>
          <a:lstStyle/>
          <a:p>
            <a:r>
              <a:rPr lang="es-AR" dirty="0"/>
              <a:t>STATINS – pre-</a:t>
            </a:r>
            <a:r>
              <a:rPr lang="es-AR" dirty="0" err="1"/>
              <a:t>clinical</a:t>
            </a:r>
            <a:r>
              <a:rPr lang="es-AR" dirty="0"/>
              <a:t> </a:t>
            </a:r>
            <a:r>
              <a:rPr lang="es-AR" dirty="0" err="1"/>
              <a:t>studies</a:t>
            </a:r>
            <a:r>
              <a:rPr lang="es-AR" dirty="0"/>
              <a:t>: ACLF</a:t>
            </a:r>
          </a:p>
        </p:txBody>
      </p:sp>
      <p:sp>
        <p:nvSpPr>
          <p:cNvPr id="5" name="Rectangle 4"/>
          <p:cNvSpPr/>
          <p:nvPr/>
        </p:nvSpPr>
        <p:spPr>
          <a:xfrm>
            <a:off x="281139" y="734505"/>
            <a:ext cx="11461681" cy="1107996"/>
          </a:xfrm>
          <a:prstGeom prst="rect">
            <a:avLst/>
          </a:prstGeom>
        </p:spPr>
        <p:txBody>
          <a:bodyPr wrap="square">
            <a:spAutoFit/>
          </a:bodyPr>
          <a:lstStyle/>
          <a:p>
            <a:r>
              <a:rPr lang="es-AR" sz="2400" b="1" dirty="0"/>
              <a:t>Simvastatin </a:t>
            </a:r>
            <a:r>
              <a:rPr lang="es-AR" sz="2400" b="1" dirty="0" err="1"/>
              <a:t>Prevents</a:t>
            </a:r>
            <a:r>
              <a:rPr lang="es-AR" sz="2400" b="1" dirty="0"/>
              <a:t> </a:t>
            </a:r>
            <a:r>
              <a:rPr lang="es-AR" sz="2400" b="1" dirty="0" err="1"/>
              <a:t>Progression</a:t>
            </a:r>
            <a:r>
              <a:rPr lang="es-AR" sz="2400" b="1" dirty="0"/>
              <a:t> of </a:t>
            </a:r>
            <a:r>
              <a:rPr lang="es-AR" sz="2400" b="1" dirty="0" err="1"/>
              <a:t>Acute</a:t>
            </a:r>
            <a:r>
              <a:rPr lang="es-AR" sz="2400" b="1" dirty="0"/>
              <a:t> </a:t>
            </a:r>
            <a:r>
              <a:rPr lang="es-AR" sz="2400" b="1" dirty="0" err="1"/>
              <a:t>on</a:t>
            </a:r>
            <a:r>
              <a:rPr lang="es-AR" sz="2400" b="1" dirty="0"/>
              <a:t> </a:t>
            </a:r>
            <a:r>
              <a:rPr lang="es-AR" sz="2400" b="1" dirty="0" err="1"/>
              <a:t>Chronic</a:t>
            </a:r>
            <a:r>
              <a:rPr lang="es-AR" sz="2400" b="1" dirty="0"/>
              <a:t> </a:t>
            </a:r>
            <a:r>
              <a:rPr lang="es-AR" sz="2400" b="1" dirty="0" err="1"/>
              <a:t>Liver</a:t>
            </a:r>
            <a:r>
              <a:rPr lang="es-AR" sz="2400" b="1" dirty="0"/>
              <a:t> </a:t>
            </a:r>
            <a:r>
              <a:rPr lang="es-AR" sz="2400" b="1" dirty="0" err="1"/>
              <a:t>Failure</a:t>
            </a:r>
            <a:r>
              <a:rPr lang="es-AR" sz="2400" b="1" dirty="0"/>
              <a:t> in </a:t>
            </a:r>
            <a:r>
              <a:rPr lang="es-AR" sz="2400" b="1" dirty="0" err="1"/>
              <a:t>Rats</a:t>
            </a:r>
            <a:r>
              <a:rPr lang="es-AR" sz="2400" b="1" dirty="0"/>
              <a:t> With Cirrhosis and Portal Hypertension.</a:t>
            </a:r>
            <a:r>
              <a:rPr lang="es-AR" sz="2400" dirty="0"/>
              <a:t> </a:t>
            </a:r>
            <a:r>
              <a:rPr lang="es-AR" dirty="0" err="1"/>
              <a:t>Tripathi</a:t>
            </a:r>
            <a:r>
              <a:rPr lang="es-AR" dirty="0"/>
              <a:t> DM, Vilaseca M, Lafoz E, Garcia-Calderó H, </a:t>
            </a:r>
            <a:r>
              <a:rPr lang="es-AR" dirty="0" err="1"/>
              <a:t>Viegas</a:t>
            </a:r>
            <a:r>
              <a:rPr lang="es-AR" dirty="0"/>
              <a:t> Haute G, Fernández-Iglesias A, Rodrigues de Oliveira J, García-Pagán JC, Bosch J, Gracia-Sancho J. </a:t>
            </a:r>
            <a:r>
              <a:rPr lang="es-AR" i="1" dirty="0"/>
              <a:t>Gastroenterology 2018</a:t>
            </a:r>
          </a:p>
        </p:txBody>
      </p:sp>
      <p:pic>
        <p:nvPicPr>
          <p:cNvPr id="2" name="Image 1"/>
          <p:cNvPicPr>
            <a:picLocks noChangeAspect="1"/>
          </p:cNvPicPr>
          <p:nvPr/>
        </p:nvPicPr>
        <p:blipFill rotWithShape="1">
          <a:blip r:embed="rId3"/>
          <a:srcRect l="898"/>
          <a:stretch/>
        </p:blipFill>
        <p:spPr>
          <a:xfrm>
            <a:off x="2836317" y="2148964"/>
            <a:ext cx="9203283" cy="3825574"/>
          </a:xfrm>
          <a:prstGeom prst="rect">
            <a:avLst/>
          </a:prstGeom>
        </p:spPr>
      </p:pic>
      <p:sp>
        <p:nvSpPr>
          <p:cNvPr id="6" name="ZoneTexte 5"/>
          <p:cNvSpPr txBox="1"/>
          <p:nvPr/>
        </p:nvSpPr>
        <p:spPr>
          <a:xfrm>
            <a:off x="233012" y="2255061"/>
            <a:ext cx="2523937" cy="2862322"/>
          </a:xfrm>
          <a:prstGeom prst="rect">
            <a:avLst/>
          </a:prstGeom>
          <a:noFill/>
        </p:spPr>
        <p:txBody>
          <a:bodyPr wrap="square" rtlCol="0">
            <a:spAutoFit/>
          </a:bodyPr>
          <a:lstStyle/>
          <a:p>
            <a:pPr marL="285750" indent="-285750">
              <a:buFont typeface="Arial" panose="020B0604020202020204" pitchFamily="34" charset="0"/>
              <a:buChar char="•"/>
            </a:pPr>
            <a:r>
              <a:rPr lang="es-AR" dirty="0"/>
              <a:t>Simvastatin </a:t>
            </a:r>
            <a:r>
              <a:rPr lang="es-AR" dirty="0" err="1"/>
              <a:t>reduced</a:t>
            </a:r>
            <a:r>
              <a:rPr lang="es-AR" dirty="0"/>
              <a:t> </a:t>
            </a:r>
            <a:r>
              <a:rPr lang="en-US" dirty="0"/>
              <a:t>LPS-induced inflammation and liver damage in rats with ACLF</a:t>
            </a:r>
          </a:p>
          <a:p>
            <a:pPr marL="285750" indent="-285750">
              <a:buFont typeface="Arial" panose="020B0604020202020204" pitchFamily="34" charset="0"/>
              <a:buChar char="•"/>
            </a:pPr>
            <a:r>
              <a:rPr lang="es-AR" b="1" dirty="0"/>
              <a:t>Simvastatin prevented </a:t>
            </a:r>
            <a:r>
              <a:rPr lang="en-US" b="1" dirty="0"/>
              <a:t>most of ACLF-derived complications and increased </a:t>
            </a:r>
            <a:r>
              <a:rPr lang="es-AR" b="1" dirty="0" err="1"/>
              <a:t>survival</a:t>
            </a:r>
            <a:r>
              <a:rPr lang="es-AR" b="1" dirty="0"/>
              <a:t> </a:t>
            </a:r>
          </a:p>
        </p:txBody>
      </p:sp>
    </p:spTree>
    <p:extLst>
      <p:ext uri="{BB962C8B-B14F-4D97-AF65-F5344CB8AC3E}">
        <p14:creationId xmlns:p14="http://schemas.microsoft.com/office/powerpoint/2010/main" val="1126000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1450" y="202582"/>
            <a:ext cx="11868150" cy="369332"/>
          </a:xfrm>
          <a:prstGeom prst="rect">
            <a:avLst/>
          </a:prstGeom>
          <a:solidFill>
            <a:schemeClr val="accent2">
              <a:lumMod val="20000"/>
              <a:lumOff val="80000"/>
            </a:schemeClr>
          </a:solidFill>
        </p:spPr>
        <p:txBody>
          <a:bodyPr wrap="square" rtlCol="0">
            <a:spAutoFit/>
          </a:bodyPr>
          <a:lstStyle/>
          <a:p>
            <a:r>
              <a:rPr lang="es-AR" dirty="0"/>
              <a:t>STATINS – </a:t>
            </a:r>
            <a:r>
              <a:rPr lang="es-AR" dirty="0" err="1"/>
              <a:t>Pleiotropic</a:t>
            </a:r>
            <a:r>
              <a:rPr lang="es-AR" dirty="0"/>
              <a:t> </a:t>
            </a:r>
            <a:r>
              <a:rPr lang="es-AR" dirty="0" err="1"/>
              <a:t>effects</a:t>
            </a:r>
            <a:endParaRPr lang="es-AR" dirty="0"/>
          </a:p>
        </p:txBody>
      </p:sp>
      <p:sp>
        <p:nvSpPr>
          <p:cNvPr id="6" name="ZoneTexte 5"/>
          <p:cNvSpPr txBox="1"/>
          <p:nvPr/>
        </p:nvSpPr>
        <p:spPr>
          <a:xfrm>
            <a:off x="171450" y="869156"/>
            <a:ext cx="9537192" cy="492443"/>
          </a:xfrm>
          <a:prstGeom prst="rect">
            <a:avLst/>
          </a:prstGeom>
          <a:noFill/>
        </p:spPr>
        <p:txBody>
          <a:bodyPr wrap="square" rtlCol="0">
            <a:spAutoFit/>
          </a:bodyPr>
          <a:lstStyle/>
          <a:p>
            <a:r>
              <a:rPr lang="es-AR" sz="2600" b="1" dirty="0" err="1">
                <a:solidFill>
                  <a:srgbClr val="002060"/>
                </a:solidFill>
              </a:rPr>
              <a:t>Clinical</a:t>
            </a:r>
            <a:r>
              <a:rPr lang="es-AR" sz="2600" b="1" dirty="0">
                <a:solidFill>
                  <a:srgbClr val="002060"/>
                </a:solidFill>
              </a:rPr>
              <a:t> </a:t>
            </a:r>
            <a:r>
              <a:rPr lang="es-AR" sz="2600" b="1" dirty="0" err="1">
                <a:solidFill>
                  <a:srgbClr val="002060"/>
                </a:solidFill>
              </a:rPr>
              <a:t>research</a:t>
            </a:r>
            <a:endParaRPr lang="es-AR" sz="2600" b="1" dirty="0">
              <a:solidFill>
                <a:srgbClr val="002060"/>
              </a:solidFill>
            </a:endParaRPr>
          </a:p>
        </p:txBody>
      </p:sp>
      <p:sp>
        <p:nvSpPr>
          <p:cNvPr id="8" name="ZoneTexte 7"/>
          <p:cNvSpPr txBox="1"/>
          <p:nvPr/>
        </p:nvSpPr>
        <p:spPr>
          <a:xfrm>
            <a:off x="616688" y="1502735"/>
            <a:ext cx="9711070" cy="2677656"/>
          </a:xfrm>
          <a:prstGeom prst="rect">
            <a:avLst/>
          </a:prstGeom>
          <a:noFill/>
        </p:spPr>
        <p:txBody>
          <a:bodyPr wrap="square" rtlCol="0">
            <a:spAutoFit/>
          </a:bodyPr>
          <a:lstStyle/>
          <a:p>
            <a:pPr marL="285750" indent="-285750">
              <a:buFont typeface="Arial" panose="020B0604020202020204" pitchFamily="34" charset="0"/>
              <a:buChar char="•"/>
            </a:pPr>
            <a:r>
              <a:rPr lang="es-AR" sz="2400" b="1" dirty="0" err="1"/>
              <a:t>Randomized</a:t>
            </a:r>
            <a:r>
              <a:rPr lang="es-AR" sz="2400" b="1" dirty="0"/>
              <a:t> </a:t>
            </a:r>
            <a:r>
              <a:rPr lang="es-AR" sz="2400" b="1" dirty="0" err="1"/>
              <a:t>controlled</a:t>
            </a:r>
            <a:r>
              <a:rPr lang="es-AR" sz="2400" b="1" dirty="0"/>
              <a:t> </a:t>
            </a:r>
            <a:r>
              <a:rPr lang="es-AR" sz="2400" b="1" dirty="0" err="1"/>
              <a:t>trials</a:t>
            </a:r>
            <a:r>
              <a:rPr lang="es-AR" sz="2400" b="1" dirty="0"/>
              <a:t>:</a:t>
            </a:r>
          </a:p>
          <a:p>
            <a:pPr marL="342900" indent="-342900">
              <a:buFont typeface="+mj-lt"/>
              <a:buAutoNum type="arabicPeriod"/>
            </a:pPr>
            <a:r>
              <a:rPr lang="es-AR" sz="2400" dirty="0"/>
              <a:t>Portal Hypertension</a:t>
            </a:r>
          </a:p>
          <a:p>
            <a:pPr marL="342900" indent="-342900">
              <a:buFont typeface="+mj-lt"/>
              <a:buAutoNum type="arabicPeriod"/>
            </a:pPr>
            <a:r>
              <a:rPr lang="es-AR" sz="2400" dirty="0" err="1"/>
              <a:t>Decompensation</a:t>
            </a:r>
            <a:r>
              <a:rPr lang="es-AR" sz="2400" dirty="0"/>
              <a:t> (rebleeding)</a:t>
            </a:r>
          </a:p>
          <a:p>
            <a:pPr marL="342900" indent="-342900">
              <a:buFont typeface="+mj-lt"/>
              <a:buAutoNum type="arabicPeriod"/>
            </a:pPr>
            <a:r>
              <a:rPr lang="es-AR" sz="2400" dirty="0"/>
              <a:t>Survival</a:t>
            </a:r>
          </a:p>
          <a:p>
            <a:endParaRPr lang="es-AR" sz="2400" dirty="0"/>
          </a:p>
          <a:p>
            <a:pPr marL="285750" indent="-285750">
              <a:buFont typeface="Arial" panose="020B0604020202020204" pitchFamily="34" charset="0"/>
              <a:buChar char="•"/>
            </a:pPr>
            <a:endParaRPr lang="es-AR" sz="2400" dirty="0"/>
          </a:p>
          <a:p>
            <a:pPr marL="285750" indent="-285750">
              <a:buFont typeface="Arial" panose="020B0604020202020204" pitchFamily="34" charset="0"/>
              <a:buChar char="•"/>
            </a:pPr>
            <a:endParaRPr lang="es-AR" sz="2400" dirty="0"/>
          </a:p>
        </p:txBody>
      </p:sp>
    </p:spTree>
    <p:extLst>
      <p:ext uri="{BB962C8B-B14F-4D97-AF65-F5344CB8AC3E}">
        <p14:creationId xmlns:p14="http://schemas.microsoft.com/office/powerpoint/2010/main" val="784216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1450" y="202582"/>
            <a:ext cx="11868150" cy="369332"/>
          </a:xfrm>
          <a:prstGeom prst="rect">
            <a:avLst/>
          </a:prstGeom>
          <a:solidFill>
            <a:schemeClr val="accent2">
              <a:lumMod val="20000"/>
              <a:lumOff val="80000"/>
            </a:schemeClr>
          </a:solidFill>
        </p:spPr>
        <p:txBody>
          <a:bodyPr wrap="square" rtlCol="0">
            <a:spAutoFit/>
          </a:bodyPr>
          <a:lstStyle/>
          <a:p>
            <a:r>
              <a:rPr lang="es-AR" dirty="0"/>
              <a:t>STATINS – </a:t>
            </a:r>
            <a:r>
              <a:rPr lang="es-AR" dirty="0" err="1"/>
              <a:t>Clinical</a:t>
            </a:r>
            <a:r>
              <a:rPr lang="es-AR" dirty="0"/>
              <a:t> </a:t>
            </a:r>
            <a:r>
              <a:rPr lang="es-AR" dirty="0" err="1"/>
              <a:t>studies</a:t>
            </a:r>
            <a:r>
              <a:rPr lang="es-AR" dirty="0"/>
              <a:t>: </a:t>
            </a:r>
            <a:r>
              <a:rPr lang="es-AR" dirty="0" err="1"/>
              <a:t>Endothelial</a:t>
            </a:r>
            <a:r>
              <a:rPr lang="es-AR" dirty="0"/>
              <a:t> </a:t>
            </a:r>
            <a:r>
              <a:rPr lang="es-AR" dirty="0" err="1"/>
              <a:t>dysfunction</a:t>
            </a:r>
            <a:r>
              <a:rPr lang="es-AR" dirty="0"/>
              <a:t> and Portal hypertension</a:t>
            </a:r>
          </a:p>
        </p:txBody>
      </p:sp>
      <p:sp>
        <p:nvSpPr>
          <p:cNvPr id="5" name="Rectangle 4"/>
          <p:cNvSpPr/>
          <p:nvPr/>
        </p:nvSpPr>
        <p:spPr>
          <a:xfrm>
            <a:off x="250053" y="593802"/>
            <a:ext cx="11710943" cy="1107996"/>
          </a:xfrm>
          <a:prstGeom prst="rect">
            <a:avLst/>
          </a:prstGeom>
        </p:spPr>
        <p:txBody>
          <a:bodyPr wrap="square">
            <a:spAutoFit/>
          </a:bodyPr>
          <a:lstStyle/>
          <a:p>
            <a:r>
              <a:rPr lang="en-US" sz="2400" b="1" dirty="0"/>
              <a:t>Simvastatin Enhances Hepatic Nitric Oxide Production and Decreases the Hepatic Vascular Tone in Patients With Cirrhosis. </a:t>
            </a:r>
            <a:r>
              <a:rPr lang="es-AR" dirty="0"/>
              <a:t>C. ZAFRA, JG. ABRALDES, J. TURNES, A. BERZIGOTTI, </a:t>
            </a:r>
            <a:r>
              <a:rPr lang="pt-BR" dirty="0"/>
              <a:t>M. FERNANDEZ, JC. GARCIA-PAGAN, J. RODES, and J. BOSCH. </a:t>
            </a:r>
            <a:r>
              <a:rPr lang="pt-BR" i="1" dirty="0"/>
              <a:t>Gastroenterology 2004</a:t>
            </a:r>
            <a:endParaRPr lang="es-AR" sz="1600" i="1" dirty="0"/>
          </a:p>
        </p:txBody>
      </p:sp>
      <p:pic>
        <p:nvPicPr>
          <p:cNvPr id="6" name="Image 5"/>
          <p:cNvPicPr>
            <a:picLocks noChangeAspect="1"/>
          </p:cNvPicPr>
          <p:nvPr/>
        </p:nvPicPr>
        <p:blipFill rotWithShape="1">
          <a:blip r:embed="rId3"/>
          <a:srcRect t="1" b="66588"/>
          <a:stretch/>
        </p:blipFill>
        <p:spPr>
          <a:xfrm>
            <a:off x="822040" y="4273871"/>
            <a:ext cx="3389091" cy="1906876"/>
          </a:xfrm>
          <a:prstGeom prst="rect">
            <a:avLst/>
          </a:prstGeom>
        </p:spPr>
      </p:pic>
      <p:pic>
        <p:nvPicPr>
          <p:cNvPr id="7" name="Image 6"/>
          <p:cNvPicPr>
            <a:picLocks noChangeAspect="1"/>
          </p:cNvPicPr>
          <p:nvPr/>
        </p:nvPicPr>
        <p:blipFill rotWithShape="1">
          <a:blip r:embed="rId3"/>
          <a:srcRect t="64466"/>
          <a:stretch/>
        </p:blipFill>
        <p:spPr>
          <a:xfrm>
            <a:off x="4316765" y="4356915"/>
            <a:ext cx="3368069" cy="2015414"/>
          </a:xfrm>
          <a:prstGeom prst="rect">
            <a:avLst/>
          </a:prstGeom>
        </p:spPr>
      </p:pic>
      <p:sp>
        <p:nvSpPr>
          <p:cNvPr id="9" name="ZoneTexte 8"/>
          <p:cNvSpPr txBox="1"/>
          <p:nvPr/>
        </p:nvSpPr>
        <p:spPr>
          <a:xfrm>
            <a:off x="2069895" y="5195286"/>
            <a:ext cx="893380" cy="369332"/>
          </a:xfrm>
          <a:prstGeom prst="rect">
            <a:avLst/>
          </a:prstGeom>
          <a:noFill/>
        </p:spPr>
        <p:txBody>
          <a:bodyPr wrap="square" rtlCol="0">
            <a:spAutoFit/>
          </a:bodyPr>
          <a:lstStyle/>
          <a:p>
            <a:r>
              <a:rPr lang="es-AR" b="1" dirty="0">
                <a:solidFill>
                  <a:srgbClr val="FF0000"/>
                </a:solidFill>
              </a:rPr>
              <a:t>SMV</a:t>
            </a:r>
          </a:p>
        </p:txBody>
      </p:sp>
      <p:sp>
        <p:nvSpPr>
          <p:cNvPr id="11" name="ZoneTexte 10"/>
          <p:cNvSpPr txBox="1"/>
          <p:nvPr/>
        </p:nvSpPr>
        <p:spPr>
          <a:xfrm>
            <a:off x="5491049" y="4052855"/>
            <a:ext cx="893380" cy="369332"/>
          </a:xfrm>
          <a:prstGeom prst="rect">
            <a:avLst/>
          </a:prstGeom>
          <a:noFill/>
        </p:spPr>
        <p:txBody>
          <a:bodyPr wrap="square" rtlCol="0">
            <a:spAutoFit/>
          </a:bodyPr>
          <a:lstStyle/>
          <a:p>
            <a:r>
              <a:rPr lang="es-AR" b="1" dirty="0">
                <a:solidFill>
                  <a:srgbClr val="FF0000"/>
                </a:solidFill>
              </a:rPr>
              <a:t>SMV</a:t>
            </a:r>
          </a:p>
        </p:txBody>
      </p:sp>
      <p:sp>
        <p:nvSpPr>
          <p:cNvPr id="12" name="ZoneTexte 11"/>
          <p:cNvSpPr txBox="1"/>
          <p:nvPr/>
        </p:nvSpPr>
        <p:spPr>
          <a:xfrm>
            <a:off x="3068910" y="4458537"/>
            <a:ext cx="893380" cy="369332"/>
          </a:xfrm>
          <a:prstGeom prst="rect">
            <a:avLst/>
          </a:prstGeom>
          <a:noFill/>
        </p:spPr>
        <p:txBody>
          <a:bodyPr wrap="square" rtlCol="0">
            <a:spAutoFit/>
          </a:bodyPr>
          <a:lstStyle/>
          <a:p>
            <a:r>
              <a:rPr lang="es-AR" b="1" dirty="0" err="1">
                <a:solidFill>
                  <a:schemeClr val="tx2"/>
                </a:solidFill>
              </a:rPr>
              <a:t>Placeb</a:t>
            </a:r>
            <a:endParaRPr lang="es-AR" b="1" dirty="0">
              <a:solidFill>
                <a:schemeClr val="tx2"/>
              </a:solidFill>
            </a:endParaRPr>
          </a:p>
        </p:txBody>
      </p:sp>
      <p:sp>
        <p:nvSpPr>
          <p:cNvPr id="13" name="ZoneTexte 12"/>
          <p:cNvSpPr txBox="1"/>
          <p:nvPr/>
        </p:nvSpPr>
        <p:spPr>
          <a:xfrm>
            <a:off x="6426469" y="4039234"/>
            <a:ext cx="893380" cy="369332"/>
          </a:xfrm>
          <a:prstGeom prst="rect">
            <a:avLst/>
          </a:prstGeom>
          <a:noFill/>
        </p:spPr>
        <p:txBody>
          <a:bodyPr wrap="square" rtlCol="0">
            <a:spAutoFit/>
          </a:bodyPr>
          <a:lstStyle/>
          <a:p>
            <a:r>
              <a:rPr lang="es-AR" b="1" dirty="0" err="1">
                <a:solidFill>
                  <a:schemeClr val="tx2"/>
                </a:solidFill>
              </a:rPr>
              <a:t>Placeb</a:t>
            </a:r>
            <a:endParaRPr lang="es-AR" b="1" dirty="0">
              <a:solidFill>
                <a:schemeClr val="tx2"/>
              </a:solidFill>
            </a:endParaRPr>
          </a:p>
        </p:txBody>
      </p:sp>
      <p:sp>
        <p:nvSpPr>
          <p:cNvPr id="15" name="ZoneTexte 14"/>
          <p:cNvSpPr txBox="1"/>
          <p:nvPr/>
        </p:nvSpPr>
        <p:spPr>
          <a:xfrm>
            <a:off x="662152" y="2417379"/>
            <a:ext cx="1407743" cy="646331"/>
          </a:xfrm>
          <a:prstGeom prst="rect">
            <a:avLst/>
          </a:prstGeom>
          <a:noFill/>
          <a:ln w="28575">
            <a:solidFill>
              <a:schemeClr val="accent5">
                <a:lumMod val="50000"/>
              </a:schemeClr>
            </a:solidFill>
          </a:ln>
        </p:spPr>
        <p:txBody>
          <a:bodyPr wrap="square" rtlCol="0">
            <a:spAutoFit/>
          </a:bodyPr>
          <a:lstStyle/>
          <a:p>
            <a:pPr algn="ctr"/>
            <a:r>
              <a:rPr lang="es-AR" b="1" dirty="0" err="1"/>
              <a:t>Study</a:t>
            </a:r>
            <a:r>
              <a:rPr lang="es-AR" b="1" dirty="0"/>
              <a:t> with 2 </a:t>
            </a:r>
            <a:r>
              <a:rPr lang="es-AR" b="1" dirty="0" err="1"/>
              <a:t>protocols</a:t>
            </a:r>
            <a:r>
              <a:rPr lang="es-AR" b="1" dirty="0"/>
              <a:t> </a:t>
            </a:r>
          </a:p>
        </p:txBody>
      </p:sp>
      <p:sp>
        <p:nvSpPr>
          <p:cNvPr id="16" name="ZoneTexte 15"/>
          <p:cNvSpPr txBox="1"/>
          <p:nvPr/>
        </p:nvSpPr>
        <p:spPr>
          <a:xfrm>
            <a:off x="2596055" y="2028497"/>
            <a:ext cx="4908331" cy="707886"/>
          </a:xfrm>
          <a:prstGeom prst="rect">
            <a:avLst/>
          </a:prstGeom>
          <a:solidFill>
            <a:schemeClr val="accent1">
              <a:lumMod val="20000"/>
              <a:lumOff val="80000"/>
            </a:schemeClr>
          </a:solidFill>
        </p:spPr>
        <p:txBody>
          <a:bodyPr wrap="square" rtlCol="0">
            <a:spAutoFit/>
          </a:bodyPr>
          <a:lstStyle/>
          <a:p>
            <a:r>
              <a:rPr lang="es-AR" sz="2000" dirty="0" err="1"/>
              <a:t>Measurement</a:t>
            </a:r>
            <a:r>
              <a:rPr lang="es-AR" sz="2000" dirty="0"/>
              <a:t> of </a:t>
            </a:r>
            <a:r>
              <a:rPr lang="es-AR" sz="2000" u="sng" dirty="0" err="1"/>
              <a:t>acute</a:t>
            </a:r>
            <a:r>
              <a:rPr lang="es-AR" sz="2000" u="sng" dirty="0"/>
              <a:t> response to SMV </a:t>
            </a:r>
            <a:r>
              <a:rPr lang="es-AR" sz="2000" dirty="0"/>
              <a:t>in 13 </a:t>
            </a:r>
            <a:r>
              <a:rPr lang="es-AR" sz="2000" dirty="0" err="1"/>
              <a:t>pts</a:t>
            </a:r>
            <a:r>
              <a:rPr lang="es-AR" sz="2000" b="1" dirty="0"/>
              <a:t>: </a:t>
            </a:r>
            <a:r>
              <a:rPr lang="es-AR" sz="2000" dirty="0"/>
              <a:t>HVPG, </a:t>
            </a:r>
            <a:r>
              <a:rPr lang="es-AR" sz="2000" dirty="0" err="1"/>
              <a:t>hepatic</a:t>
            </a:r>
            <a:r>
              <a:rPr lang="es-AR" sz="2000" dirty="0"/>
              <a:t> </a:t>
            </a:r>
            <a:r>
              <a:rPr lang="es-AR" sz="2000" dirty="0" err="1"/>
              <a:t>blood</a:t>
            </a:r>
            <a:r>
              <a:rPr lang="es-AR" sz="2000" dirty="0"/>
              <a:t> </a:t>
            </a:r>
            <a:r>
              <a:rPr lang="es-AR" sz="2000" dirty="0" err="1"/>
              <a:t>flow</a:t>
            </a:r>
            <a:r>
              <a:rPr lang="es-AR" sz="2000" dirty="0"/>
              <a:t>, CO, NO</a:t>
            </a:r>
          </a:p>
        </p:txBody>
      </p:sp>
      <p:sp>
        <p:nvSpPr>
          <p:cNvPr id="18" name="ZoneTexte 17"/>
          <p:cNvSpPr txBox="1"/>
          <p:nvPr/>
        </p:nvSpPr>
        <p:spPr>
          <a:xfrm>
            <a:off x="2596055" y="2822245"/>
            <a:ext cx="4908331" cy="707886"/>
          </a:xfrm>
          <a:prstGeom prst="rect">
            <a:avLst/>
          </a:prstGeom>
          <a:solidFill>
            <a:schemeClr val="accent1">
              <a:lumMod val="40000"/>
              <a:lumOff val="60000"/>
            </a:schemeClr>
          </a:solidFill>
        </p:spPr>
        <p:txBody>
          <a:bodyPr wrap="square" rtlCol="0">
            <a:spAutoFit/>
          </a:bodyPr>
          <a:lstStyle/>
          <a:p>
            <a:r>
              <a:rPr lang="es-AR" sz="2000" u="sng" dirty="0" err="1"/>
              <a:t>Repetead</a:t>
            </a:r>
            <a:r>
              <a:rPr lang="es-AR" sz="2000" u="sng" dirty="0"/>
              <a:t> </a:t>
            </a:r>
            <a:r>
              <a:rPr lang="es-AR" sz="2000" u="sng" dirty="0" err="1"/>
              <a:t>measurements</a:t>
            </a:r>
            <a:r>
              <a:rPr lang="es-AR" sz="2000" u="sng" dirty="0"/>
              <a:t> of </a:t>
            </a:r>
            <a:r>
              <a:rPr lang="es-AR" sz="2000" u="sng" dirty="0" err="1"/>
              <a:t>hepatic</a:t>
            </a:r>
            <a:r>
              <a:rPr lang="es-AR" sz="2000" u="sng" dirty="0"/>
              <a:t> </a:t>
            </a:r>
            <a:r>
              <a:rPr lang="es-AR" sz="2000" u="sng" dirty="0" err="1"/>
              <a:t>hemod</a:t>
            </a:r>
            <a:r>
              <a:rPr lang="es-AR" sz="2000" u="sng" dirty="0"/>
              <a:t>. </a:t>
            </a:r>
            <a:r>
              <a:rPr lang="es-AR" sz="2000" u="sng" dirty="0" err="1"/>
              <a:t>after</a:t>
            </a:r>
            <a:r>
              <a:rPr lang="es-AR" sz="2000" u="sng" dirty="0"/>
              <a:t> </a:t>
            </a:r>
            <a:r>
              <a:rPr lang="es-AR" sz="2000" u="sng" dirty="0" err="1"/>
              <a:t>meal</a:t>
            </a:r>
            <a:r>
              <a:rPr lang="es-AR" sz="2000" u="sng" dirty="0"/>
              <a:t> </a:t>
            </a:r>
            <a:r>
              <a:rPr lang="es-AR" sz="2000" dirty="0"/>
              <a:t>in 17 </a:t>
            </a:r>
            <a:r>
              <a:rPr lang="es-AR" sz="2000" dirty="0" err="1"/>
              <a:t>pts</a:t>
            </a:r>
            <a:r>
              <a:rPr lang="es-AR" sz="2000" dirty="0"/>
              <a:t> with SMV </a:t>
            </a:r>
            <a:r>
              <a:rPr lang="es-AR" sz="2000" dirty="0" err="1"/>
              <a:t>or</a:t>
            </a:r>
            <a:r>
              <a:rPr lang="es-AR" sz="2000" dirty="0"/>
              <a:t> placebo</a:t>
            </a:r>
          </a:p>
        </p:txBody>
      </p:sp>
      <p:cxnSp>
        <p:nvCxnSpPr>
          <p:cNvPr id="21" name="Connecteur droit avec flèche 20"/>
          <p:cNvCxnSpPr>
            <a:stCxn id="15" idx="3"/>
            <a:endCxn id="16" idx="1"/>
          </p:cNvCxnSpPr>
          <p:nvPr/>
        </p:nvCxnSpPr>
        <p:spPr>
          <a:xfrm flipV="1">
            <a:off x="2069895" y="2382440"/>
            <a:ext cx="526160" cy="358105"/>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stCxn id="15" idx="3"/>
            <a:endCxn id="18" idx="1"/>
          </p:cNvCxnSpPr>
          <p:nvPr/>
        </p:nvCxnSpPr>
        <p:spPr>
          <a:xfrm>
            <a:off x="2069895" y="2740545"/>
            <a:ext cx="526160" cy="435643"/>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172394" y="6180747"/>
            <a:ext cx="2896516" cy="369332"/>
          </a:xfrm>
          <a:prstGeom prst="rect">
            <a:avLst/>
          </a:prstGeom>
          <a:noFill/>
        </p:spPr>
        <p:txBody>
          <a:bodyPr wrap="square" rtlCol="0">
            <a:spAutoFit/>
          </a:bodyPr>
          <a:lstStyle/>
          <a:p>
            <a:r>
              <a:rPr lang="es-AR" b="1" dirty="0">
                <a:solidFill>
                  <a:srgbClr val="FF0000"/>
                </a:solidFill>
              </a:rPr>
              <a:t>POSTPRANDIAL</a:t>
            </a:r>
          </a:p>
        </p:txBody>
      </p:sp>
      <p:sp>
        <p:nvSpPr>
          <p:cNvPr id="25" name="ZoneTexte 24"/>
          <p:cNvSpPr txBox="1"/>
          <p:nvPr/>
        </p:nvSpPr>
        <p:spPr>
          <a:xfrm>
            <a:off x="7782612" y="1903639"/>
            <a:ext cx="4086766" cy="1631216"/>
          </a:xfrm>
          <a:prstGeom prst="rect">
            <a:avLst/>
          </a:prstGeom>
          <a:solidFill>
            <a:schemeClr val="accent2">
              <a:lumMod val="20000"/>
              <a:lumOff val="80000"/>
            </a:schemeClr>
          </a:solidFill>
          <a:ln w="28575">
            <a:solidFill>
              <a:schemeClr val="accent2"/>
            </a:solidFill>
          </a:ln>
        </p:spPr>
        <p:txBody>
          <a:bodyPr wrap="square" rtlCol="0">
            <a:spAutoFit/>
          </a:bodyPr>
          <a:lstStyle/>
          <a:p>
            <a:pPr marL="285750" indent="-285750">
              <a:buFont typeface="Arial" panose="020B0604020202020204" pitchFamily="34" charset="0"/>
              <a:buChar char="•"/>
            </a:pPr>
            <a:r>
              <a:rPr lang="es-AR" sz="2000" b="1" dirty="0" err="1"/>
              <a:t>Acute</a:t>
            </a:r>
            <a:r>
              <a:rPr lang="es-AR" sz="2000" b="1" dirty="0"/>
              <a:t>:    HBF and   HSR</a:t>
            </a:r>
          </a:p>
          <a:p>
            <a:pPr marL="285750" indent="-285750">
              <a:buFont typeface="Arial" panose="020B0604020202020204" pitchFamily="34" charset="0"/>
              <a:buChar char="•"/>
            </a:pPr>
            <a:r>
              <a:rPr lang="es-AR" sz="2000" b="1" dirty="0" err="1"/>
              <a:t>After</a:t>
            </a:r>
            <a:r>
              <a:rPr lang="es-AR" sz="2000" b="1" dirty="0"/>
              <a:t> </a:t>
            </a:r>
            <a:r>
              <a:rPr lang="es-AR" sz="2000" b="1" dirty="0" err="1"/>
              <a:t>meal</a:t>
            </a:r>
            <a:r>
              <a:rPr lang="es-AR" sz="2000" b="1" dirty="0"/>
              <a:t>: SMV </a:t>
            </a:r>
            <a:r>
              <a:rPr lang="es-AR" sz="2000" b="1" dirty="0" err="1"/>
              <a:t>attenuated</a:t>
            </a:r>
            <a:r>
              <a:rPr lang="es-AR" sz="2000" b="1" dirty="0"/>
              <a:t> HVPG </a:t>
            </a:r>
            <a:r>
              <a:rPr lang="es-AR" sz="2000" b="1" dirty="0" err="1"/>
              <a:t>increase</a:t>
            </a:r>
            <a:r>
              <a:rPr lang="es-AR" sz="2000" b="1" dirty="0"/>
              <a:t> </a:t>
            </a:r>
          </a:p>
          <a:p>
            <a:pPr marL="285750" indent="-285750">
              <a:buFont typeface="Arial" panose="020B0604020202020204" pitchFamily="34" charset="0"/>
              <a:buChar char="•"/>
            </a:pPr>
            <a:r>
              <a:rPr lang="es-AR" sz="2000" b="1" dirty="0"/>
              <a:t>  </a:t>
            </a:r>
            <a:r>
              <a:rPr lang="es-AR" sz="2000" b="1" dirty="0" err="1"/>
              <a:t>hepatic</a:t>
            </a:r>
            <a:r>
              <a:rPr lang="es-AR" sz="2000" b="1" dirty="0"/>
              <a:t> sinusoidal </a:t>
            </a:r>
            <a:r>
              <a:rPr lang="es-AR" sz="2000" b="1" dirty="0" err="1"/>
              <a:t>resistance</a:t>
            </a:r>
            <a:r>
              <a:rPr lang="es-AR" sz="2000" b="1" dirty="0"/>
              <a:t> </a:t>
            </a:r>
          </a:p>
          <a:p>
            <a:pPr marL="285750" indent="-285750">
              <a:buFont typeface="Arial" panose="020B0604020202020204" pitchFamily="34" charset="0"/>
              <a:buChar char="•"/>
            </a:pPr>
            <a:r>
              <a:rPr lang="es-AR" sz="2000" b="1" dirty="0"/>
              <a:t>  NO in </a:t>
            </a:r>
            <a:r>
              <a:rPr lang="es-AR" sz="2000" b="1" dirty="0" err="1"/>
              <a:t>hepatic</a:t>
            </a:r>
            <a:r>
              <a:rPr lang="es-AR" sz="2000" b="1" dirty="0"/>
              <a:t> </a:t>
            </a:r>
            <a:r>
              <a:rPr lang="es-AR" sz="2000" b="1" dirty="0" err="1"/>
              <a:t>venous</a:t>
            </a:r>
            <a:r>
              <a:rPr lang="es-AR" sz="2000" b="1" dirty="0"/>
              <a:t> </a:t>
            </a:r>
            <a:r>
              <a:rPr lang="es-AR" sz="2000" b="1" dirty="0" err="1"/>
              <a:t>blood</a:t>
            </a:r>
            <a:r>
              <a:rPr lang="es-AR" sz="2000" b="1" dirty="0"/>
              <a:t>  </a:t>
            </a:r>
          </a:p>
        </p:txBody>
      </p:sp>
      <p:sp>
        <p:nvSpPr>
          <p:cNvPr id="2" name="Flèche vers le bas 1"/>
          <p:cNvSpPr/>
          <p:nvPr/>
        </p:nvSpPr>
        <p:spPr>
          <a:xfrm>
            <a:off x="8115533" y="2925027"/>
            <a:ext cx="126767" cy="2234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Flèche vers le haut 2"/>
          <p:cNvSpPr/>
          <p:nvPr/>
        </p:nvSpPr>
        <p:spPr>
          <a:xfrm>
            <a:off x="8121417" y="3207114"/>
            <a:ext cx="120883" cy="252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Flèche vers le haut 21"/>
          <p:cNvSpPr/>
          <p:nvPr/>
        </p:nvSpPr>
        <p:spPr>
          <a:xfrm>
            <a:off x="8896117" y="1979897"/>
            <a:ext cx="144000" cy="252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Flèche vers le bas 25"/>
          <p:cNvSpPr/>
          <p:nvPr/>
        </p:nvSpPr>
        <p:spPr>
          <a:xfrm>
            <a:off x="9972045" y="1990195"/>
            <a:ext cx="126767" cy="2234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522201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1450" y="150029"/>
            <a:ext cx="11868150" cy="369332"/>
          </a:xfrm>
          <a:prstGeom prst="rect">
            <a:avLst/>
          </a:prstGeom>
          <a:solidFill>
            <a:schemeClr val="accent2">
              <a:lumMod val="20000"/>
              <a:lumOff val="80000"/>
            </a:schemeClr>
          </a:solidFill>
        </p:spPr>
        <p:txBody>
          <a:bodyPr wrap="square" rtlCol="0">
            <a:spAutoFit/>
          </a:bodyPr>
          <a:lstStyle/>
          <a:p>
            <a:r>
              <a:rPr lang="es-AR" dirty="0"/>
              <a:t>STATINS – </a:t>
            </a:r>
            <a:r>
              <a:rPr lang="es-AR" dirty="0" err="1"/>
              <a:t>Clinical</a:t>
            </a:r>
            <a:r>
              <a:rPr lang="es-AR" dirty="0"/>
              <a:t> </a:t>
            </a:r>
            <a:r>
              <a:rPr lang="es-AR" dirty="0" err="1"/>
              <a:t>studies</a:t>
            </a:r>
            <a:r>
              <a:rPr lang="es-AR" dirty="0"/>
              <a:t>: </a:t>
            </a:r>
            <a:r>
              <a:rPr lang="es-AR" dirty="0" err="1"/>
              <a:t>Endothelial</a:t>
            </a:r>
            <a:r>
              <a:rPr lang="es-AR" dirty="0"/>
              <a:t> </a:t>
            </a:r>
            <a:r>
              <a:rPr lang="es-AR" dirty="0" err="1"/>
              <a:t>dysfunction</a:t>
            </a:r>
            <a:r>
              <a:rPr lang="es-AR" dirty="0"/>
              <a:t> and Portal hypertension</a:t>
            </a:r>
          </a:p>
        </p:txBody>
      </p:sp>
      <p:sp>
        <p:nvSpPr>
          <p:cNvPr id="2" name="Rectangle 1"/>
          <p:cNvSpPr/>
          <p:nvPr/>
        </p:nvSpPr>
        <p:spPr>
          <a:xfrm>
            <a:off x="307637" y="541206"/>
            <a:ext cx="11731963" cy="1077218"/>
          </a:xfrm>
          <a:prstGeom prst="rect">
            <a:avLst/>
          </a:prstGeom>
        </p:spPr>
        <p:txBody>
          <a:bodyPr wrap="square">
            <a:spAutoFit/>
          </a:bodyPr>
          <a:lstStyle/>
          <a:p>
            <a:r>
              <a:rPr lang="en-US" sz="2400" b="1" dirty="0">
                <a:solidFill>
                  <a:srgbClr val="231F20"/>
                </a:solidFill>
              </a:rPr>
              <a:t>Simvastatin lowers portal pressure in patients with cirrhosis and portal hypertension: a randomized controlled trial.</a:t>
            </a:r>
            <a:r>
              <a:rPr lang="en-US" sz="2000" b="1" dirty="0">
                <a:solidFill>
                  <a:srgbClr val="231F20"/>
                </a:solidFill>
              </a:rPr>
              <a:t> </a:t>
            </a:r>
            <a:r>
              <a:rPr lang="es-AR" sz="1600" dirty="0">
                <a:solidFill>
                  <a:srgbClr val="231F20"/>
                </a:solidFill>
              </a:rPr>
              <a:t>J. ABRALDES, A. ALBILLOS, R.BAÑARES, J. TURNES, R. GONZÁLEZ, JC. GARCÍA–PAGÁN, and J. BOSCH. Gastroenterology 2009</a:t>
            </a:r>
            <a:endParaRPr lang="es-AR" sz="1600" dirty="0"/>
          </a:p>
        </p:txBody>
      </p:sp>
      <p:sp>
        <p:nvSpPr>
          <p:cNvPr id="7" name="ZoneTexte 6"/>
          <p:cNvSpPr txBox="1"/>
          <p:nvPr/>
        </p:nvSpPr>
        <p:spPr>
          <a:xfrm>
            <a:off x="738188" y="1939189"/>
            <a:ext cx="3524250" cy="923330"/>
          </a:xfrm>
          <a:prstGeom prst="rect">
            <a:avLst/>
          </a:prstGeom>
          <a:solidFill>
            <a:schemeClr val="accent4">
              <a:lumMod val="20000"/>
              <a:lumOff val="80000"/>
            </a:schemeClr>
          </a:solidFill>
        </p:spPr>
        <p:txBody>
          <a:bodyPr wrap="square" rtlCol="0">
            <a:spAutoFit/>
          </a:bodyPr>
          <a:lstStyle/>
          <a:p>
            <a:r>
              <a:rPr lang="es-AR" dirty="0"/>
              <a:t>Randomization of 59 </a:t>
            </a:r>
            <a:r>
              <a:rPr lang="es-AR" dirty="0" err="1"/>
              <a:t>pts</a:t>
            </a:r>
            <a:r>
              <a:rPr lang="es-AR" dirty="0"/>
              <a:t> with CSPH (HVPG &gt;12 mm Hg) to simvastatin 20/40mg </a:t>
            </a:r>
            <a:r>
              <a:rPr lang="es-AR" dirty="0" err="1"/>
              <a:t>or</a:t>
            </a:r>
            <a:r>
              <a:rPr lang="es-AR" dirty="0"/>
              <a:t> placebo </a:t>
            </a:r>
            <a:r>
              <a:rPr lang="es-AR" dirty="0" err="1"/>
              <a:t>for</a:t>
            </a:r>
            <a:r>
              <a:rPr lang="es-AR" dirty="0"/>
              <a:t> 1 </a:t>
            </a:r>
            <a:r>
              <a:rPr lang="es-AR" dirty="0" err="1"/>
              <a:t>month</a:t>
            </a:r>
            <a:endParaRPr lang="es-AR" dirty="0"/>
          </a:p>
        </p:txBody>
      </p:sp>
      <p:sp>
        <p:nvSpPr>
          <p:cNvPr id="11" name="ZoneTexte 10"/>
          <p:cNvSpPr txBox="1"/>
          <p:nvPr/>
        </p:nvSpPr>
        <p:spPr>
          <a:xfrm>
            <a:off x="590549" y="3161440"/>
            <a:ext cx="4076043" cy="2554545"/>
          </a:xfrm>
          <a:prstGeom prst="rect">
            <a:avLst/>
          </a:prstGeom>
          <a:noFill/>
        </p:spPr>
        <p:txBody>
          <a:bodyPr wrap="square" rtlCol="0">
            <a:spAutoFit/>
          </a:bodyPr>
          <a:lstStyle/>
          <a:p>
            <a:pPr marL="368300" indent="-285750">
              <a:buFont typeface="Arial" panose="020B0604020202020204" pitchFamily="34" charset="0"/>
              <a:buChar char="•"/>
            </a:pPr>
            <a:r>
              <a:rPr lang="es-AR" sz="2000" b="1" dirty="0"/>
              <a:t>SMV significantly </a:t>
            </a:r>
            <a:r>
              <a:rPr lang="es-AR" sz="2000" b="1" dirty="0" err="1"/>
              <a:t>decreased</a:t>
            </a:r>
            <a:r>
              <a:rPr lang="es-AR" sz="2000" b="1" dirty="0"/>
              <a:t> HVPG vs placebo in </a:t>
            </a:r>
            <a:r>
              <a:rPr lang="es-AR" sz="2000" b="1" dirty="0" err="1"/>
              <a:t>severe</a:t>
            </a:r>
            <a:r>
              <a:rPr lang="es-AR" sz="2000" b="1" dirty="0"/>
              <a:t> PH</a:t>
            </a:r>
          </a:p>
          <a:p>
            <a:pPr marL="368300" indent="-285750">
              <a:buFont typeface="Arial" panose="020B0604020202020204" pitchFamily="34" charset="0"/>
              <a:buChar char="•"/>
            </a:pPr>
            <a:r>
              <a:rPr lang="es-AR" sz="2000" dirty="0" err="1"/>
              <a:t>Mantained</a:t>
            </a:r>
            <a:r>
              <a:rPr lang="es-AR" sz="2000" dirty="0"/>
              <a:t> </a:t>
            </a:r>
            <a:r>
              <a:rPr lang="es-AR" sz="2000" dirty="0" err="1"/>
              <a:t>effects</a:t>
            </a:r>
            <a:r>
              <a:rPr lang="es-AR" sz="2000" dirty="0"/>
              <a:t> in NSBB </a:t>
            </a:r>
            <a:r>
              <a:rPr lang="es-AR" sz="2000" dirty="0" err="1"/>
              <a:t>group</a:t>
            </a:r>
            <a:r>
              <a:rPr lang="es-AR" sz="2000" dirty="0"/>
              <a:t> and </a:t>
            </a:r>
            <a:r>
              <a:rPr lang="es-AR" sz="2000" dirty="0" err="1"/>
              <a:t>decompensated</a:t>
            </a:r>
            <a:r>
              <a:rPr lang="es-AR" sz="2000" dirty="0"/>
              <a:t> cirrosis</a:t>
            </a:r>
          </a:p>
          <a:p>
            <a:pPr marL="368300" indent="-285750">
              <a:buFont typeface="Arial" panose="020B0604020202020204" pitchFamily="34" charset="0"/>
              <a:buChar char="•"/>
            </a:pPr>
            <a:r>
              <a:rPr lang="es-AR" sz="2000" dirty="0"/>
              <a:t>Simvastatin </a:t>
            </a:r>
            <a:r>
              <a:rPr lang="es-AR" sz="2000" dirty="0" err="1"/>
              <a:t>improved</a:t>
            </a:r>
            <a:r>
              <a:rPr lang="es-AR" sz="2000" dirty="0"/>
              <a:t> </a:t>
            </a:r>
            <a:r>
              <a:rPr lang="en-US" sz="2000" dirty="0"/>
              <a:t>clearance of </a:t>
            </a:r>
            <a:r>
              <a:rPr lang="en-US" sz="2000" dirty="0" err="1"/>
              <a:t>indocyanine</a:t>
            </a:r>
            <a:r>
              <a:rPr lang="en-US" sz="2000" dirty="0"/>
              <a:t> green, showing an improvement in effective </a:t>
            </a:r>
            <a:r>
              <a:rPr lang="es-AR" sz="2000" dirty="0" err="1"/>
              <a:t>liver</a:t>
            </a:r>
            <a:r>
              <a:rPr lang="es-AR" sz="2000" dirty="0"/>
              <a:t> </a:t>
            </a:r>
            <a:r>
              <a:rPr lang="es-AR" sz="2000" dirty="0" err="1"/>
              <a:t>perfusion</a:t>
            </a:r>
            <a:r>
              <a:rPr lang="es-AR" sz="2000" dirty="0"/>
              <a:t> and </a:t>
            </a:r>
            <a:r>
              <a:rPr lang="es-AR" sz="2000" dirty="0" err="1"/>
              <a:t>function</a:t>
            </a:r>
            <a:endParaRPr lang="es-AR" sz="2000" dirty="0"/>
          </a:p>
        </p:txBody>
      </p:sp>
      <p:grpSp>
        <p:nvGrpSpPr>
          <p:cNvPr id="5" name="Groupe 4"/>
          <p:cNvGrpSpPr/>
          <p:nvPr/>
        </p:nvGrpSpPr>
        <p:grpSpPr>
          <a:xfrm>
            <a:off x="4759828" y="1618424"/>
            <a:ext cx="7200800" cy="3898070"/>
            <a:chOff x="4759828" y="1618424"/>
            <a:chExt cx="7200800" cy="3898070"/>
          </a:xfrm>
        </p:grpSpPr>
        <p:pic>
          <p:nvPicPr>
            <p:cNvPr id="6" name="Image 5"/>
            <p:cNvPicPr>
              <a:picLocks noChangeAspect="1"/>
            </p:cNvPicPr>
            <p:nvPr/>
          </p:nvPicPr>
          <p:blipFill rotWithShape="1">
            <a:blip r:embed="rId3"/>
            <a:srcRect l="19175" t="41866" r="49639" b="26968"/>
            <a:stretch/>
          </p:blipFill>
          <p:spPr>
            <a:xfrm>
              <a:off x="4759828" y="1618424"/>
              <a:ext cx="7200800" cy="3898070"/>
            </a:xfrm>
            <a:prstGeom prst="rect">
              <a:avLst/>
            </a:prstGeom>
          </p:spPr>
        </p:pic>
        <p:sp>
          <p:nvSpPr>
            <p:cNvPr id="9" name="Ellipse 8"/>
            <p:cNvSpPr/>
            <p:nvPr/>
          </p:nvSpPr>
          <p:spPr>
            <a:xfrm>
              <a:off x="5129048" y="2400854"/>
              <a:ext cx="819807" cy="4616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Ellipse 13"/>
            <p:cNvSpPr/>
            <p:nvPr/>
          </p:nvSpPr>
          <p:spPr>
            <a:xfrm>
              <a:off x="8276896" y="2380373"/>
              <a:ext cx="819807" cy="4616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Ellipse 2"/>
            <p:cNvSpPr/>
            <p:nvPr/>
          </p:nvSpPr>
          <p:spPr>
            <a:xfrm>
              <a:off x="4862945" y="1939189"/>
              <a:ext cx="510639" cy="5961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Ellipse 9"/>
            <p:cNvSpPr/>
            <p:nvPr/>
          </p:nvSpPr>
          <p:spPr>
            <a:xfrm>
              <a:off x="8459309" y="1950435"/>
              <a:ext cx="510639" cy="5961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8" name="ZoneTexte 7"/>
          <p:cNvSpPr txBox="1"/>
          <p:nvPr/>
        </p:nvSpPr>
        <p:spPr>
          <a:xfrm>
            <a:off x="7453423" y="6347361"/>
            <a:ext cx="4368463" cy="369332"/>
          </a:xfrm>
          <a:prstGeom prst="rect">
            <a:avLst/>
          </a:prstGeom>
          <a:noFill/>
        </p:spPr>
        <p:txBody>
          <a:bodyPr wrap="square" rtlCol="0">
            <a:spAutoFit/>
          </a:bodyPr>
          <a:lstStyle/>
          <a:p>
            <a:pPr algn="r"/>
            <a:r>
              <a:rPr lang="es-AR" i="1" dirty="0"/>
              <a:t>Bosch et al, J </a:t>
            </a:r>
            <a:r>
              <a:rPr lang="es-AR" i="1" dirty="0" err="1"/>
              <a:t>Hepatol</a:t>
            </a:r>
            <a:r>
              <a:rPr lang="es-AR" i="1" dirty="0"/>
              <a:t> 2010 </a:t>
            </a:r>
          </a:p>
        </p:txBody>
      </p:sp>
    </p:spTree>
    <p:extLst>
      <p:ext uri="{BB962C8B-B14F-4D97-AF65-F5344CB8AC3E}">
        <p14:creationId xmlns:p14="http://schemas.microsoft.com/office/powerpoint/2010/main" val="1331890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91313" y="423068"/>
            <a:ext cx="10515600" cy="723011"/>
          </a:xfrm>
        </p:spPr>
        <p:txBody>
          <a:bodyPr>
            <a:normAutofit/>
          </a:bodyPr>
          <a:lstStyle/>
          <a:p>
            <a:r>
              <a:rPr lang="es-AR" sz="3400" b="1" dirty="0" err="1">
                <a:latin typeface="+mn-lt"/>
              </a:rPr>
              <a:t>Statins</a:t>
            </a:r>
            <a:r>
              <a:rPr lang="es-AR" sz="3400" b="1" dirty="0">
                <a:latin typeface="+mn-lt"/>
              </a:rPr>
              <a:t>: </a:t>
            </a:r>
            <a:r>
              <a:rPr lang="es-AR" sz="3400" b="1" dirty="0" err="1">
                <a:latin typeface="+mn-lt"/>
              </a:rPr>
              <a:t>main</a:t>
            </a:r>
            <a:r>
              <a:rPr lang="es-AR" sz="3400" b="1" dirty="0">
                <a:latin typeface="+mn-lt"/>
              </a:rPr>
              <a:t> </a:t>
            </a:r>
            <a:r>
              <a:rPr lang="es-AR" sz="3400" b="1" dirty="0" err="1">
                <a:latin typeface="+mn-lt"/>
              </a:rPr>
              <a:t>function</a:t>
            </a:r>
            <a:r>
              <a:rPr lang="es-AR" sz="3400" b="1" dirty="0">
                <a:latin typeface="+mn-lt"/>
              </a:rPr>
              <a:t> </a:t>
            </a:r>
          </a:p>
        </p:txBody>
      </p:sp>
      <p:sp>
        <p:nvSpPr>
          <p:cNvPr id="5" name="ZoneTexte 4"/>
          <p:cNvSpPr txBox="1"/>
          <p:nvPr/>
        </p:nvSpPr>
        <p:spPr>
          <a:xfrm>
            <a:off x="8646730" y="1488479"/>
            <a:ext cx="3248433" cy="1938992"/>
          </a:xfrm>
          <a:prstGeom prst="rect">
            <a:avLst/>
          </a:prstGeom>
          <a:noFill/>
        </p:spPr>
        <p:txBody>
          <a:bodyPr wrap="square" rtlCol="0">
            <a:spAutoFit/>
          </a:bodyPr>
          <a:lstStyle/>
          <a:p>
            <a:pPr marL="285750" indent="-285750">
              <a:buFont typeface="Arial" panose="020B0604020202020204" pitchFamily="34" charset="0"/>
              <a:buChar char="•"/>
            </a:pPr>
            <a:r>
              <a:rPr lang="es-AR" sz="2000" dirty="0" err="1"/>
              <a:t>Statins</a:t>
            </a:r>
            <a:r>
              <a:rPr lang="es-AR" sz="2000" dirty="0"/>
              <a:t> compete </a:t>
            </a:r>
            <a:r>
              <a:rPr lang="es-AR" sz="2000" dirty="0" err="1"/>
              <a:t>effectively</a:t>
            </a:r>
            <a:r>
              <a:rPr lang="es-AR" sz="2000" dirty="0"/>
              <a:t> to </a:t>
            </a:r>
            <a:r>
              <a:rPr lang="es-AR" sz="2000" dirty="0" err="1"/>
              <a:t>inhibit</a:t>
            </a:r>
            <a:r>
              <a:rPr lang="es-AR" sz="2000" dirty="0"/>
              <a:t> HMG </a:t>
            </a:r>
            <a:r>
              <a:rPr lang="es-AR" sz="2000" dirty="0" err="1"/>
              <a:t>CoA</a:t>
            </a:r>
            <a:r>
              <a:rPr lang="es-AR" sz="2000" dirty="0"/>
              <a:t> </a:t>
            </a:r>
            <a:r>
              <a:rPr lang="es-AR" sz="2000" dirty="0" err="1"/>
              <a:t>reductase</a:t>
            </a:r>
            <a:r>
              <a:rPr lang="es-AR" sz="2000" dirty="0"/>
              <a:t> and </a:t>
            </a:r>
            <a:r>
              <a:rPr lang="es-AR" sz="2000" dirty="0" err="1"/>
              <a:t>mevalonate</a:t>
            </a:r>
            <a:r>
              <a:rPr lang="es-AR" sz="2000" dirty="0"/>
              <a:t> </a:t>
            </a:r>
            <a:r>
              <a:rPr lang="es-AR" sz="2000" dirty="0" err="1"/>
              <a:t>production</a:t>
            </a:r>
            <a:r>
              <a:rPr lang="es-AR" sz="2000" dirty="0"/>
              <a:t>,  </a:t>
            </a:r>
            <a:r>
              <a:rPr lang="es-AR" sz="2000" dirty="0" err="1"/>
              <a:t>the</a:t>
            </a:r>
            <a:r>
              <a:rPr lang="es-AR" sz="2000" dirty="0"/>
              <a:t> </a:t>
            </a:r>
            <a:r>
              <a:rPr lang="es-AR" sz="2000" dirty="0" err="1"/>
              <a:t>rate-limiting</a:t>
            </a:r>
            <a:r>
              <a:rPr lang="es-AR" sz="2000" dirty="0"/>
              <a:t> </a:t>
            </a:r>
            <a:r>
              <a:rPr lang="es-AR" sz="2000" dirty="0" err="1"/>
              <a:t>step</a:t>
            </a:r>
            <a:r>
              <a:rPr lang="es-AR" sz="2000" dirty="0"/>
              <a:t> in </a:t>
            </a:r>
            <a:r>
              <a:rPr lang="es-AR" sz="2000" dirty="0" err="1"/>
              <a:t>cholesterol</a:t>
            </a:r>
            <a:r>
              <a:rPr lang="es-AR" sz="2000" dirty="0"/>
              <a:t> </a:t>
            </a:r>
            <a:r>
              <a:rPr lang="es-AR" sz="2000" dirty="0" err="1"/>
              <a:t>synthesis</a:t>
            </a:r>
            <a:r>
              <a:rPr lang="es-AR" sz="2000" dirty="0"/>
              <a:t>.  </a:t>
            </a:r>
          </a:p>
        </p:txBody>
      </p:sp>
      <p:pic>
        <p:nvPicPr>
          <p:cNvPr id="22" name="Imag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73" y="1862631"/>
            <a:ext cx="7751268" cy="1865894"/>
          </a:xfrm>
          <a:prstGeom prst="rect">
            <a:avLst/>
          </a:prstGeom>
        </p:spPr>
      </p:pic>
      <p:sp>
        <p:nvSpPr>
          <p:cNvPr id="23" name="Interdiction 22"/>
          <p:cNvSpPr/>
          <p:nvPr/>
        </p:nvSpPr>
        <p:spPr>
          <a:xfrm>
            <a:off x="6253035" y="1540042"/>
            <a:ext cx="1381913" cy="1046953"/>
          </a:xfrm>
          <a:prstGeom prst="noSmoking">
            <a:avLst>
              <a:gd name="adj" fmla="val 871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grpSp>
        <p:nvGrpSpPr>
          <p:cNvPr id="28" name="Groupe 27"/>
          <p:cNvGrpSpPr/>
          <p:nvPr/>
        </p:nvGrpSpPr>
        <p:grpSpPr>
          <a:xfrm>
            <a:off x="1152487" y="4141530"/>
            <a:ext cx="2377522" cy="607094"/>
            <a:chOff x="1214363" y="4445077"/>
            <a:chExt cx="2186309" cy="607094"/>
          </a:xfrm>
        </p:grpSpPr>
        <p:sp>
          <p:nvSpPr>
            <p:cNvPr id="24" name="ZoneTexte 23"/>
            <p:cNvSpPr txBox="1"/>
            <p:nvPr/>
          </p:nvSpPr>
          <p:spPr>
            <a:xfrm>
              <a:off x="1214363" y="4445077"/>
              <a:ext cx="2186309" cy="400110"/>
            </a:xfrm>
            <a:prstGeom prst="rect">
              <a:avLst/>
            </a:prstGeom>
            <a:solidFill>
              <a:schemeClr val="accent2">
                <a:lumMod val="20000"/>
                <a:lumOff val="80000"/>
              </a:schemeClr>
            </a:solidFill>
          </p:spPr>
          <p:txBody>
            <a:bodyPr wrap="square" rtlCol="0">
              <a:spAutoFit/>
            </a:bodyPr>
            <a:lstStyle/>
            <a:p>
              <a:pPr algn="ctr"/>
              <a:r>
                <a:rPr lang="es-AR" sz="2000" b="1" dirty="0" err="1"/>
                <a:t>Main</a:t>
              </a:r>
              <a:r>
                <a:rPr lang="es-AR" sz="2000" b="1" dirty="0"/>
                <a:t> </a:t>
              </a:r>
              <a:r>
                <a:rPr lang="es-AR" sz="2000" b="1" dirty="0" err="1"/>
                <a:t>Function</a:t>
              </a:r>
              <a:endParaRPr lang="es-AR" sz="2000" b="1" dirty="0"/>
            </a:p>
          </p:txBody>
        </p:sp>
        <p:sp>
          <p:nvSpPr>
            <p:cNvPr id="26" name="Flèche vers le bas 25"/>
            <p:cNvSpPr/>
            <p:nvPr/>
          </p:nvSpPr>
          <p:spPr>
            <a:xfrm>
              <a:off x="1870051" y="4845187"/>
              <a:ext cx="1003778" cy="206984"/>
            </a:xfrm>
            <a:prstGeom prst="down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grpSp>
        <p:nvGrpSpPr>
          <p:cNvPr id="29" name="Groupe 28"/>
          <p:cNvGrpSpPr/>
          <p:nvPr/>
        </p:nvGrpSpPr>
        <p:grpSpPr>
          <a:xfrm>
            <a:off x="4594984" y="4141530"/>
            <a:ext cx="2722574" cy="607094"/>
            <a:chOff x="5420007" y="4445077"/>
            <a:chExt cx="2722574" cy="607094"/>
          </a:xfrm>
        </p:grpSpPr>
        <p:sp>
          <p:nvSpPr>
            <p:cNvPr id="25" name="ZoneTexte 24"/>
            <p:cNvSpPr txBox="1"/>
            <p:nvPr/>
          </p:nvSpPr>
          <p:spPr>
            <a:xfrm>
              <a:off x="5420007" y="4445077"/>
              <a:ext cx="2722574" cy="400110"/>
            </a:xfrm>
            <a:prstGeom prst="rect">
              <a:avLst/>
            </a:prstGeom>
            <a:solidFill>
              <a:schemeClr val="accent2">
                <a:lumMod val="40000"/>
                <a:lumOff val="60000"/>
              </a:schemeClr>
            </a:solidFill>
          </p:spPr>
          <p:txBody>
            <a:bodyPr wrap="square" rtlCol="0">
              <a:spAutoFit/>
            </a:bodyPr>
            <a:lstStyle/>
            <a:p>
              <a:pPr algn="ctr"/>
              <a:r>
                <a:rPr lang="es-AR" sz="2000" b="1" dirty="0" err="1"/>
                <a:t>Accepted</a:t>
              </a:r>
              <a:r>
                <a:rPr lang="es-AR" sz="2000" b="1" dirty="0"/>
                <a:t> </a:t>
              </a:r>
              <a:r>
                <a:rPr lang="es-AR" sz="2000" b="1" dirty="0" err="1"/>
                <a:t>Indications</a:t>
              </a:r>
              <a:endParaRPr lang="es-AR" sz="2000" b="1" dirty="0"/>
            </a:p>
          </p:txBody>
        </p:sp>
        <p:sp>
          <p:nvSpPr>
            <p:cNvPr id="27" name="Flèche vers le bas 26"/>
            <p:cNvSpPr/>
            <p:nvPr/>
          </p:nvSpPr>
          <p:spPr>
            <a:xfrm>
              <a:off x="6279405" y="4845187"/>
              <a:ext cx="1003778" cy="206984"/>
            </a:xfrm>
            <a:prstGeom prst="down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30" name="Rectangle 29"/>
          <p:cNvSpPr/>
          <p:nvPr/>
        </p:nvSpPr>
        <p:spPr>
          <a:xfrm>
            <a:off x="7051596" y="6421596"/>
            <a:ext cx="5082160" cy="307777"/>
          </a:xfrm>
          <a:prstGeom prst="rect">
            <a:avLst/>
          </a:prstGeom>
        </p:spPr>
        <p:txBody>
          <a:bodyPr wrap="none">
            <a:spAutoFit/>
          </a:bodyPr>
          <a:lstStyle/>
          <a:p>
            <a:r>
              <a:rPr lang="es-AR" sz="1400" i="1" dirty="0" err="1"/>
              <a:t>Image</a:t>
            </a:r>
            <a:r>
              <a:rPr lang="es-AR" sz="1400" i="1" dirty="0"/>
              <a:t> </a:t>
            </a:r>
            <a:r>
              <a:rPr lang="es-AR" sz="1400" i="1" dirty="0" err="1"/>
              <a:t>adapted</a:t>
            </a:r>
            <a:r>
              <a:rPr lang="es-AR" sz="1400" i="1" dirty="0"/>
              <a:t> </a:t>
            </a:r>
            <a:r>
              <a:rPr lang="es-AR" sz="1400" i="1" dirty="0" err="1"/>
              <a:t>from</a:t>
            </a:r>
            <a:r>
              <a:rPr lang="es-AR" sz="1400" i="1" dirty="0"/>
              <a:t> Bosch, Gracia, Abraldes. </a:t>
            </a:r>
            <a:r>
              <a:rPr lang="es-AR" sz="1400" i="1" dirty="0" err="1"/>
              <a:t>Gut</a:t>
            </a:r>
            <a:r>
              <a:rPr lang="es-AR" sz="1400" i="1" dirty="0"/>
              <a:t> 2019 (</a:t>
            </a:r>
            <a:r>
              <a:rPr lang="es-AR" sz="1400" i="1" dirty="0" err="1"/>
              <a:t>submitted</a:t>
            </a:r>
            <a:r>
              <a:rPr lang="es-AR" sz="1400" i="1" dirty="0"/>
              <a:t>)</a:t>
            </a:r>
          </a:p>
        </p:txBody>
      </p:sp>
      <p:sp>
        <p:nvSpPr>
          <p:cNvPr id="31" name="ZoneTexte 30"/>
          <p:cNvSpPr txBox="1"/>
          <p:nvPr/>
        </p:nvSpPr>
        <p:spPr>
          <a:xfrm>
            <a:off x="1303974" y="4825568"/>
            <a:ext cx="2186309" cy="646331"/>
          </a:xfrm>
          <a:prstGeom prst="rect">
            <a:avLst/>
          </a:prstGeom>
          <a:noFill/>
        </p:spPr>
        <p:txBody>
          <a:bodyPr wrap="square" rtlCol="0">
            <a:spAutoFit/>
          </a:bodyPr>
          <a:lstStyle/>
          <a:p>
            <a:pPr algn="ctr"/>
            <a:r>
              <a:rPr lang="es-AR" b="1" dirty="0" err="1"/>
              <a:t>Cholesterol</a:t>
            </a:r>
            <a:r>
              <a:rPr lang="es-AR" b="1" dirty="0"/>
              <a:t> </a:t>
            </a:r>
            <a:r>
              <a:rPr lang="es-AR" b="1" dirty="0" err="1"/>
              <a:t>lowering</a:t>
            </a:r>
            <a:r>
              <a:rPr lang="es-AR" b="1" dirty="0"/>
              <a:t> </a:t>
            </a:r>
            <a:r>
              <a:rPr lang="es-AR" b="1" dirty="0" err="1"/>
              <a:t>drugs</a:t>
            </a:r>
            <a:endParaRPr lang="es-AR" b="1" dirty="0"/>
          </a:p>
        </p:txBody>
      </p:sp>
      <p:sp>
        <p:nvSpPr>
          <p:cNvPr id="33" name="ZoneTexte 32"/>
          <p:cNvSpPr txBox="1"/>
          <p:nvPr/>
        </p:nvSpPr>
        <p:spPr>
          <a:xfrm>
            <a:off x="4677172" y="4835286"/>
            <a:ext cx="2558197" cy="923330"/>
          </a:xfrm>
          <a:prstGeom prst="rect">
            <a:avLst/>
          </a:prstGeom>
          <a:noFill/>
        </p:spPr>
        <p:txBody>
          <a:bodyPr wrap="square" rtlCol="0">
            <a:spAutoFit/>
          </a:bodyPr>
          <a:lstStyle/>
          <a:p>
            <a:pPr algn="ctr"/>
            <a:r>
              <a:rPr lang="es-AR" b="1" dirty="0" err="1"/>
              <a:t>Dyslipidemia</a:t>
            </a:r>
            <a:endParaRPr lang="es-AR" b="1" dirty="0"/>
          </a:p>
          <a:p>
            <a:pPr algn="ctr"/>
            <a:r>
              <a:rPr lang="es-AR" b="1" dirty="0" err="1"/>
              <a:t>Primary</a:t>
            </a:r>
            <a:r>
              <a:rPr lang="es-AR" b="1" dirty="0"/>
              <a:t> and </a:t>
            </a:r>
            <a:r>
              <a:rPr lang="es-AR" b="1" dirty="0" err="1"/>
              <a:t>secondary</a:t>
            </a:r>
            <a:r>
              <a:rPr lang="es-AR" b="1" dirty="0"/>
              <a:t> </a:t>
            </a:r>
            <a:r>
              <a:rPr lang="es-AR" b="1" dirty="0" err="1"/>
              <a:t>prevention</a:t>
            </a:r>
            <a:r>
              <a:rPr lang="es-AR" b="1" dirty="0"/>
              <a:t> of CV </a:t>
            </a:r>
            <a:r>
              <a:rPr lang="es-AR" b="1" dirty="0" err="1"/>
              <a:t>events</a:t>
            </a:r>
            <a:endParaRPr lang="es-AR" b="1" dirty="0"/>
          </a:p>
        </p:txBody>
      </p:sp>
    </p:spTree>
    <p:extLst>
      <p:ext uri="{BB962C8B-B14F-4D97-AF65-F5344CB8AC3E}">
        <p14:creationId xmlns:p14="http://schemas.microsoft.com/office/powerpoint/2010/main" val="176738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1450" y="150029"/>
            <a:ext cx="11868150" cy="369332"/>
          </a:xfrm>
          <a:prstGeom prst="rect">
            <a:avLst/>
          </a:prstGeom>
          <a:solidFill>
            <a:schemeClr val="accent2">
              <a:lumMod val="20000"/>
              <a:lumOff val="80000"/>
            </a:schemeClr>
          </a:solidFill>
        </p:spPr>
        <p:txBody>
          <a:bodyPr wrap="square" rtlCol="0">
            <a:spAutoFit/>
          </a:bodyPr>
          <a:lstStyle/>
          <a:p>
            <a:r>
              <a:rPr lang="es-AR" dirty="0"/>
              <a:t>STATINS – </a:t>
            </a:r>
            <a:r>
              <a:rPr lang="es-AR" dirty="0" err="1"/>
              <a:t>Clinical</a:t>
            </a:r>
            <a:r>
              <a:rPr lang="es-AR" dirty="0"/>
              <a:t> trial: </a:t>
            </a:r>
            <a:r>
              <a:rPr lang="es-AR" dirty="0" err="1"/>
              <a:t>Decompensation</a:t>
            </a:r>
            <a:r>
              <a:rPr lang="es-AR" dirty="0"/>
              <a:t> and </a:t>
            </a:r>
            <a:r>
              <a:rPr lang="es-AR" dirty="0" err="1"/>
              <a:t>death</a:t>
            </a:r>
            <a:endParaRPr lang="es-AR" dirty="0"/>
          </a:p>
        </p:txBody>
      </p:sp>
      <p:sp>
        <p:nvSpPr>
          <p:cNvPr id="5" name="Rectangle 4"/>
          <p:cNvSpPr/>
          <p:nvPr/>
        </p:nvSpPr>
        <p:spPr>
          <a:xfrm>
            <a:off x="307637" y="636910"/>
            <a:ext cx="11731963" cy="338554"/>
          </a:xfrm>
          <a:prstGeom prst="rect">
            <a:avLst/>
          </a:prstGeom>
        </p:spPr>
        <p:txBody>
          <a:bodyPr wrap="square">
            <a:spAutoFit/>
          </a:bodyPr>
          <a:lstStyle/>
          <a:p>
            <a:endParaRPr lang="es-AR" sz="1600" dirty="0"/>
          </a:p>
        </p:txBody>
      </p:sp>
      <p:sp>
        <p:nvSpPr>
          <p:cNvPr id="2" name="CuadroTexto 1">
            <a:extLst>
              <a:ext uri="{FF2B5EF4-FFF2-40B4-BE49-F238E27FC236}">
                <a16:creationId xmlns:a16="http://schemas.microsoft.com/office/drawing/2014/main" id="{73EACD5B-59CA-415E-BB62-FF6B8D4D8795}"/>
              </a:ext>
            </a:extLst>
          </p:cNvPr>
          <p:cNvSpPr txBox="1"/>
          <p:nvPr/>
        </p:nvSpPr>
        <p:spPr>
          <a:xfrm>
            <a:off x="369394" y="636910"/>
            <a:ext cx="11330473" cy="1661993"/>
          </a:xfrm>
          <a:prstGeom prst="rect">
            <a:avLst/>
          </a:prstGeom>
          <a:noFill/>
        </p:spPr>
        <p:txBody>
          <a:bodyPr wrap="square" rtlCol="0">
            <a:spAutoFit/>
          </a:bodyPr>
          <a:lstStyle/>
          <a:p>
            <a:r>
              <a:rPr lang="es-AR" sz="2400" b="1" dirty="0"/>
              <a:t>Addition of Simvastatin to Standard </a:t>
            </a:r>
            <a:r>
              <a:rPr lang="es-AR" sz="2400" b="1" dirty="0" err="1"/>
              <a:t>Therapy</a:t>
            </a:r>
            <a:r>
              <a:rPr lang="es-AR" sz="2400" b="1" dirty="0"/>
              <a:t> </a:t>
            </a:r>
            <a:r>
              <a:rPr lang="es-AR" sz="2400" b="1" dirty="0" err="1"/>
              <a:t>for</a:t>
            </a:r>
            <a:r>
              <a:rPr lang="es-AR" sz="2400" b="1" dirty="0"/>
              <a:t> </a:t>
            </a:r>
            <a:r>
              <a:rPr lang="es-AR" sz="2400" b="1" dirty="0" err="1"/>
              <a:t>the</a:t>
            </a:r>
            <a:r>
              <a:rPr lang="es-AR" sz="2400" b="1" dirty="0"/>
              <a:t> </a:t>
            </a:r>
            <a:r>
              <a:rPr lang="es-AR" sz="2400" b="1" dirty="0" err="1"/>
              <a:t>Prevention</a:t>
            </a:r>
            <a:r>
              <a:rPr lang="es-AR" sz="2400" b="1" dirty="0"/>
              <a:t> of Variceal </a:t>
            </a:r>
            <a:r>
              <a:rPr lang="es-AR" sz="2400" b="1" dirty="0" err="1"/>
              <a:t>Rebleeding</a:t>
            </a:r>
            <a:r>
              <a:rPr lang="es-AR" sz="2400" b="1" dirty="0"/>
              <a:t> </a:t>
            </a:r>
            <a:r>
              <a:rPr lang="es-AR" sz="2400" b="1" dirty="0" err="1"/>
              <a:t>Does</a:t>
            </a:r>
            <a:r>
              <a:rPr lang="es-AR" sz="2400" b="1" dirty="0"/>
              <a:t> </a:t>
            </a:r>
            <a:r>
              <a:rPr lang="es-AR" sz="2400" b="1" dirty="0" err="1"/>
              <a:t>Not</a:t>
            </a:r>
            <a:r>
              <a:rPr lang="es-AR" sz="2400" b="1" dirty="0"/>
              <a:t> Reduce </a:t>
            </a:r>
            <a:r>
              <a:rPr lang="es-AR" sz="2400" b="1" dirty="0" err="1"/>
              <a:t>Rebleeding</a:t>
            </a:r>
            <a:r>
              <a:rPr lang="es-AR" sz="2400" b="1" dirty="0"/>
              <a:t> </a:t>
            </a:r>
            <a:r>
              <a:rPr lang="es-AR" sz="2400" b="1" dirty="0" err="1"/>
              <a:t>but</a:t>
            </a:r>
            <a:r>
              <a:rPr lang="es-AR" sz="2400" b="1" dirty="0"/>
              <a:t> </a:t>
            </a:r>
            <a:r>
              <a:rPr lang="es-AR" sz="2400" b="1" dirty="0" err="1"/>
              <a:t>Increases</a:t>
            </a:r>
            <a:r>
              <a:rPr lang="es-AR" sz="2400" b="1" dirty="0"/>
              <a:t> Survival in Patients With Cirrhosis. </a:t>
            </a:r>
            <a:r>
              <a:rPr lang="es-AR" dirty="0"/>
              <a:t>Abraldes JG, Villanueva C, </a:t>
            </a:r>
            <a:r>
              <a:rPr lang="es-AR" dirty="0" err="1"/>
              <a:t>Aracil</a:t>
            </a:r>
            <a:r>
              <a:rPr lang="es-AR" dirty="0"/>
              <a:t> C, Turnes J, Hernandez-Guerra M, Genesca J, </a:t>
            </a:r>
            <a:r>
              <a:rPr lang="es-AR" dirty="0" err="1"/>
              <a:t>Rodriguez</a:t>
            </a:r>
            <a:r>
              <a:rPr lang="es-AR" dirty="0"/>
              <a:t> M, </a:t>
            </a:r>
            <a:r>
              <a:rPr lang="es-AR" dirty="0" err="1"/>
              <a:t>Castellote</a:t>
            </a:r>
            <a:r>
              <a:rPr lang="es-AR" dirty="0"/>
              <a:t> J, García-Pagán JC, Torres F, Calleja JL, Albillos A, Bosch J; BLEPS Study </a:t>
            </a:r>
            <a:r>
              <a:rPr lang="es-AR" dirty="0" err="1"/>
              <a:t>Group</a:t>
            </a:r>
            <a:r>
              <a:rPr lang="es-AR" dirty="0"/>
              <a:t>. </a:t>
            </a:r>
            <a:r>
              <a:rPr lang="es-AR" i="1" dirty="0"/>
              <a:t>Gastroenterology 2016 </a:t>
            </a:r>
          </a:p>
          <a:p>
            <a:endParaRPr lang="es-AR" dirty="0"/>
          </a:p>
        </p:txBody>
      </p:sp>
      <p:grpSp>
        <p:nvGrpSpPr>
          <p:cNvPr id="7" name="Groupe 6"/>
          <p:cNvGrpSpPr/>
          <p:nvPr/>
        </p:nvGrpSpPr>
        <p:grpSpPr>
          <a:xfrm>
            <a:off x="5424524" y="2298903"/>
            <a:ext cx="6396096" cy="4225650"/>
            <a:chOff x="5952805" y="2605749"/>
            <a:chExt cx="5970942" cy="3641112"/>
          </a:xfrm>
        </p:grpSpPr>
        <p:pic>
          <p:nvPicPr>
            <p:cNvPr id="3" name="Image 2"/>
            <p:cNvPicPr>
              <a:picLocks noChangeAspect="1"/>
            </p:cNvPicPr>
            <p:nvPr/>
          </p:nvPicPr>
          <p:blipFill rotWithShape="1">
            <a:blip r:embed="rId3"/>
            <a:srcRect l="2435"/>
            <a:stretch/>
          </p:blipFill>
          <p:spPr>
            <a:xfrm>
              <a:off x="5952805" y="2605749"/>
              <a:ext cx="5970942" cy="3641112"/>
            </a:xfrm>
            <a:prstGeom prst="rect">
              <a:avLst/>
            </a:prstGeom>
          </p:spPr>
        </p:pic>
        <p:sp>
          <p:nvSpPr>
            <p:cNvPr id="6" name="Ellipse 5"/>
            <p:cNvSpPr/>
            <p:nvPr/>
          </p:nvSpPr>
          <p:spPr>
            <a:xfrm>
              <a:off x="5952805" y="2605749"/>
              <a:ext cx="331394" cy="3645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8" name="Rectangle 7"/>
          <p:cNvSpPr/>
          <p:nvPr/>
        </p:nvSpPr>
        <p:spPr>
          <a:xfrm>
            <a:off x="951067" y="2453678"/>
            <a:ext cx="3469678" cy="1200329"/>
          </a:xfrm>
          <a:prstGeom prst="rect">
            <a:avLst/>
          </a:prstGeom>
          <a:solidFill>
            <a:srgbClr val="E1E1FF"/>
          </a:solidFill>
        </p:spPr>
        <p:txBody>
          <a:bodyPr wrap="square">
            <a:spAutoFit/>
          </a:bodyPr>
          <a:lstStyle/>
          <a:p>
            <a:r>
              <a:rPr lang="es-AR" dirty="0" err="1"/>
              <a:t>Multicenter</a:t>
            </a:r>
            <a:r>
              <a:rPr lang="es-AR" dirty="0"/>
              <a:t>, </a:t>
            </a:r>
            <a:r>
              <a:rPr lang="en-US" dirty="0"/>
              <a:t>double-blind, parallel trial of 158 patients </a:t>
            </a:r>
            <a:r>
              <a:rPr lang="es-AR" dirty="0"/>
              <a:t>with cirrhosis </a:t>
            </a:r>
            <a:r>
              <a:rPr lang="es-AR" dirty="0" err="1"/>
              <a:t>receiving</a:t>
            </a:r>
            <a:r>
              <a:rPr lang="es-AR" dirty="0"/>
              <a:t> standard 2nd </a:t>
            </a:r>
            <a:r>
              <a:rPr lang="es-AR" dirty="0" err="1"/>
              <a:t>prophylaxis</a:t>
            </a:r>
            <a:r>
              <a:rPr lang="es-AR" dirty="0"/>
              <a:t> with/</a:t>
            </a:r>
            <a:r>
              <a:rPr lang="es-AR" dirty="0" err="1"/>
              <a:t>without</a:t>
            </a:r>
            <a:r>
              <a:rPr lang="es-AR" dirty="0"/>
              <a:t> SMV </a:t>
            </a:r>
            <a:r>
              <a:rPr lang="es-AR" b="1" dirty="0"/>
              <a:t>– FU 24 </a:t>
            </a:r>
            <a:r>
              <a:rPr lang="es-AR" b="1" dirty="0" err="1"/>
              <a:t>months</a:t>
            </a:r>
            <a:endParaRPr lang="es-AR" b="1" dirty="0"/>
          </a:p>
        </p:txBody>
      </p:sp>
      <p:sp>
        <p:nvSpPr>
          <p:cNvPr id="9" name="ZoneTexte 8"/>
          <p:cNvSpPr txBox="1"/>
          <p:nvPr/>
        </p:nvSpPr>
        <p:spPr>
          <a:xfrm>
            <a:off x="584393" y="3987609"/>
            <a:ext cx="4076986" cy="2308324"/>
          </a:xfrm>
          <a:prstGeom prst="rect">
            <a:avLst/>
          </a:prstGeom>
          <a:noFill/>
          <a:ln w="38100">
            <a:solidFill>
              <a:srgbClr val="E1E1FF"/>
            </a:solidFill>
          </a:ln>
        </p:spPr>
        <p:txBody>
          <a:bodyPr wrap="square" rtlCol="0">
            <a:spAutoFit/>
          </a:bodyPr>
          <a:lstStyle/>
          <a:p>
            <a:pPr marL="285750" indent="-285750">
              <a:buFont typeface="Arial" panose="020B0604020202020204" pitchFamily="34" charset="0"/>
              <a:buChar char="•"/>
            </a:pPr>
            <a:r>
              <a:rPr lang="es-AR" dirty="0"/>
              <a:t>Addition of SMV</a:t>
            </a:r>
            <a:r>
              <a:rPr lang="en-US" dirty="0"/>
              <a:t> to standard therapy did not reduce rebleeding, but </a:t>
            </a:r>
            <a:r>
              <a:rPr lang="en-US" b="1" dirty="0"/>
              <a:t>was associated with a survival benefit for patients with Child-Pugh class A or B cirrhosis</a:t>
            </a:r>
            <a:r>
              <a:rPr lang="en-US" dirty="0"/>
              <a:t>. </a:t>
            </a:r>
          </a:p>
          <a:p>
            <a:pPr marL="285750" indent="-285750">
              <a:buFont typeface="Arial" panose="020B0604020202020204" pitchFamily="34" charset="0"/>
              <a:buChar char="•"/>
            </a:pPr>
            <a:r>
              <a:rPr lang="es-AR" dirty="0" err="1"/>
              <a:t>The</a:t>
            </a:r>
            <a:r>
              <a:rPr lang="es-AR" dirty="0"/>
              <a:t> </a:t>
            </a:r>
            <a:r>
              <a:rPr lang="en-US" dirty="0"/>
              <a:t>incidence of rhabdomyolysis in patients receiving 40 mg/d SMV was higher than expected</a:t>
            </a:r>
            <a:endParaRPr lang="es-AR" dirty="0"/>
          </a:p>
        </p:txBody>
      </p:sp>
      <p:sp>
        <p:nvSpPr>
          <p:cNvPr id="10" name="Flèche vers le bas 9"/>
          <p:cNvSpPr/>
          <p:nvPr/>
        </p:nvSpPr>
        <p:spPr>
          <a:xfrm>
            <a:off x="2165684" y="3654007"/>
            <a:ext cx="955651" cy="257975"/>
          </a:xfrm>
          <a:prstGeom prst="downArrow">
            <a:avLst/>
          </a:prstGeom>
          <a:solidFill>
            <a:srgbClr val="E1E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701862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1450" y="202582"/>
            <a:ext cx="11868150" cy="369332"/>
          </a:xfrm>
          <a:prstGeom prst="rect">
            <a:avLst/>
          </a:prstGeom>
          <a:solidFill>
            <a:schemeClr val="accent2">
              <a:lumMod val="20000"/>
              <a:lumOff val="80000"/>
            </a:schemeClr>
          </a:solidFill>
        </p:spPr>
        <p:txBody>
          <a:bodyPr wrap="square" rtlCol="0">
            <a:spAutoFit/>
          </a:bodyPr>
          <a:lstStyle/>
          <a:p>
            <a:r>
              <a:rPr lang="es-AR" dirty="0"/>
              <a:t>STATINS – </a:t>
            </a:r>
            <a:r>
              <a:rPr lang="es-AR" dirty="0" err="1"/>
              <a:t>Pleiotropic</a:t>
            </a:r>
            <a:r>
              <a:rPr lang="es-AR" dirty="0"/>
              <a:t> </a:t>
            </a:r>
            <a:r>
              <a:rPr lang="es-AR" dirty="0" err="1"/>
              <a:t>effects</a:t>
            </a:r>
            <a:endParaRPr lang="es-AR" dirty="0"/>
          </a:p>
        </p:txBody>
      </p:sp>
      <p:sp>
        <p:nvSpPr>
          <p:cNvPr id="6" name="ZoneTexte 5"/>
          <p:cNvSpPr txBox="1"/>
          <p:nvPr/>
        </p:nvSpPr>
        <p:spPr>
          <a:xfrm>
            <a:off x="171450" y="869156"/>
            <a:ext cx="9537192" cy="492443"/>
          </a:xfrm>
          <a:prstGeom prst="rect">
            <a:avLst/>
          </a:prstGeom>
          <a:noFill/>
        </p:spPr>
        <p:txBody>
          <a:bodyPr wrap="square" rtlCol="0">
            <a:spAutoFit/>
          </a:bodyPr>
          <a:lstStyle/>
          <a:p>
            <a:r>
              <a:rPr lang="es-AR" sz="2600" b="1" dirty="0" err="1">
                <a:solidFill>
                  <a:srgbClr val="002060"/>
                </a:solidFill>
              </a:rPr>
              <a:t>Clinical</a:t>
            </a:r>
            <a:r>
              <a:rPr lang="es-AR" sz="2600" b="1" dirty="0">
                <a:solidFill>
                  <a:srgbClr val="002060"/>
                </a:solidFill>
              </a:rPr>
              <a:t> </a:t>
            </a:r>
            <a:r>
              <a:rPr lang="es-AR" sz="2600" b="1" dirty="0" err="1">
                <a:solidFill>
                  <a:srgbClr val="002060"/>
                </a:solidFill>
              </a:rPr>
              <a:t>research</a:t>
            </a:r>
            <a:endParaRPr lang="es-AR" sz="2600" b="1" dirty="0">
              <a:solidFill>
                <a:srgbClr val="002060"/>
              </a:solidFill>
            </a:endParaRPr>
          </a:p>
        </p:txBody>
      </p:sp>
      <p:sp>
        <p:nvSpPr>
          <p:cNvPr id="8" name="ZoneTexte 7"/>
          <p:cNvSpPr txBox="1"/>
          <p:nvPr/>
        </p:nvSpPr>
        <p:spPr>
          <a:xfrm>
            <a:off x="616688" y="1502735"/>
            <a:ext cx="9711070" cy="4524315"/>
          </a:xfrm>
          <a:prstGeom prst="rect">
            <a:avLst/>
          </a:prstGeom>
          <a:noFill/>
        </p:spPr>
        <p:txBody>
          <a:bodyPr wrap="square" rtlCol="0">
            <a:spAutoFit/>
          </a:bodyPr>
          <a:lstStyle/>
          <a:p>
            <a:pPr marL="285750" indent="-285750">
              <a:buFont typeface="Arial" panose="020B0604020202020204" pitchFamily="34" charset="0"/>
              <a:buChar char="•"/>
            </a:pPr>
            <a:r>
              <a:rPr lang="es-AR" sz="2400" b="1" dirty="0" err="1"/>
              <a:t>Randomized</a:t>
            </a:r>
            <a:r>
              <a:rPr lang="es-AR" sz="2400" b="1" dirty="0"/>
              <a:t> </a:t>
            </a:r>
            <a:r>
              <a:rPr lang="es-AR" sz="2400" b="1" dirty="0" err="1"/>
              <a:t>controlled</a:t>
            </a:r>
            <a:r>
              <a:rPr lang="es-AR" sz="2400" b="1" dirty="0"/>
              <a:t> </a:t>
            </a:r>
            <a:r>
              <a:rPr lang="es-AR" sz="2400" b="1" dirty="0" err="1"/>
              <a:t>trials</a:t>
            </a:r>
            <a:r>
              <a:rPr lang="es-AR" sz="2400" b="1" dirty="0"/>
              <a:t>:</a:t>
            </a:r>
          </a:p>
          <a:p>
            <a:pPr marL="342900" indent="-342900">
              <a:buFont typeface="+mj-lt"/>
              <a:buAutoNum type="arabicPeriod"/>
            </a:pPr>
            <a:r>
              <a:rPr lang="es-AR" sz="2400" dirty="0"/>
              <a:t>Portal Hypertension</a:t>
            </a:r>
          </a:p>
          <a:p>
            <a:pPr marL="342900" indent="-342900">
              <a:buFont typeface="+mj-lt"/>
              <a:buAutoNum type="arabicPeriod"/>
            </a:pPr>
            <a:r>
              <a:rPr lang="es-AR" sz="2400" dirty="0" err="1"/>
              <a:t>Decompensation</a:t>
            </a:r>
            <a:r>
              <a:rPr lang="es-AR" sz="2400" dirty="0"/>
              <a:t> (rebleeding)</a:t>
            </a:r>
          </a:p>
          <a:p>
            <a:pPr marL="342900" indent="-342900">
              <a:buFont typeface="+mj-lt"/>
              <a:buAutoNum type="arabicPeriod"/>
            </a:pPr>
            <a:r>
              <a:rPr lang="es-AR" sz="2400" dirty="0"/>
              <a:t>Survival</a:t>
            </a:r>
          </a:p>
          <a:p>
            <a:pPr marL="285750" indent="-285750">
              <a:buFont typeface="Arial" panose="020B0604020202020204" pitchFamily="34" charset="0"/>
              <a:buChar char="•"/>
            </a:pPr>
            <a:r>
              <a:rPr lang="es-AR" sz="2400" b="1" dirty="0" err="1"/>
              <a:t>Observational</a:t>
            </a:r>
            <a:r>
              <a:rPr lang="es-AR" sz="2400" b="1" dirty="0"/>
              <a:t> </a:t>
            </a:r>
            <a:r>
              <a:rPr lang="es-AR" sz="2400" b="1" dirty="0" err="1"/>
              <a:t>Studies</a:t>
            </a:r>
            <a:endParaRPr lang="es-AR" sz="2400" b="1" dirty="0"/>
          </a:p>
          <a:p>
            <a:pPr marL="342900" indent="-342900">
              <a:buFont typeface="+mj-lt"/>
              <a:buAutoNum type="arabicPeriod"/>
            </a:pPr>
            <a:r>
              <a:rPr lang="es-AR" sz="2400" dirty="0"/>
              <a:t>Fibrosis </a:t>
            </a:r>
            <a:r>
              <a:rPr lang="es-AR" sz="2400" dirty="0" err="1"/>
              <a:t>progression</a:t>
            </a:r>
            <a:endParaRPr lang="es-AR" sz="2400" dirty="0"/>
          </a:p>
          <a:p>
            <a:pPr marL="342900" indent="-342900">
              <a:buFont typeface="+mj-lt"/>
              <a:buAutoNum type="arabicPeriod"/>
            </a:pPr>
            <a:r>
              <a:rPr lang="es-AR" sz="2400" dirty="0"/>
              <a:t>Cirrhosis </a:t>
            </a:r>
            <a:r>
              <a:rPr lang="es-AR" sz="2400" dirty="0" err="1"/>
              <a:t>decompensation</a:t>
            </a:r>
            <a:endParaRPr lang="es-AR" sz="2400" dirty="0"/>
          </a:p>
          <a:p>
            <a:pPr marL="342900" indent="-342900">
              <a:buFont typeface="+mj-lt"/>
              <a:buAutoNum type="arabicPeriod"/>
            </a:pPr>
            <a:r>
              <a:rPr lang="es-AR" sz="2400" dirty="0" err="1"/>
              <a:t>Infection</a:t>
            </a:r>
            <a:endParaRPr lang="es-AR" sz="2400" dirty="0"/>
          </a:p>
          <a:p>
            <a:pPr marL="342900" indent="-342900">
              <a:buFont typeface="+mj-lt"/>
              <a:buAutoNum type="arabicPeriod"/>
            </a:pPr>
            <a:r>
              <a:rPr lang="es-AR" sz="2400" dirty="0"/>
              <a:t>NAFLD/NASH</a:t>
            </a:r>
          </a:p>
          <a:p>
            <a:endParaRPr lang="es-AR" sz="2400" dirty="0"/>
          </a:p>
          <a:p>
            <a:pPr marL="285750" indent="-285750">
              <a:buFont typeface="Arial" panose="020B0604020202020204" pitchFamily="34" charset="0"/>
              <a:buChar char="•"/>
            </a:pPr>
            <a:endParaRPr lang="es-AR" sz="2400" dirty="0"/>
          </a:p>
          <a:p>
            <a:pPr marL="285750" indent="-285750">
              <a:buFont typeface="Arial" panose="020B0604020202020204" pitchFamily="34" charset="0"/>
              <a:buChar char="•"/>
            </a:pPr>
            <a:endParaRPr lang="es-AR" sz="2400" dirty="0"/>
          </a:p>
        </p:txBody>
      </p:sp>
    </p:spTree>
    <p:extLst>
      <p:ext uri="{BB962C8B-B14F-4D97-AF65-F5344CB8AC3E}">
        <p14:creationId xmlns:p14="http://schemas.microsoft.com/office/powerpoint/2010/main" val="3879081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5193" y="695998"/>
            <a:ext cx="11854407" cy="738664"/>
          </a:xfrm>
          <a:prstGeom prst="rect">
            <a:avLst/>
          </a:prstGeom>
        </p:spPr>
        <p:txBody>
          <a:bodyPr wrap="square">
            <a:spAutoFit/>
          </a:bodyPr>
          <a:lstStyle/>
          <a:p>
            <a:r>
              <a:rPr lang="en-US" sz="2400" b="1" dirty="0"/>
              <a:t>Statin use and the risk of cirrhosis development in patients with hepatitis C virus infection. </a:t>
            </a:r>
            <a:r>
              <a:rPr lang="es-AR" dirty="0" err="1"/>
              <a:t>Yao-Hsu</a:t>
            </a:r>
            <a:r>
              <a:rPr lang="es-AR" dirty="0"/>
              <a:t> Yang, </a:t>
            </a:r>
            <a:r>
              <a:rPr lang="es-AR" dirty="0" err="1"/>
              <a:t>Wen-Cheng</a:t>
            </a:r>
            <a:r>
              <a:rPr lang="es-AR" dirty="0"/>
              <a:t> </a:t>
            </a:r>
            <a:r>
              <a:rPr lang="es-AR" dirty="0" err="1"/>
              <a:t>Chen</a:t>
            </a:r>
            <a:r>
              <a:rPr lang="es-AR" dirty="0"/>
              <a:t>, </a:t>
            </a:r>
            <a:r>
              <a:rPr lang="es-AR" dirty="0" err="1"/>
              <a:t>Yu-Tse</a:t>
            </a:r>
            <a:r>
              <a:rPr lang="es-AR" dirty="0"/>
              <a:t> </a:t>
            </a:r>
            <a:r>
              <a:rPr lang="es-AR" dirty="0" err="1"/>
              <a:t>Tsan</a:t>
            </a:r>
            <a:r>
              <a:rPr lang="es-AR" dirty="0"/>
              <a:t>, </a:t>
            </a:r>
            <a:r>
              <a:rPr lang="es-AR" dirty="0" err="1"/>
              <a:t>Mei-Jyh</a:t>
            </a:r>
            <a:r>
              <a:rPr lang="es-AR" dirty="0"/>
              <a:t> </a:t>
            </a:r>
            <a:r>
              <a:rPr lang="es-AR" dirty="0" err="1"/>
              <a:t>Chen</a:t>
            </a:r>
            <a:r>
              <a:rPr lang="es-AR" dirty="0"/>
              <a:t>, </a:t>
            </a:r>
            <a:r>
              <a:rPr lang="es-AR" dirty="0" err="1"/>
              <a:t>Wei-Tai</a:t>
            </a:r>
            <a:r>
              <a:rPr lang="es-AR" dirty="0"/>
              <a:t> </a:t>
            </a:r>
            <a:r>
              <a:rPr lang="es-AR" dirty="0" err="1"/>
              <a:t>Shih</a:t>
            </a:r>
            <a:r>
              <a:rPr lang="es-AR" dirty="0"/>
              <a:t>, Ying-</a:t>
            </a:r>
            <a:r>
              <a:rPr lang="es-AR" dirty="0" err="1"/>
              <a:t>Huang</a:t>
            </a:r>
            <a:r>
              <a:rPr lang="es-AR" dirty="0"/>
              <a:t> </a:t>
            </a:r>
            <a:r>
              <a:rPr lang="es-AR" dirty="0" err="1"/>
              <a:t>Tsai</a:t>
            </a:r>
            <a:r>
              <a:rPr lang="es-AR" dirty="0"/>
              <a:t>, Pau-</a:t>
            </a:r>
            <a:r>
              <a:rPr lang="es-AR" dirty="0" err="1"/>
              <a:t>Chung</a:t>
            </a:r>
            <a:r>
              <a:rPr lang="es-AR" dirty="0"/>
              <a:t> </a:t>
            </a:r>
            <a:r>
              <a:rPr lang="es-AR" dirty="0" err="1"/>
              <a:t>Chen</a:t>
            </a:r>
            <a:r>
              <a:rPr lang="es-AR" dirty="0"/>
              <a:t>. </a:t>
            </a:r>
            <a:r>
              <a:rPr lang="es-AR" i="1" dirty="0"/>
              <a:t>J Hepatol 2015</a:t>
            </a:r>
            <a:endParaRPr lang="en-US" i="1" dirty="0"/>
          </a:p>
        </p:txBody>
      </p:sp>
      <p:sp>
        <p:nvSpPr>
          <p:cNvPr id="5" name="ZoneTexte 4"/>
          <p:cNvSpPr txBox="1"/>
          <p:nvPr/>
        </p:nvSpPr>
        <p:spPr>
          <a:xfrm>
            <a:off x="171450" y="202582"/>
            <a:ext cx="11868150" cy="369332"/>
          </a:xfrm>
          <a:prstGeom prst="rect">
            <a:avLst/>
          </a:prstGeom>
          <a:solidFill>
            <a:schemeClr val="accent2">
              <a:lumMod val="20000"/>
              <a:lumOff val="80000"/>
            </a:schemeClr>
          </a:solidFill>
        </p:spPr>
        <p:txBody>
          <a:bodyPr wrap="square" rtlCol="0">
            <a:spAutoFit/>
          </a:bodyPr>
          <a:lstStyle/>
          <a:p>
            <a:r>
              <a:rPr lang="es-AR" dirty="0"/>
              <a:t>STATINS – </a:t>
            </a:r>
            <a:r>
              <a:rPr lang="es-AR" dirty="0" err="1"/>
              <a:t>Clinical</a:t>
            </a:r>
            <a:r>
              <a:rPr lang="es-AR" dirty="0"/>
              <a:t> </a:t>
            </a:r>
            <a:r>
              <a:rPr lang="es-AR" dirty="0" err="1"/>
              <a:t>studies</a:t>
            </a:r>
            <a:r>
              <a:rPr lang="es-AR" dirty="0"/>
              <a:t>: </a:t>
            </a:r>
            <a:r>
              <a:rPr lang="es-AR" dirty="0" err="1"/>
              <a:t>Liver</a:t>
            </a:r>
            <a:r>
              <a:rPr lang="es-AR" dirty="0"/>
              <a:t> fibrosis</a:t>
            </a:r>
          </a:p>
        </p:txBody>
      </p:sp>
      <p:sp>
        <p:nvSpPr>
          <p:cNvPr id="9" name="ZoneTexte 8"/>
          <p:cNvSpPr txBox="1"/>
          <p:nvPr/>
        </p:nvSpPr>
        <p:spPr>
          <a:xfrm>
            <a:off x="566317" y="1819984"/>
            <a:ext cx="4418917" cy="1477328"/>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es-AR" dirty="0" err="1"/>
              <a:t>Population-based</a:t>
            </a:r>
            <a:r>
              <a:rPr lang="es-AR" dirty="0"/>
              <a:t> </a:t>
            </a:r>
            <a:r>
              <a:rPr lang="es-AR" dirty="0" err="1"/>
              <a:t>cohort</a:t>
            </a:r>
            <a:r>
              <a:rPr lang="es-AR" dirty="0"/>
              <a:t> </a:t>
            </a:r>
            <a:r>
              <a:rPr lang="es-AR" dirty="0" err="1"/>
              <a:t>study</a:t>
            </a:r>
            <a:r>
              <a:rPr lang="es-AR" dirty="0"/>
              <a:t> </a:t>
            </a:r>
            <a:r>
              <a:rPr lang="en-US" dirty="0"/>
              <a:t>Taiwan Health Insurance Database</a:t>
            </a:r>
          </a:p>
          <a:p>
            <a:pPr marL="285750" indent="-285750">
              <a:buFont typeface="Arial" panose="020B0604020202020204" pitchFamily="34" charset="0"/>
              <a:buChar char="•"/>
            </a:pPr>
            <a:r>
              <a:rPr lang="en-US" dirty="0"/>
              <a:t>Each patient was followed from 1997 to 2010 to identify incident cases of cirrhosis</a:t>
            </a:r>
          </a:p>
          <a:p>
            <a:pPr marL="285750" indent="-285750">
              <a:buFont typeface="Arial" panose="020B0604020202020204" pitchFamily="34" charset="0"/>
              <a:buChar char="•"/>
            </a:pPr>
            <a:r>
              <a:rPr lang="en-US" b="1" dirty="0"/>
              <a:t>Risk cirrhosis development</a:t>
            </a:r>
            <a:endParaRPr lang="es-AR" b="1" dirty="0"/>
          </a:p>
        </p:txBody>
      </p:sp>
      <p:sp>
        <p:nvSpPr>
          <p:cNvPr id="11" name="ZoneTexte 10"/>
          <p:cNvSpPr txBox="1"/>
          <p:nvPr/>
        </p:nvSpPr>
        <p:spPr>
          <a:xfrm>
            <a:off x="566317" y="3641110"/>
            <a:ext cx="4418917" cy="2308324"/>
          </a:xfrm>
          <a:prstGeom prst="rect">
            <a:avLst/>
          </a:prstGeom>
          <a:noFill/>
          <a:ln w="28575">
            <a:solidFill>
              <a:srgbClr val="FCF56C"/>
            </a:solidFill>
          </a:ln>
        </p:spPr>
        <p:txBody>
          <a:bodyPr wrap="square" rtlCol="0">
            <a:spAutoFit/>
          </a:bodyPr>
          <a:lstStyle/>
          <a:p>
            <a:pPr marL="285750" indent="-285750">
              <a:buFont typeface="Arial" panose="020B0604020202020204" pitchFamily="34" charset="0"/>
              <a:buChar char="•"/>
            </a:pPr>
            <a:r>
              <a:rPr lang="en-US" dirty="0"/>
              <a:t>34,273 cases of cirrhosis identified in the HCV-cohort during the FU</a:t>
            </a:r>
          </a:p>
          <a:p>
            <a:pPr marL="285750" indent="-285750">
              <a:buFont typeface="Arial" panose="020B0604020202020204" pitchFamily="34" charset="0"/>
              <a:buChar char="•"/>
            </a:pPr>
            <a:r>
              <a:rPr lang="en-US" dirty="0"/>
              <a:t>Incidence rate:</a:t>
            </a:r>
          </a:p>
          <a:p>
            <a:pPr marL="285750" indent="-285750">
              <a:buFont typeface="Arial" panose="020B0604020202020204" pitchFamily="34" charset="0"/>
              <a:buChar char="•"/>
            </a:pPr>
            <a:r>
              <a:rPr lang="en-US" b="1" dirty="0"/>
              <a:t>445 </a:t>
            </a:r>
            <a:r>
              <a:rPr lang="en-US" dirty="0"/>
              <a:t>cirrhosis/100,000 person-years </a:t>
            </a:r>
            <a:r>
              <a:rPr lang="en-US" b="1" dirty="0"/>
              <a:t>for statin users </a:t>
            </a:r>
          </a:p>
          <a:p>
            <a:pPr marL="285750" indent="-285750">
              <a:buFont typeface="Arial" panose="020B0604020202020204" pitchFamily="34" charset="0"/>
              <a:buChar char="•"/>
            </a:pPr>
            <a:r>
              <a:rPr lang="en-US" b="1" dirty="0">
                <a:solidFill>
                  <a:srgbClr val="FF0000"/>
                </a:solidFill>
              </a:rPr>
              <a:t>1311 cirrhosis </a:t>
            </a:r>
            <a:r>
              <a:rPr lang="en-US" dirty="0"/>
              <a:t>cases/100,000 person-years </a:t>
            </a:r>
            <a:r>
              <a:rPr lang="es-AR" b="1" dirty="0" err="1">
                <a:solidFill>
                  <a:srgbClr val="FF0000"/>
                </a:solidFill>
              </a:rPr>
              <a:t>for</a:t>
            </a:r>
            <a:r>
              <a:rPr lang="es-AR" b="1" dirty="0">
                <a:solidFill>
                  <a:srgbClr val="FF0000"/>
                </a:solidFill>
              </a:rPr>
              <a:t> non-</a:t>
            </a:r>
            <a:r>
              <a:rPr lang="es-AR" b="1" dirty="0" err="1">
                <a:solidFill>
                  <a:srgbClr val="FF0000"/>
                </a:solidFill>
              </a:rPr>
              <a:t>users</a:t>
            </a:r>
            <a:endParaRPr lang="es-AR" b="1" dirty="0">
              <a:solidFill>
                <a:srgbClr val="FF0000"/>
              </a:solidFill>
            </a:endParaRPr>
          </a:p>
          <a:p>
            <a:pPr marL="285750" indent="-285750">
              <a:buFont typeface="Arial" panose="020B0604020202020204" pitchFamily="34" charset="0"/>
              <a:buChar char="•"/>
            </a:pPr>
            <a:r>
              <a:rPr lang="es-AR" b="1" dirty="0" err="1"/>
              <a:t>Dose-dependent</a:t>
            </a:r>
            <a:r>
              <a:rPr lang="es-AR" b="1" dirty="0"/>
              <a:t> </a:t>
            </a:r>
            <a:r>
              <a:rPr lang="es-AR" b="1" dirty="0" err="1"/>
              <a:t>effect</a:t>
            </a:r>
            <a:endParaRPr lang="es-AR" dirty="0"/>
          </a:p>
        </p:txBody>
      </p:sp>
      <p:grpSp>
        <p:nvGrpSpPr>
          <p:cNvPr id="19" name="Groupe 18"/>
          <p:cNvGrpSpPr/>
          <p:nvPr/>
        </p:nvGrpSpPr>
        <p:grpSpPr>
          <a:xfrm>
            <a:off x="6183287" y="1717742"/>
            <a:ext cx="4907534" cy="4276162"/>
            <a:chOff x="7235191" y="1808379"/>
            <a:chExt cx="4907534" cy="4276162"/>
          </a:xfrm>
        </p:grpSpPr>
        <p:grpSp>
          <p:nvGrpSpPr>
            <p:cNvPr id="8" name="Groupe 7"/>
            <p:cNvGrpSpPr/>
            <p:nvPr/>
          </p:nvGrpSpPr>
          <p:grpSpPr>
            <a:xfrm>
              <a:off x="7235191" y="1808379"/>
              <a:ext cx="4280750" cy="4276162"/>
              <a:chOff x="7407070" y="1959633"/>
              <a:chExt cx="3820111" cy="3747021"/>
            </a:xfrm>
          </p:grpSpPr>
          <p:pic>
            <p:nvPicPr>
              <p:cNvPr id="6" name="Image 5"/>
              <p:cNvPicPr>
                <a:picLocks noChangeAspect="1"/>
              </p:cNvPicPr>
              <p:nvPr/>
            </p:nvPicPr>
            <p:blipFill>
              <a:blip r:embed="rId3"/>
              <a:stretch>
                <a:fillRect/>
              </a:stretch>
            </p:blipFill>
            <p:spPr>
              <a:xfrm>
                <a:off x="7407070" y="1959633"/>
                <a:ext cx="3820111" cy="3747021"/>
              </a:xfrm>
              <a:prstGeom prst="rect">
                <a:avLst/>
              </a:prstGeom>
            </p:spPr>
          </p:pic>
          <p:sp>
            <p:nvSpPr>
              <p:cNvPr id="7" name="Ellipse 6"/>
              <p:cNvSpPr/>
              <p:nvPr/>
            </p:nvSpPr>
            <p:spPr>
              <a:xfrm>
                <a:off x="7407070" y="1959633"/>
                <a:ext cx="306891" cy="3160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12" name="ZoneTexte 11"/>
            <p:cNvSpPr txBox="1"/>
            <p:nvPr/>
          </p:nvSpPr>
          <p:spPr>
            <a:xfrm>
              <a:off x="10924672" y="3122426"/>
              <a:ext cx="1218053" cy="369332"/>
            </a:xfrm>
            <a:prstGeom prst="rect">
              <a:avLst/>
            </a:prstGeom>
            <a:noFill/>
          </p:spPr>
          <p:txBody>
            <a:bodyPr wrap="square" rtlCol="0">
              <a:spAutoFit/>
            </a:bodyPr>
            <a:lstStyle/>
            <a:p>
              <a:r>
                <a:rPr lang="es-AR" b="1" dirty="0">
                  <a:solidFill>
                    <a:srgbClr val="FF0000"/>
                  </a:solidFill>
                </a:rPr>
                <a:t>No </a:t>
              </a:r>
              <a:r>
                <a:rPr lang="es-AR" b="1" dirty="0" err="1">
                  <a:solidFill>
                    <a:srgbClr val="FF0000"/>
                  </a:solidFill>
                </a:rPr>
                <a:t>statins</a:t>
              </a:r>
              <a:endParaRPr lang="es-AR" b="1" dirty="0">
                <a:solidFill>
                  <a:srgbClr val="FF0000"/>
                </a:solidFill>
              </a:endParaRPr>
            </a:p>
          </p:txBody>
        </p:sp>
        <p:sp>
          <p:nvSpPr>
            <p:cNvPr id="13" name="ZoneTexte 12"/>
            <p:cNvSpPr txBox="1"/>
            <p:nvPr/>
          </p:nvSpPr>
          <p:spPr>
            <a:xfrm>
              <a:off x="10821547" y="3946460"/>
              <a:ext cx="1218053" cy="323165"/>
            </a:xfrm>
            <a:prstGeom prst="rect">
              <a:avLst/>
            </a:prstGeom>
            <a:noFill/>
          </p:spPr>
          <p:txBody>
            <a:bodyPr wrap="square" rtlCol="0">
              <a:spAutoFit/>
            </a:bodyPr>
            <a:lstStyle/>
            <a:p>
              <a:r>
                <a:rPr lang="es-AR" sz="1500" b="1" dirty="0" err="1">
                  <a:solidFill>
                    <a:schemeClr val="accent2"/>
                  </a:solidFill>
                </a:rPr>
                <a:t>stat</a:t>
              </a:r>
              <a:r>
                <a:rPr lang="es-AR" sz="1500" b="1" dirty="0">
                  <a:solidFill>
                    <a:schemeClr val="accent2"/>
                  </a:solidFill>
                </a:rPr>
                <a:t> 28-83</a:t>
              </a:r>
            </a:p>
          </p:txBody>
        </p:sp>
        <p:sp>
          <p:nvSpPr>
            <p:cNvPr id="14" name="ZoneTexte 13"/>
            <p:cNvSpPr txBox="1"/>
            <p:nvPr/>
          </p:nvSpPr>
          <p:spPr>
            <a:xfrm>
              <a:off x="10924672" y="4239579"/>
              <a:ext cx="1218053" cy="323165"/>
            </a:xfrm>
            <a:prstGeom prst="rect">
              <a:avLst/>
            </a:prstGeom>
            <a:noFill/>
          </p:spPr>
          <p:txBody>
            <a:bodyPr wrap="square" rtlCol="0">
              <a:spAutoFit/>
            </a:bodyPr>
            <a:lstStyle/>
            <a:p>
              <a:r>
                <a:rPr lang="es-AR" sz="1500" b="1" dirty="0" err="1">
                  <a:solidFill>
                    <a:srgbClr val="002060"/>
                  </a:solidFill>
                </a:rPr>
                <a:t>stat</a:t>
              </a:r>
              <a:r>
                <a:rPr lang="es-AR" sz="1500" b="1" dirty="0">
                  <a:solidFill>
                    <a:srgbClr val="002060"/>
                  </a:solidFill>
                </a:rPr>
                <a:t> 84-365</a:t>
              </a:r>
            </a:p>
          </p:txBody>
        </p:sp>
        <p:sp>
          <p:nvSpPr>
            <p:cNvPr id="15" name="ZoneTexte 14"/>
            <p:cNvSpPr txBox="1"/>
            <p:nvPr/>
          </p:nvSpPr>
          <p:spPr>
            <a:xfrm>
              <a:off x="10924672" y="4562744"/>
              <a:ext cx="1218053" cy="323165"/>
            </a:xfrm>
            <a:prstGeom prst="rect">
              <a:avLst/>
            </a:prstGeom>
            <a:noFill/>
          </p:spPr>
          <p:txBody>
            <a:bodyPr wrap="square" rtlCol="0">
              <a:spAutoFit/>
            </a:bodyPr>
            <a:lstStyle/>
            <a:p>
              <a:r>
                <a:rPr lang="es-AR" sz="1500" b="1" dirty="0" err="1">
                  <a:solidFill>
                    <a:schemeClr val="accent5"/>
                  </a:solidFill>
                </a:rPr>
                <a:t>stat</a:t>
              </a:r>
              <a:r>
                <a:rPr lang="es-AR" sz="1500" b="1" dirty="0">
                  <a:solidFill>
                    <a:schemeClr val="accent5"/>
                  </a:solidFill>
                </a:rPr>
                <a:t> +365</a:t>
              </a:r>
            </a:p>
          </p:txBody>
        </p:sp>
        <p:sp>
          <p:nvSpPr>
            <p:cNvPr id="16" name="ZoneTexte 15"/>
            <p:cNvSpPr txBox="1"/>
            <p:nvPr/>
          </p:nvSpPr>
          <p:spPr>
            <a:xfrm rot="16200000">
              <a:off x="6362179" y="3207733"/>
              <a:ext cx="2536945" cy="369332"/>
            </a:xfrm>
            <a:prstGeom prst="rect">
              <a:avLst/>
            </a:prstGeom>
            <a:solidFill>
              <a:schemeClr val="bg1"/>
            </a:solidFill>
          </p:spPr>
          <p:txBody>
            <a:bodyPr wrap="square" rtlCol="0">
              <a:spAutoFit/>
            </a:bodyPr>
            <a:lstStyle/>
            <a:p>
              <a:r>
                <a:rPr lang="es-AR" b="1" dirty="0"/>
                <a:t>Incidence Cirrhosis</a:t>
              </a:r>
            </a:p>
          </p:txBody>
        </p:sp>
        <p:sp>
          <p:nvSpPr>
            <p:cNvPr id="17" name="Rectangle 16"/>
            <p:cNvSpPr/>
            <p:nvPr/>
          </p:nvSpPr>
          <p:spPr>
            <a:xfrm>
              <a:off x="9013371" y="1918177"/>
              <a:ext cx="941901" cy="250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Rectangle 17"/>
            <p:cNvSpPr/>
            <p:nvPr/>
          </p:nvSpPr>
          <p:spPr>
            <a:xfrm>
              <a:off x="9625263" y="2227561"/>
              <a:ext cx="1299409" cy="605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20" name="Flèche vers le bas 19"/>
          <p:cNvSpPr/>
          <p:nvPr/>
        </p:nvSpPr>
        <p:spPr>
          <a:xfrm>
            <a:off x="2234436" y="3307305"/>
            <a:ext cx="1031278" cy="275718"/>
          </a:xfrm>
          <a:prstGeom prst="downArrow">
            <a:avLst/>
          </a:prstGeom>
          <a:solidFill>
            <a:schemeClr val="accent4">
              <a:lumMod val="20000"/>
              <a:lumOff val="80000"/>
            </a:schemeClr>
          </a:solidFill>
          <a:ln>
            <a:solidFill>
              <a:srgbClr val="FEFB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020847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71450" y="202582"/>
            <a:ext cx="11868150" cy="369332"/>
          </a:xfrm>
          <a:prstGeom prst="rect">
            <a:avLst/>
          </a:prstGeom>
          <a:solidFill>
            <a:schemeClr val="accent2">
              <a:lumMod val="20000"/>
              <a:lumOff val="80000"/>
            </a:schemeClr>
          </a:solidFill>
        </p:spPr>
        <p:txBody>
          <a:bodyPr wrap="square" rtlCol="0">
            <a:spAutoFit/>
          </a:bodyPr>
          <a:lstStyle/>
          <a:p>
            <a:r>
              <a:rPr lang="es-AR" dirty="0"/>
              <a:t>STATINS – </a:t>
            </a:r>
            <a:r>
              <a:rPr lang="es-AR" dirty="0" err="1"/>
              <a:t>clinical</a:t>
            </a:r>
            <a:r>
              <a:rPr lang="es-AR" dirty="0"/>
              <a:t> </a:t>
            </a:r>
            <a:r>
              <a:rPr lang="es-AR" dirty="0" err="1"/>
              <a:t>studies</a:t>
            </a:r>
            <a:r>
              <a:rPr lang="es-AR" dirty="0"/>
              <a:t>: </a:t>
            </a:r>
            <a:r>
              <a:rPr lang="es-AR" dirty="0" err="1"/>
              <a:t>Decompensation</a:t>
            </a:r>
            <a:r>
              <a:rPr lang="es-AR" dirty="0"/>
              <a:t> and </a:t>
            </a:r>
            <a:r>
              <a:rPr lang="es-AR" dirty="0" err="1"/>
              <a:t>death</a:t>
            </a:r>
            <a:endParaRPr lang="es-AR" dirty="0"/>
          </a:p>
        </p:txBody>
      </p:sp>
      <p:sp>
        <p:nvSpPr>
          <p:cNvPr id="6" name="Rectangle 5"/>
          <p:cNvSpPr/>
          <p:nvPr/>
        </p:nvSpPr>
        <p:spPr>
          <a:xfrm>
            <a:off x="428461" y="683565"/>
            <a:ext cx="11217401" cy="1354217"/>
          </a:xfrm>
          <a:prstGeom prst="rect">
            <a:avLst/>
          </a:prstGeom>
        </p:spPr>
        <p:txBody>
          <a:bodyPr wrap="square">
            <a:spAutoFit/>
          </a:bodyPr>
          <a:lstStyle/>
          <a:p>
            <a:r>
              <a:rPr lang="en-US" sz="2400" b="1" dirty="0"/>
              <a:t>Statins are Associated with a Decreased Risk of Decompensation and Death in Veterans with Hepatitis C-related Compensated Cirrhosis. </a:t>
            </a:r>
            <a:r>
              <a:rPr lang="en-US" dirty="0"/>
              <a:t>Arpan </a:t>
            </a:r>
            <a:r>
              <a:rPr lang="en-US" dirty="0" err="1"/>
              <a:t>Mohanty</a:t>
            </a:r>
            <a:r>
              <a:rPr lang="en-US" dirty="0"/>
              <a:t>, Janet Tate and Guadalupe Garcia-</a:t>
            </a:r>
            <a:r>
              <a:rPr lang="en-US" dirty="0" err="1"/>
              <a:t>Tsao</a:t>
            </a:r>
            <a:r>
              <a:rPr lang="en-US" dirty="0"/>
              <a:t>. </a:t>
            </a:r>
            <a:r>
              <a:rPr lang="es-AR" i="1" dirty="0"/>
              <a:t>Gastroenterology 2016</a:t>
            </a:r>
            <a:endParaRPr lang="en-US" b="1" i="1" dirty="0"/>
          </a:p>
          <a:p>
            <a:endParaRPr lang="es-AR" sz="1600" dirty="0"/>
          </a:p>
        </p:txBody>
      </p:sp>
      <p:grpSp>
        <p:nvGrpSpPr>
          <p:cNvPr id="14" name="Groupe 13"/>
          <p:cNvGrpSpPr/>
          <p:nvPr/>
        </p:nvGrpSpPr>
        <p:grpSpPr>
          <a:xfrm>
            <a:off x="7294574" y="1443175"/>
            <a:ext cx="4351287" cy="5307497"/>
            <a:chOff x="7294574" y="1443175"/>
            <a:chExt cx="4351287" cy="5307497"/>
          </a:xfrm>
        </p:grpSpPr>
        <p:pic>
          <p:nvPicPr>
            <p:cNvPr id="8" name="Image 7"/>
            <p:cNvPicPr>
              <a:picLocks noChangeAspect="1"/>
            </p:cNvPicPr>
            <p:nvPr/>
          </p:nvPicPr>
          <p:blipFill rotWithShape="1">
            <a:blip r:embed="rId3"/>
            <a:srcRect l="1813"/>
            <a:stretch/>
          </p:blipFill>
          <p:spPr>
            <a:xfrm>
              <a:off x="7610832" y="1443175"/>
              <a:ext cx="4035029" cy="5307497"/>
            </a:xfrm>
            <a:prstGeom prst="rect">
              <a:avLst/>
            </a:prstGeom>
          </p:spPr>
        </p:pic>
        <p:sp>
          <p:nvSpPr>
            <p:cNvPr id="9" name="Ellipse 8"/>
            <p:cNvSpPr/>
            <p:nvPr/>
          </p:nvSpPr>
          <p:spPr>
            <a:xfrm>
              <a:off x="7507705" y="1663795"/>
              <a:ext cx="323134" cy="2612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Ellipse 9"/>
            <p:cNvSpPr/>
            <p:nvPr/>
          </p:nvSpPr>
          <p:spPr>
            <a:xfrm>
              <a:off x="7610831" y="4463142"/>
              <a:ext cx="323134" cy="2612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ZoneTexte 10"/>
            <p:cNvSpPr txBox="1"/>
            <p:nvPr/>
          </p:nvSpPr>
          <p:spPr>
            <a:xfrm rot="16200000">
              <a:off x="7020047" y="2523676"/>
              <a:ext cx="1827836" cy="369332"/>
            </a:xfrm>
            <a:prstGeom prst="rect">
              <a:avLst/>
            </a:prstGeom>
            <a:solidFill>
              <a:schemeClr val="bg1"/>
            </a:solidFill>
          </p:spPr>
          <p:txBody>
            <a:bodyPr wrap="square" rtlCol="0">
              <a:spAutoFit/>
            </a:bodyPr>
            <a:lstStyle/>
            <a:p>
              <a:pPr algn="ctr"/>
              <a:r>
                <a:rPr lang="es-AR" b="1" dirty="0" err="1">
                  <a:solidFill>
                    <a:schemeClr val="tx2"/>
                  </a:solidFill>
                </a:rPr>
                <a:t>Decompensation</a:t>
              </a:r>
              <a:endParaRPr lang="es-AR" b="1" dirty="0">
                <a:solidFill>
                  <a:schemeClr val="tx2"/>
                </a:solidFill>
              </a:endParaRPr>
            </a:p>
          </p:txBody>
        </p:sp>
        <p:sp>
          <p:nvSpPr>
            <p:cNvPr id="12" name="ZoneTexte 11"/>
            <p:cNvSpPr txBox="1"/>
            <p:nvPr/>
          </p:nvSpPr>
          <p:spPr>
            <a:xfrm rot="16200000">
              <a:off x="6978796" y="5380616"/>
              <a:ext cx="1827836" cy="369332"/>
            </a:xfrm>
            <a:prstGeom prst="rect">
              <a:avLst/>
            </a:prstGeom>
            <a:solidFill>
              <a:schemeClr val="bg1"/>
            </a:solidFill>
          </p:spPr>
          <p:txBody>
            <a:bodyPr wrap="square" rtlCol="0">
              <a:spAutoFit/>
            </a:bodyPr>
            <a:lstStyle/>
            <a:p>
              <a:pPr algn="ctr"/>
              <a:r>
                <a:rPr lang="es-AR" b="1" dirty="0">
                  <a:solidFill>
                    <a:srgbClr val="FF0000"/>
                  </a:solidFill>
                </a:rPr>
                <a:t>Survival</a:t>
              </a:r>
            </a:p>
          </p:txBody>
        </p:sp>
        <p:sp>
          <p:nvSpPr>
            <p:cNvPr id="13" name="Rectangle 12"/>
            <p:cNvSpPr/>
            <p:nvPr/>
          </p:nvSpPr>
          <p:spPr>
            <a:xfrm>
              <a:off x="7294574" y="6579555"/>
              <a:ext cx="782807" cy="171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15" name="ZoneTexte 14"/>
          <p:cNvSpPr txBox="1"/>
          <p:nvPr/>
        </p:nvSpPr>
        <p:spPr>
          <a:xfrm>
            <a:off x="701269" y="2145059"/>
            <a:ext cx="5486400" cy="923330"/>
          </a:xfrm>
          <a:prstGeom prst="rect">
            <a:avLst/>
          </a:prstGeom>
          <a:noFill/>
          <a:ln w="28575">
            <a:solidFill>
              <a:srgbClr val="FF66FF"/>
            </a:solidFill>
          </a:ln>
        </p:spPr>
        <p:txBody>
          <a:bodyPr wrap="square" rtlCol="0">
            <a:spAutoFit/>
          </a:bodyPr>
          <a:lstStyle/>
          <a:p>
            <a:r>
              <a:rPr lang="es-AR" dirty="0" err="1"/>
              <a:t>Retrospective</a:t>
            </a:r>
            <a:r>
              <a:rPr lang="es-AR" dirty="0"/>
              <a:t> </a:t>
            </a:r>
            <a:r>
              <a:rPr lang="es-AR" dirty="0" err="1"/>
              <a:t>cohort</a:t>
            </a:r>
            <a:r>
              <a:rPr lang="es-AR" dirty="0"/>
              <a:t> </a:t>
            </a:r>
            <a:r>
              <a:rPr lang="es-AR" dirty="0" err="1"/>
              <a:t>study</a:t>
            </a:r>
            <a:r>
              <a:rPr lang="es-AR" dirty="0"/>
              <a:t> VA-HCV </a:t>
            </a:r>
            <a:r>
              <a:rPr lang="es-AR" dirty="0" err="1"/>
              <a:t>database</a:t>
            </a:r>
            <a:endParaRPr lang="es-AR" dirty="0"/>
          </a:p>
          <a:p>
            <a:r>
              <a:rPr lang="es-AR" dirty="0"/>
              <a:t>n=40512 </a:t>
            </a:r>
            <a:r>
              <a:rPr lang="es-AR" dirty="0" err="1"/>
              <a:t>pts</a:t>
            </a:r>
            <a:endParaRPr lang="es-AR" dirty="0"/>
          </a:p>
          <a:p>
            <a:r>
              <a:rPr lang="es-AR" b="1" dirty="0" err="1"/>
              <a:t>Propensity</a:t>
            </a:r>
            <a:r>
              <a:rPr lang="es-AR" b="1" dirty="0"/>
              <a:t> score </a:t>
            </a:r>
            <a:r>
              <a:rPr lang="es-AR" b="1" dirty="0" err="1"/>
              <a:t>model</a:t>
            </a:r>
            <a:r>
              <a:rPr lang="es-AR" b="1" dirty="0"/>
              <a:t> new </a:t>
            </a:r>
            <a:r>
              <a:rPr lang="es-AR" b="1" dirty="0" err="1"/>
              <a:t>statin</a:t>
            </a:r>
            <a:r>
              <a:rPr lang="es-AR" b="1" dirty="0"/>
              <a:t> </a:t>
            </a:r>
            <a:r>
              <a:rPr lang="es-AR" b="1" dirty="0" err="1"/>
              <a:t>users</a:t>
            </a:r>
            <a:r>
              <a:rPr lang="es-AR" b="1" dirty="0"/>
              <a:t> vs non-</a:t>
            </a:r>
            <a:r>
              <a:rPr lang="es-AR" b="1" dirty="0" err="1"/>
              <a:t>users</a:t>
            </a:r>
            <a:endParaRPr lang="es-AR" b="1" dirty="0"/>
          </a:p>
        </p:txBody>
      </p:sp>
      <p:sp>
        <p:nvSpPr>
          <p:cNvPr id="16" name="ZoneTexte 15"/>
          <p:cNvSpPr txBox="1"/>
          <p:nvPr/>
        </p:nvSpPr>
        <p:spPr>
          <a:xfrm>
            <a:off x="625642" y="3430718"/>
            <a:ext cx="5562027" cy="2308324"/>
          </a:xfrm>
          <a:prstGeom prst="rect">
            <a:avLst/>
          </a:prstGeom>
          <a:solidFill>
            <a:srgbClr val="FFF7FF"/>
          </a:solidFill>
        </p:spPr>
        <p:txBody>
          <a:bodyPr wrap="square" rtlCol="0">
            <a:spAutoFit/>
          </a:bodyPr>
          <a:lstStyle/>
          <a:p>
            <a:r>
              <a:rPr lang="en-US" b="1" dirty="0"/>
              <a:t>Statin use was associated with:</a:t>
            </a:r>
          </a:p>
          <a:p>
            <a:pPr marL="285750" indent="-285750">
              <a:buFont typeface="Arial" panose="020B0604020202020204" pitchFamily="34" charset="0"/>
              <a:buChar char="•"/>
            </a:pPr>
            <a:r>
              <a:rPr lang="en-US" dirty="0"/>
              <a:t>Lower risk of decompensation </a:t>
            </a:r>
            <a:r>
              <a:rPr lang="en-US" b="1" dirty="0"/>
              <a:t>HR 0.55 </a:t>
            </a:r>
            <a:r>
              <a:rPr lang="en-US" dirty="0"/>
              <a:t>(95% CI 0.39, 0.77) </a:t>
            </a:r>
          </a:p>
          <a:p>
            <a:pPr marL="285750" indent="-285750">
              <a:buFont typeface="Arial" panose="020B0604020202020204" pitchFamily="34" charset="0"/>
              <a:buChar char="•"/>
            </a:pPr>
            <a:r>
              <a:rPr lang="en-US" dirty="0"/>
              <a:t>Lower risk of </a:t>
            </a:r>
            <a:r>
              <a:rPr lang="en-US" dirty="0" err="1"/>
              <a:t>variceal</a:t>
            </a:r>
            <a:r>
              <a:rPr lang="en-US" dirty="0"/>
              <a:t> bleeding </a:t>
            </a:r>
            <a:r>
              <a:rPr lang="en-US" b="1" dirty="0"/>
              <a:t>HR 0.39 </a:t>
            </a:r>
            <a:r>
              <a:rPr lang="en-US" dirty="0"/>
              <a:t>(</a:t>
            </a:r>
            <a:r>
              <a:rPr lang="it-IT" dirty="0"/>
              <a:t>0.19, 0.78) </a:t>
            </a:r>
          </a:p>
          <a:p>
            <a:pPr marL="285750" indent="-285750">
              <a:buFont typeface="Arial" panose="020B0604020202020204" pitchFamily="34" charset="0"/>
              <a:buChar char="•"/>
            </a:pPr>
            <a:r>
              <a:rPr lang="it-IT" dirty="0"/>
              <a:t>Lower </a:t>
            </a:r>
            <a:r>
              <a:rPr lang="it-IT" dirty="0" err="1"/>
              <a:t>risk</a:t>
            </a:r>
            <a:r>
              <a:rPr lang="it-IT" dirty="0"/>
              <a:t> of </a:t>
            </a:r>
            <a:r>
              <a:rPr lang="it-IT" dirty="0" err="1"/>
              <a:t>ascites</a:t>
            </a:r>
            <a:r>
              <a:rPr lang="it-IT" dirty="0"/>
              <a:t> </a:t>
            </a:r>
            <a:r>
              <a:rPr lang="it-IT" b="1" dirty="0"/>
              <a:t>HR 0.59 </a:t>
            </a:r>
            <a:r>
              <a:rPr lang="it-IT" dirty="0"/>
              <a:t>(0.39, 0.91) </a:t>
            </a:r>
          </a:p>
          <a:p>
            <a:pPr marL="285750" indent="-285750">
              <a:buFont typeface="Arial" panose="020B0604020202020204" pitchFamily="34" charset="0"/>
              <a:buChar char="•"/>
            </a:pPr>
            <a:r>
              <a:rPr lang="en-US" dirty="0"/>
              <a:t>Lower risk of death </a:t>
            </a:r>
            <a:r>
              <a:rPr lang="en-US" b="1" dirty="0"/>
              <a:t>HR 0.56 </a:t>
            </a:r>
            <a:r>
              <a:rPr lang="en-US" dirty="0"/>
              <a:t>(0.46, 0.69)</a:t>
            </a:r>
          </a:p>
          <a:p>
            <a:pPr marL="285750" indent="-285750">
              <a:buFont typeface="Arial" panose="020B0604020202020204" pitchFamily="34" charset="0"/>
              <a:buChar char="•"/>
            </a:pPr>
            <a:r>
              <a:rPr lang="en-US" dirty="0"/>
              <a:t>Lower risk of HCC </a:t>
            </a:r>
            <a:r>
              <a:rPr lang="en-US" b="1" dirty="0"/>
              <a:t>HR 0.42 </a:t>
            </a:r>
            <a:r>
              <a:rPr lang="en-US" dirty="0"/>
              <a:t>(0.27, 0.64) </a:t>
            </a:r>
          </a:p>
          <a:p>
            <a:pPr marL="285750" indent="-285750">
              <a:buFont typeface="Arial" panose="020B0604020202020204" pitchFamily="34" charset="0"/>
              <a:buChar char="•"/>
            </a:pPr>
            <a:r>
              <a:rPr lang="en-US" dirty="0"/>
              <a:t>Lower rate of liver transplantation </a:t>
            </a:r>
            <a:r>
              <a:rPr lang="en-US" b="1" dirty="0"/>
              <a:t>HR 0.37 </a:t>
            </a:r>
            <a:r>
              <a:rPr lang="en-US" dirty="0"/>
              <a:t>(</a:t>
            </a:r>
            <a:r>
              <a:rPr lang="es-AR" dirty="0"/>
              <a:t>0.15, 0.96)</a:t>
            </a:r>
          </a:p>
        </p:txBody>
      </p:sp>
      <p:sp>
        <p:nvSpPr>
          <p:cNvPr id="17" name="Flèche vers le bas 16"/>
          <p:cNvSpPr/>
          <p:nvPr/>
        </p:nvSpPr>
        <p:spPr>
          <a:xfrm>
            <a:off x="2822661" y="3088868"/>
            <a:ext cx="1196986" cy="300453"/>
          </a:xfrm>
          <a:prstGeom prst="downArrow">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295507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1450" y="202582"/>
            <a:ext cx="11868150" cy="369332"/>
          </a:xfrm>
          <a:prstGeom prst="rect">
            <a:avLst/>
          </a:prstGeom>
          <a:solidFill>
            <a:schemeClr val="accent2">
              <a:lumMod val="20000"/>
              <a:lumOff val="80000"/>
            </a:schemeClr>
          </a:solidFill>
        </p:spPr>
        <p:txBody>
          <a:bodyPr wrap="square" rtlCol="0">
            <a:spAutoFit/>
          </a:bodyPr>
          <a:lstStyle/>
          <a:p>
            <a:r>
              <a:rPr lang="es-AR" dirty="0"/>
              <a:t>STATINS – </a:t>
            </a:r>
            <a:r>
              <a:rPr lang="es-AR" dirty="0" err="1"/>
              <a:t>clinical</a:t>
            </a:r>
            <a:r>
              <a:rPr lang="es-AR" dirty="0"/>
              <a:t> </a:t>
            </a:r>
            <a:r>
              <a:rPr lang="es-AR" dirty="0" err="1"/>
              <a:t>studies</a:t>
            </a:r>
            <a:r>
              <a:rPr lang="es-AR" dirty="0"/>
              <a:t>: </a:t>
            </a:r>
            <a:r>
              <a:rPr lang="es-AR" dirty="0" err="1"/>
              <a:t>Decompensation</a:t>
            </a:r>
            <a:r>
              <a:rPr lang="es-AR" dirty="0"/>
              <a:t> and </a:t>
            </a:r>
            <a:r>
              <a:rPr lang="es-AR" dirty="0" err="1"/>
              <a:t>death</a:t>
            </a:r>
            <a:endParaRPr lang="es-AR" dirty="0"/>
          </a:p>
        </p:txBody>
      </p:sp>
      <p:sp>
        <p:nvSpPr>
          <p:cNvPr id="5" name="Rectangle 4"/>
          <p:cNvSpPr/>
          <p:nvPr/>
        </p:nvSpPr>
        <p:spPr>
          <a:xfrm>
            <a:off x="428461" y="683565"/>
            <a:ext cx="11217401" cy="1107996"/>
          </a:xfrm>
          <a:prstGeom prst="rect">
            <a:avLst/>
          </a:prstGeom>
        </p:spPr>
        <p:txBody>
          <a:bodyPr wrap="square">
            <a:spAutoFit/>
          </a:bodyPr>
          <a:lstStyle/>
          <a:p>
            <a:r>
              <a:rPr lang="en-US" sz="2400" b="1" dirty="0"/>
              <a:t>Statins Decrease the Risk of </a:t>
            </a:r>
            <a:r>
              <a:rPr lang="es-AR" sz="2400" b="1" dirty="0" err="1"/>
              <a:t>Decompensation</a:t>
            </a:r>
            <a:r>
              <a:rPr lang="es-AR" sz="2400" b="1" dirty="0"/>
              <a:t> in Hepatitis B </a:t>
            </a:r>
            <a:r>
              <a:rPr lang="en-US" sz="2400" b="1" dirty="0"/>
              <a:t>Virus– and Hepatitis C Virus–Related </a:t>
            </a:r>
            <a:r>
              <a:rPr lang="es-AR" sz="2400" b="1" dirty="0"/>
              <a:t>Cirrhosis: A </a:t>
            </a:r>
            <a:r>
              <a:rPr lang="es-AR" sz="2400" b="1" dirty="0" err="1"/>
              <a:t>Population-Based</a:t>
            </a:r>
            <a:r>
              <a:rPr lang="es-AR" sz="2400" b="1" dirty="0"/>
              <a:t> </a:t>
            </a:r>
            <a:r>
              <a:rPr lang="es-AR" sz="2400" b="1" dirty="0" err="1"/>
              <a:t>Study</a:t>
            </a:r>
            <a:r>
              <a:rPr lang="es-AR" sz="2400" dirty="0"/>
              <a:t>. </a:t>
            </a:r>
            <a:r>
              <a:rPr lang="es-AR" dirty="0"/>
              <a:t>Fu-Ming Chang, Yen-Po Wang, Hui-</a:t>
            </a:r>
            <a:r>
              <a:rPr lang="es-AR" dirty="0" err="1"/>
              <a:t>Chu</a:t>
            </a:r>
            <a:r>
              <a:rPr lang="es-AR" dirty="0"/>
              <a:t> </a:t>
            </a:r>
            <a:r>
              <a:rPr lang="es-AR" dirty="0" err="1"/>
              <a:t>Lang</a:t>
            </a:r>
            <a:r>
              <a:rPr lang="es-AR" dirty="0"/>
              <a:t>, </a:t>
            </a:r>
            <a:r>
              <a:rPr lang="es-AR" dirty="0" err="1"/>
              <a:t>Chia-Fen</a:t>
            </a:r>
            <a:r>
              <a:rPr lang="es-AR" dirty="0"/>
              <a:t> </a:t>
            </a:r>
            <a:r>
              <a:rPr lang="es-AR" dirty="0" err="1"/>
              <a:t>Tsai</a:t>
            </a:r>
            <a:r>
              <a:rPr lang="es-AR" dirty="0"/>
              <a:t>, Ming-</a:t>
            </a:r>
            <a:r>
              <a:rPr lang="es-AR" dirty="0" err="1"/>
              <a:t>Chih</a:t>
            </a:r>
            <a:r>
              <a:rPr lang="es-AR" dirty="0"/>
              <a:t> </a:t>
            </a:r>
            <a:r>
              <a:rPr lang="es-AR" dirty="0" err="1"/>
              <a:t>Hou</a:t>
            </a:r>
            <a:r>
              <a:rPr lang="es-AR" dirty="0"/>
              <a:t>, Fa-</a:t>
            </a:r>
            <a:r>
              <a:rPr lang="es-AR" dirty="0" err="1"/>
              <a:t>Yauh</a:t>
            </a:r>
            <a:r>
              <a:rPr lang="es-AR" dirty="0"/>
              <a:t> Lee, and </a:t>
            </a:r>
            <a:r>
              <a:rPr lang="es-AR" dirty="0" err="1"/>
              <a:t>Ching-Liang</a:t>
            </a:r>
            <a:r>
              <a:rPr lang="es-AR" dirty="0"/>
              <a:t> Lu. </a:t>
            </a:r>
            <a:r>
              <a:rPr lang="es-AR" i="1" dirty="0" err="1"/>
              <a:t>Hepatology</a:t>
            </a:r>
            <a:r>
              <a:rPr lang="es-AR" i="1" dirty="0"/>
              <a:t> 2017</a:t>
            </a:r>
            <a:endParaRPr lang="es-AR" sz="1600" i="1" dirty="0"/>
          </a:p>
        </p:txBody>
      </p:sp>
      <p:pic>
        <p:nvPicPr>
          <p:cNvPr id="8" name="Image 7"/>
          <p:cNvPicPr>
            <a:picLocks noChangeAspect="1"/>
          </p:cNvPicPr>
          <p:nvPr/>
        </p:nvPicPr>
        <p:blipFill rotWithShape="1">
          <a:blip r:embed="rId2"/>
          <a:srcRect l="18156"/>
          <a:stretch/>
        </p:blipFill>
        <p:spPr>
          <a:xfrm>
            <a:off x="1922584" y="3875454"/>
            <a:ext cx="3561413" cy="2555683"/>
          </a:xfrm>
          <a:prstGeom prst="rect">
            <a:avLst/>
          </a:prstGeom>
        </p:spPr>
      </p:pic>
      <p:pic>
        <p:nvPicPr>
          <p:cNvPr id="9" name="Image 8"/>
          <p:cNvPicPr>
            <a:picLocks noChangeAspect="1"/>
          </p:cNvPicPr>
          <p:nvPr/>
        </p:nvPicPr>
        <p:blipFill rotWithShape="1">
          <a:blip r:embed="rId3"/>
          <a:srcRect l="15916"/>
          <a:stretch/>
        </p:blipFill>
        <p:spPr>
          <a:xfrm>
            <a:off x="5753627" y="3875454"/>
            <a:ext cx="3476244" cy="2651034"/>
          </a:xfrm>
          <a:prstGeom prst="rect">
            <a:avLst/>
          </a:prstGeom>
        </p:spPr>
      </p:pic>
      <p:sp>
        <p:nvSpPr>
          <p:cNvPr id="11" name="ZoneTexte 10"/>
          <p:cNvSpPr txBox="1"/>
          <p:nvPr/>
        </p:nvSpPr>
        <p:spPr>
          <a:xfrm>
            <a:off x="281354" y="4689231"/>
            <a:ext cx="1641230" cy="646331"/>
          </a:xfrm>
          <a:prstGeom prst="rect">
            <a:avLst/>
          </a:prstGeom>
          <a:noFill/>
        </p:spPr>
        <p:txBody>
          <a:bodyPr wrap="square" rtlCol="0">
            <a:spAutoFit/>
          </a:bodyPr>
          <a:lstStyle/>
          <a:p>
            <a:pPr algn="ctr"/>
            <a:r>
              <a:rPr lang="es-AR" b="1" dirty="0"/>
              <a:t>Compensated cirrhosis</a:t>
            </a:r>
          </a:p>
        </p:txBody>
      </p:sp>
      <p:sp>
        <p:nvSpPr>
          <p:cNvPr id="12" name="ZoneTexte 11"/>
          <p:cNvSpPr txBox="1"/>
          <p:nvPr/>
        </p:nvSpPr>
        <p:spPr>
          <a:xfrm>
            <a:off x="8862645" y="4783963"/>
            <a:ext cx="1641230" cy="369332"/>
          </a:xfrm>
          <a:prstGeom prst="rect">
            <a:avLst/>
          </a:prstGeom>
          <a:noFill/>
        </p:spPr>
        <p:txBody>
          <a:bodyPr wrap="square" rtlCol="0">
            <a:spAutoFit/>
          </a:bodyPr>
          <a:lstStyle/>
          <a:p>
            <a:pPr algn="ctr"/>
            <a:r>
              <a:rPr lang="es-AR" b="1" dirty="0">
                <a:solidFill>
                  <a:srgbClr val="FF0000"/>
                </a:solidFill>
              </a:rPr>
              <a:t>Survival</a:t>
            </a:r>
          </a:p>
        </p:txBody>
      </p:sp>
      <p:sp>
        <p:nvSpPr>
          <p:cNvPr id="13" name="ZoneTexte 12"/>
          <p:cNvSpPr txBox="1"/>
          <p:nvPr/>
        </p:nvSpPr>
        <p:spPr>
          <a:xfrm>
            <a:off x="562708" y="2133600"/>
            <a:ext cx="2461846" cy="923330"/>
          </a:xfrm>
          <a:prstGeom prst="rect">
            <a:avLst/>
          </a:prstGeom>
          <a:solidFill>
            <a:schemeClr val="accent6">
              <a:lumMod val="20000"/>
              <a:lumOff val="80000"/>
            </a:schemeClr>
          </a:solidFill>
        </p:spPr>
        <p:txBody>
          <a:bodyPr wrap="square" rtlCol="0">
            <a:spAutoFit/>
          </a:bodyPr>
          <a:lstStyle/>
          <a:p>
            <a:pPr algn="ctr"/>
            <a:r>
              <a:rPr lang="en-US" b="1" dirty="0"/>
              <a:t>Taiwan National Health Insurance cohort -                             2000 to 2013</a:t>
            </a:r>
            <a:endParaRPr lang="es-AR" b="1" dirty="0"/>
          </a:p>
        </p:txBody>
      </p:sp>
      <p:sp>
        <p:nvSpPr>
          <p:cNvPr id="14" name="ZoneTexte 13"/>
          <p:cNvSpPr txBox="1"/>
          <p:nvPr/>
        </p:nvSpPr>
        <p:spPr>
          <a:xfrm>
            <a:off x="3309366" y="2272099"/>
            <a:ext cx="4349262" cy="646331"/>
          </a:xfrm>
          <a:prstGeom prst="rect">
            <a:avLst/>
          </a:prstGeom>
          <a:noFill/>
          <a:ln w="28575">
            <a:solidFill>
              <a:schemeClr val="accent6">
                <a:lumMod val="60000"/>
                <a:lumOff val="40000"/>
              </a:schemeClr>
            </a:solidFill>
          </a:ln>
        </p:spPr>
        <p:txBody>
          <a:bodyPr wrap="square" rtlCol="0">
            <a:spAutoFit/>
          </a:bodyPr>
          <a:lstStyle/>
          <a:p>
            <a:pPr algn="ctr"/>
            <a:r>
              <a:rPr lang="es-AR" dirty="0" err="1"/>
              <a:t>Cirrhotic</a:t>
            </a:r>
            <a:r>
              <a:rPr lang="es-AR" dirty="0"/>
              <a:t> </a:t>
            </a:r>
            <a:r>
              <a:rPr lang="es-AR" dirty="0" err="1"/>
              <a:t>statin</a:t>
            </a:r>
            <a:r>
              <a:rPr lang="es-AR" dirty="0"/>
              <a:t> </a:t>
            </a:r>
            <a:r>
              <a:rPr lang="es-AR" dirty="0" err="1"/>
              <a:t>users</a:t>
            </a:r>
            <a:r>
              <a:rPr lang="es-AR" dirty="0"/>
              <a:t> (≥28 </a:t>
            </a:r>
            <a:r>
              <a:rPr lang="es-AR" dirty="0" err="1"/>
              <a:t>days</a:t>
            </a:r>
            <a:r>
              <a:rPr lang="es-AR" dirty="0"/>
              <a:t>) vs Non </a:t>
            </a:r>
            <a:r>
              <a:rPr lang="es-AR" dirty="0" err="1"/>
              <a:t>users</a:t>
            </a:r>
            <a:r>
              <a:rPr lang="es-AR" dirty="0"/>
              <a:t>                      (</a:t>
            </a:r>
            <a:r>
              <a:rPr lang="es-AR" dirty="0" err="1"/>
              <a:t>propensity</a:t>
            </a:r>
            <a:r>
              <a:rPr lang="es-AR" dirty="0"/>
              <a:t> score </a:t>
            </a:r>
            <a:r>
              <a:rPr lang="es-AR" dirty="0" err="1"/>
              <a:t>matching</a:t>
            </a:r>
            <a:r>
              <a:rPr lang="es-AR" dirty="0"/>
              <a:t>) </a:t>
            </a:r>
            <a:r>
              <a:rPr lang="es-AR" b="1" dirty="0"/>
              <a:t>n=1350 </a:t>
            </a:r>
            <a:r>
              <a:rPr lang="es-AR" b="1" dirty="0" err="1"/>
              <a:t>pts</a:t>
            </a:r>
            <a:endParaRPr lang="es-AR" b="1" dirty="0"/>
          </a:p>
        </p:txBody>
      </p:sp>
      <p:sp>
        <p:nvSpPr>
          <p:cNvPr id="15" name="ZoneTexte 14"/>
          <p:cNvSpPr txBox="1"/>
          <p:nvPr/>
        </p:nvSpPr>
        <p:spPr>
          <a:xfrm>
            <a:off x="7943440" y="2272099"/>
            <a:ext cx="3275545" cy="1477328"/>
          </a:xfrm>
          <a:prstGeom prst="rect">
            <a:avLst/>
          </a:prstGeom>
          <a:noFill/>
        </p:spPr>
        <p:txBody>
          <a:bodyPr wrap="square" rtlCol="0">
            <a:spAutoFit/>
          </a:bodyPr>
          <a:lstStyle/>
          <a:p>
            <a:pPr marL="285750" indent="-285750">
              <a:buFont typeface="Arial" panose="020B0604020202020204" pitchFamily="34" charset="0"/>
              <a:buChar char="•"/>
            </a:pPr>
            <a:r>
              <a:rPr lang="es-AR" dirty="0" err="1"/>
              <a:t>Significant</a:t>
            </a:r>
            <a:r>
              <a:rPr lang="es-AR" dirty="0"/>
              <a:t> </a:t>
            </a:r>
            <a:r>
              <a:rPr lang="es-AR" dirty="0" err="1"/>
              <a:t>dose-dependant</a:t>
            </a:r>
            <a:r>
              <a:rPr lang="es-AR" dirty="0"/>
              <a:t> </a:t>
            </a:r>
            <a:r>
              <a:rPr lang="es-AR" dirty="0" err="1"/>
              <a:t>lower</a:t>
            </a:r>
            <a:r>
              <a:rPr lang="es-AR" dirty="0"/>
              <a:t> </a:t>
            </a:r>
            <a:r>
              <a:rPr lang="es-AR" dirty="0" err="1"/>
              <a:t>risk</a:t>
            </a:r>
            <a:r>
              <a:rPr lang="es-AR" dirty="0"/>
              <a:t> in:</a:t>
            </a:r>
          </a:p>
          <a:p>
            <a:pPr marL="285750" indent="-285750">
              <a:buFont typeface="Arial" panose="020B0604020202020204" pitchFamily="34" charset="0"/>
              <a:buChar char="•"/>
            </a:pPr>
            <a:r>
              <a:rPr lang="es-AR" dirty="0" err="1"/>
              <a:t>Decompensation</a:t>
            </a:r>
            <a:r>
              <a:rPr lang="es-AR" dirty="0"/>
              <a:t> </a:t>
            </a:r>
            <a:r>
              <a:rPr lang="es-AR" b="1" dirty="0"/>
              <a:t>HR 0.39</a:t>
            </a:r>
          </a:p>
          <a:p>
            <a:pPr marL="285750" indent="-285750">
              <a:buFont typeface="Arial" panose="020B0604020202020204" pitchFamily="34" charset="0"/>
              <a:buChar char="•"/>
            </a:pPr>
            <a:r>
              <a:rPr lang="es-AR" dirty="0" err="1"/>
              <a:t>Death</a:t>
            </a:r>
            <a:r>
              <a:rPr lang="es-AR" dirty="0"/>
              <a:t> </a:t>
            </a:r>
            <a:r>
              <a:rPr lang="es-AR" b="1" dirty="0"/>
              <a:t>HR 0.46</a:t>
            </a:r>
          </a:p>
          <a:p>
            <a:pPr marL="285750" indent="-285750">
              <a:buFont typeface="Arial" panose="020B0604020202020204" pitchFamily="34" charset="0"/>
              <a:buChar char="•"/>
            </a:pPr>
            <a:r>
              <a:rPr lang="es-AR" dirty="0"/>
              <a:t>HCC </a:t>
            </a:r>
            <a:r>
              <a:rPr lang="es-AR" b="1" dirty="0"/>
              <a:t>HR 0.42 </a:t>
            </a:r>
          </a:p>
        </p:txBody>
      </p:sp>
    </p:spTree>
    <p:extLst>
      <p:ext uri="{BB962C8B-B14F-4D97-AF65-F5344CB8AC3E}">
        <p14:creationId xmlns:p14="http://schemas.microsoft.com/office/powerpoint/2010/main" val="1263802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a:xfrm>
            <a:off x="3675411" y="1903738"/>
            <a:ext cx="8120743" cy="2536486"/>
            <a:chOff x="3372261" y="3165741"/>
            <a:chExt cx="8667339" cy="2663065"/>
          </a:xfrm>
        </p:grpSpPr>
        <p:pic>
          <p:nvPicPr>
            <p:cNvPr id="5" name="Image 4"/>
            <p:cNvPicPr>
              <a:picLocks noChangeAspect="1"/>
            </p:cNvPicPr>
            <p:nvPr/>
          </p:nvPicPr>
          <p:blipFill>
            <a:blip r:embed="rId2"/>
            <a:stretch>
              <a:fillRect/>
            </a:stretch>
          </p:blipFill>
          <p:spPr>
            <a:xfrm>
              <a:off x="3372261" y="3165741"/>
              <a:ext cx="8667339" cy="2663065"/>
            </a:xfrm>
            <a:prstGeom prst="rect">
              <a:avLst/>
            </a:prstGeom>
          </p:spPr>
        </p:pic>
        <p:sp>
          <p:nvSpPr>
            <p:cNvPr id="6" name="Ellipse 5"/>
            <p:cNvSpPr/>
            <p:nvPr/>
          </p:nvSpPr>
          <p:spPr>
            <a:xfrm>
              <a:off x="10278093" y="4102925"/>
              <a:ext cx="570016" cy="25531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7" name="ZoneTexte 6"/>
          <p:cNvSpPr txBox="1"/>
          <p:nvPr/>
        </p:nvSpPr>
        <p:spPr>
          <a:xfrm>
            <a:off x="171450" y="150029"/>
            <a:ext cx="11868150" cy="369332"/>
          </a:xfrm>
          <a:prstGeom prst="rect">
            <a:avLst/>
          </a:prstGeom>
          <a:solidFill>
            <a:schemeClr val="accent2">
              <a:lumMod val="20000"/>
              <a:lumOff val="80000"/>
            </a:schemeClr>
          </a:solidFill>
        </p:spPr>
        <p:txBody>
          <a:bodyPr wrap="square" rtlCol="0">
            <a:spAutoFit/>
          </a:bodyPr>
          <a:lstStyle/>
          <a:p>
            <a:r>
              <a:rPr lang="es-AR" dirty="0"/>
              <a:t>STATINS – </a:t>
            </a:r>
            <a:r>
              <a:rPr lang="es-AR" dirty="0" err="1"/>
              <a:t>Clinical</a:t>
            </a:r>
            <a:r>
              <a:rPr lang="es-AR" dirty="0"/>
              <a:t> </a:t>
            </a:r>
            <a:r>
              <a:rPr lang="es-AR" dirty="0" err="1"/>
              <a:t>studies</a:t>
            </a:r>
            <a:r>
              <a:rPr lang="es-AR" dirty="0"/>
              <a:t>: </a:t>
            </a:r>
            <a:r>
              <a:rPr lang="es-AR" dirty="0" err="1"/>
              <a:t>Infections</a:t>
            </a:r>
            <a:endParaRPr lang="es-AR" dirty="0"/>
          </a:p>
        </p:txBody>
      </p:sp>
      <p:sp>
        <p:nvSpPr>
          <p:cNvPr id="8" name="Rectangle 7"/>
          <p:cNvSpPr/>
          <p:nvPr/>
        </p:nvSpPr>
        <p:spPr>
          <a:xfrm>
            <a:off x="391143" y="590545"/>
            <a:ext cx="10831418" cy="1138773"/>
          </a:xfrm>
          <a:prstGeom prst="rect">
            <a:avLst/>
          </a:prstGeom>
        </p:spPr>
        <p:txBody>
          <a:bodyPr wrap="square">
            <a:spAutoFit/>
          </a:bodyPr>
          <a:lstStyle/>
          <a:p>
            <a:r>
              <a:rPr lang="es-AR" sz="2600" b="1" dirty="0">
                <a:solidFill>
                  <a:srgbClr val="000000"/>
                </a:solidFill>
              </a:rPr>
              <a:t>Statin use and </a:t>
            </a:r>
            <a:r>
              <a:rPr lang="es-AR" sz="2600" b="1" dirty="0" err="1">
                <a:solidFill>
                  <a:srgbClr val="000000"/>
                </a:solidFill>
              </a:rPr>
              <a:t>infections</a:t>
            </a:r>
            <a:r>
              <a:rPr lang="es-AR" sz="2600" b="1" dirty="0">
                <a:solidFill>
                  <a:srgbClr val="000000"/>
                </a:solidFill>
              </a:rPr>
              <a:t> in </a:t>
            </a:r>
            <a:r>
              <a:rPr lang="es-AR" sz="2600" b="1" dirty="0" err="1">
                <a:solidFill>
                  <a:srgbClr val="000000"/>
                </a:solidFill>
              </a:rPr>
              <a:t>Veterans</a:t>
            </a:r>
            <a:r>
              <a:rPr lang="es-AR" sz="2600" b="1" dirty="0">
                <a:solidFill>
                  <a:srgbClr val="000000"/>
                </a:solidFill>
              </a:rPr>
              <a:t> with cirrhosis</a:t>
            </a:r>
            <a:r>
              <a:rPr lang="es-AR" sz="2400" b="1" dirty="0">
                <a:solidFill>
                  <a:srgbClr val="000000"/>
                </a:solidFill>
              </a:rPr>
              <a:t>. </a:t>
            </a:r>
            <a:r>
              <a:rPr lang="es-AR" dirty="0">
                <a:solidFill>
                  <a:srgbClr val="000000"/>
                </a:solidFill>
              </a:rPr>
              <a:t>Motzkus-Feagans C, </a:t>
            </a:r>
            <a:r>
              <a:rPr lang="es-AR" dirty="0" err="1">
                <a:solidFill>
                  <a:srgbClr val="000000"/>
                </a:solidFill>
              </a:rPr>
              <a:t>Pakyz</a:t>
            </a:r>
            <a:r>
              <a:rPr lang="es-AR" dirty="0">
                <a:solidFill>
                  <a:srgbClr val="000000"/>
                </a:solidFill>
              </a:rPr>
              <a:t> AL, </a:t>
            </a:r>
            <a:r>
              <a:rPr lang="es-AR" dirty="0" err="1">
                <a:solidFill>
                  <a:srgbClr val="000000"/>
                </a:solidFill>
              </a:rPr>
              <a:t>Ratliff</a:t>
            </a:r>
            <a:r>
              <a:rPr lang="es-AR" dirty="0">
                <a:solidFill>
                  <a:srgbClr val="000000"/>
                </a:solidFill>
              </a:rPr>
              <a:t> SM, </a:t>
            </a:r>
            <a:r>
              <a:rPr lang="es-AR" dirty="0" err="1">
                <a:solidFill>
                  <a:srgbClr val="000000"/>
                </a:solidFill>
              </a:rPr>
              <a:t>Bajaj</a:t>
            </a:r>
            <a:r>
              <a:rPr lang="es-AR" dirty="0">
                <a:solidFill>
                  <a:srgbClr val="000000"/>
                </a:solidFill>
              </a:rPr>
              <a:t> JS, </a:t>
            </a:r>
            <a:r>
              <a:rPr lang="es-AR" dirty="0" err="1">
                <a:solidFill>
                  <a:srgbClr val="000000"/>
                </a:solidFill>
              </a:rPr>
              <a:t>Lapane</a:t>
            </a:r>
            <a:r>
              <a:rPr lang="es-AR" dirty="0">
                <a:solidFill>
                  <a:srgbClr val="000000"/>
                </a:solidFill>
              </a:rPr>
              <a:t> KL. </a:t>
            </a:r>
            <a:r>
              <a:rPr lang="es-AR" i="1" dirty="0" err="1">
                <a:solidFill>
                  <a:srgbClr val="000000"/>
                </a:solidFill>
              </a:rPr>
              <a:t>Aliment</a:t>
            </a:r>
            <a:r>
              <a:rPr lang="es-AR" i="1" dirty="0">
                <a:solidFill>
                  <a:srgbClr val="000000"/>
                </a:solidFill>
              </a:rPr>
              <a:t> </a:t>
            </a:r>
            <a:r>
              <a:rPr lang="es-AR" i="1" dirty="0" err="1">
                <a:solidFill>
                  <a:srgbClr val="000000"/>
                </a:solidFill>
              </a:rPr>
              <a:t>Pharmacol</a:t>
            </a:r>
            <a:r>
              <a:rPr lang="es-AR" i="1" dirty="0">
                <a:solidFill>
                  <a:srgbClr val="000000"/>
                </a:solidFill>
              </a:rPr>
              <a:t> </a:t>
            </a:r>
            <a:r>
              <a:rPr lang="es-AR" i="1" dirty="0" err="1">
                <a:solidFill>
                  <a:srgbClr val="000000"/>
                </a:solidFill>
              </a:rPr>
              <a:t>Ther</a:t>
            </a:r>
            <a:r>
              <a:rPr lang="es-AR" i="1" dirty="0">
                <a:solidFill>
                  <a:srgbClr val="000000"/>
                </a:solidFill>
              </a:rPr>
              <a:t>. 2013</a:t>
            </a:r>
            <a:endParaRPr lang="es-AR" i="1" dirty="0"/>
          </a:p>
          <a:p>
            <a:r>
              <a:rPr lang="es-AR" sz="2400" b="1" dirty="0">
                <a:solidFill>
                  <a:srgbClr val="000000"/>
                </a:solidFill>
              </a:rPr>
              <a:t> </a:t>
            </a:r>
            <a:endParaRPr lang="es-AR" sz="1600" dirty="0"/>
          </a:p>
        </p:txBody>
      </p:sp>
      <p:sp>
        <p:nvSpPr>
          <p:cNvPr id="11" name="ZoneTexte 10"/>
          <p:cNvSpPr txBox="1"/>
          <p:nvPr/>
        </p:nvSpPr>
        <p:spPr>
          <a:xfrm>
            <a:off x="742208" y="1979694"/>
            <a:ext cx="2398816" cy="646331"/>
          </a:xfrm>
          <a:prstGeom prst="rect">
            <a:avLst/>
          </a:prstGeom>
          <a:solidFill>
            <a:schemeClr val="accent4">
              <a:lumMod val="20000"/>
              <a:lumOff val="80000"/>
            </a:schemeClr>
          </a:solidFill>
        </p:spPr>
        <p:txBody>
          <a:bodyPr wrap="square" rtlCol="0">
            <a:spAutoFit/>
          </a:bodyPr>
          <a:lstStyle/>
          <a:p>
            <a:r>
              <a:rPr lang="es-AR" dirty="0"/>
              <a:t>n=19379 VA </a:t>
            </a:r>
            <a:r>
              <a:rPr lang="es-AR" dirty="0" err="1"/>
              <a:t>pts</a:t>
            </a:r>
            <a:r>
              <a:rPr lang="es-AR" dirty="0"/>
              <a:t> with </a:t>
            </a:r>
            <a:r>
              <a:rPr lang="es-AR" dirty="0" err="1"/>
              <a:t>compensated</a:t>
            </a:r>
            <a:r>
              <a:rPr lang="es-AR" dirty="0"/>
              <a:t> cirrhosis</a:t>
            </a:r>
          </a:p>
        </p:txBody>
      </p:sp>
      <p:sp>
        <p:nvSpPr>
          <p:cNvPr id="12" name="Flèche vers le bas 11"/>
          <p:cNvSpPr/>
          <p:nvPr/>
        </p:nvSpPr>
        <p:spPr>
          <a:xfrm>
            <a:off x="1520041" y="2626025"/>
            <a:ext cx="825335" cy="223788"/>
          </a:xfrm>
          <a:prstGeom prst="downArrow">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ZoneTexte 12"/>
          <p:cNvSpPr txBox="1"/>
          <p:nvPr/>
        </p:nvSpPr>
        <p:spPr>
          <a:xfrm>
            <a:off x="765960" y="2867628"/>
            <a:ext cx="2339439" cy="1477328"/>
          </a:xfrm>
          <a:prstGeom prst="rect">
            <a:avLst/>
          </a:prstGeom>
          <a:noFill/>
          <a:ln w="28575">
            <a:solidFill>
              <a:schemeClr val="accent4">
                <a:lumMod val="20000"/>
                <a:lumOff val="80000"/>
              </a:schemeClr>
            </a:solidFill>
          </a:ln>
        </p:spPr>
        <p:txBody>
          <a:bodyPr wrap="square" rtlCol="0">
            <a:spAutoFit/>
          </a:bodyPr>
          <a:lstStyle/>
          <a:p>
            <a:pPr algn="ctr"/>
            <a:r>
              <a:rPr lang="es-AR" dirty="0" err="1"/>
              <a:t>Propensity</a:t>
            </a:r>
            <a:r>
              <a:rPr lang="es-AR" dirty="0"/>
              <a:t> score </a:t>
            </a:r>
            <a:r>
              <a:rPr lang="es-AR" dirty="0" err="1"/>
              <a:t>matching</a:t>
            </a:r>
            <a:r>
              <a:rPr lang="es-AR" dirty="0"/>
              <a:t> of new </a:t>
            </a:r>
            <a:r>
              <a:rPr lang="es-AR" dirty="0" err="1"/>
              <a:t>statin</a:t>
            </a:r>
            <a:r>
              <a:rPr lang="es-AR" dirty="0"/>
              <a:t> </a:t>
            </a:r>
            <a:r>
              <a:rPr lang="es-AR" dirty="0" err="1"/>
              <a:t>users</a:t>
            </a:r>
            <a:r>
              <a:rPr lang="es-AR" dirty="0"/>
              <a:t> vs no </a:t>
            </a:r>
            <a:r>
              <a:rPr lang="es-AR" dirty="0" err="1"/>
              <a:t>users</a:t>
            </a:r>
            <a:r>
              <a:rPr lang="es-AR" dirty="0"/>
              <a:t> </a:t>
            </a:r>
            <a:r>
              <a:rPr lang="es-AR" dirty="0" err="1"/>
              <a:t>or</a:t>
            </a:r>
            <a:r>
              <a:rPr lang="es-AR" dirty="0"/>
              <a:t> </a:t>
            </a:r>
            <a:r>
              <a:rPr lang="es-AR" dirty="0" err="1"/>
              <a:t>other</a:t>
            </a:r>
            <a:r>
              <a:rPr lang="es-AR" dirty="0"/>
              <a:t> </a:t>
            </a:r>
            <a:r>
              <a:rPr lang="es-AR" dirty="0" err="1"/>
              <a:t>cholesterol</a:t>
            </a:r>
            <a:r>
              <a:rPr lang="es-AR" dirty="0"/>
              <a:t> </a:t>
            </a:r>
            <a:r>
              <a:rPr lang="es-AR" dirty="0" err="1"/>
              <a:t>lowering</a:t>
            </a:r>
            <a:r>
              <a:rPr lang="es-AR" dirty="0"/>
              <a:t> </a:t>
            </a:r>
            <a:r>
              <a:rPr lang="es-AR" dirty="0" err="1"/>
              <a:t>drugs</a:t>
            </a:r>
            <a:r>
              <a:rPr lang="es-AR" dirty="0"/>
              <a:t> </a:t>
            </a:r>
            <a:r>
              <a:rPr lang="es-AR" dirty="0" err="1"/>
              <a:t>users</a:t>
            </a:r>
            <a:endParaRPr lang="es-AR" dirty="0"/>
          </a:p>
        </p:txBody>
      </p:sp>
      <p:sp>
        <p:nvSpPr>
          <p:cNvPr id="14" name="Rectangle 13"/>
          <p:cNvSpPr/>
          <p:nvPr/>
        </p:nvSpPr>
        <p:spPr>
          <a:xfrm>
            <a:off x="768926" y="4672636"/>
            <a:ext cx="6397418" cy="1597536"/>
          </a:xfrm>
          <a:prstGeom prst="rect">
            <a:avLst/>
          </a:prstGeom>
          <a:solidFill>
            <a:schemeClr val="accent1">
              <a:lumMod val="20000"/>
              <a:lumOff val="8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b="1" dirty="0">
                <a:solidFill>
                  <a:schemeClr val="tx1"/>
                </a:solidFill>
              </a:rPr>
              <a:t>12.4% of patients developed a serious infection</a:t>
            </a:r>
          </a:p>
          <a:p>
            <a:pPr marL="285750" indent="-285750">
              <a:buFont typeface="Arial" panose="020B0604020202020204" pitchFamily="34" charset="0"/>
              <a:buChar char="•"/>
            </a:pPr>
            <a:r>
              <a:rPr lang="en-US" b="1" dirty="0">
                <a:solidFill>
                  <a:schemeClr val="tx1"/>
                </a:solidFill>
              </a:rPr>
              <a:t>Statin users experienced 33% less </a:t>
            </a:r>
            <a:r>
              <a:rPr lang="en-US" b="1" dirty="0" err="1">
                <a:solidFill>
                  <a:schemeClr val="tx1"/>
                </a:solidFill>
              </a:rPr>
              <a:t>hospitalisations</a:t>
            </a:r>
            <a:r>
              <a:rPr lang="en-US" b="1" dirty="0">
                <a:solidFill>
                  <a:schemeClr val="tx1"/>
                </a:solidFill>
              </a:rPr>
              <a:t> due to infections than non-users</a:t>
            </a:r>
          </a:p>
          <a:p>
            <a:pPr marL="285750" indent="-285750">
              <a:buFont typeface="Arial" panose="020B0604020202020204" pitchFamily="34" charset="0"/>
              <a:buChar char="•"/>
            </a:pPr>
            <a:r>
              <a:rPr lang="en-US" b="1" dirty="0">
                <a:solidFill>
                  <a:schemeClr val="tx1"/>
                </a:solidFill>
              </a:rPr>
              <a:t>Other cholesterol lowering drugs also had a protective effect</a:t>
            </a:r>
          </a:p>
        </p:txBody>
      </p:sp>
      <p:sp>
        <p:nvSpPr>
          <p:cNvPr id="15" name="Ellipse 14"/>
          <p:cNvSpPr/>
          <p:nvPr/>
        </p:nvSpPr>
        <p:spPr>
          <a:xfrm>
            <a:off x="10102191" y="3889169"/>
            <a:ext cx="534069" cy="22312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4224695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71450" y="150029"/>
            <a:ext cx="11868150" cy="369332"/>
          </a:xfrm>
          <a:prstGeom prst="rect">
            <a:avLst/>
          </a:prstGeom>
          <a:solidFill>
            <a:schemeClr val="accent2">
              <a:lumMod val="20000"/>
              <a:lumOff val="80000"/>
            </a:schemeClr>
          </a:solidFill>
        </p:spPr>
        <p:txBody>
          <a:bodyPr wrap="square" rtlCol="0">
            <a:spAutoFit/>
          </a:bodyPr>
          <a:lstStyle/>
          <a:p>
            <a:r>
              <a:rPr lang="es-AR" dirty="0"/>
              <a:t>STATINS – </a:t>
            </a:r>
            <a:r>
              <a:rPr lang="es-AR" dirty="0" err="1"/>
              <a:t>Clinical</a:t>
            </a:r>
            <a:r>
              <a:rPr lang="es-AR" dirty="0"/>
              <a:t> </a:t>
            </a:r>
            <a:r>
              <a:rPr lang="es-AR" dirty="0" err="1"/>
              <a:t>studies</a:t>
            </a:r>
            <a:r>
              <a:rPr lang="es-AR" dirty="0"/>
              <a:t>: NAFLD/NASH</a:t>
            </a:r>
          </a:p>
        </p:txBody>
      </p:sp>
      <p:sp>
        <p:nvSpPr>
          <p:cNvPr id="6" name="Rectangle 5"/>
          <p:cNvSpPr/>
          <p:nvPr/>
        </p:nvSpPr>
        <p:spPr>
          <a:xfrm>
            <a:off x="391143" y="590545"/>
            <a:ext cx="10831418" cy="1477328"/>
          </a:xfrm>
          <a:prstGeom prst="rect">
            <a:avLst/>
          </a:prstGeom>
        </p:spPr>
        <p:txBody>
          <a:bodyPr wrap="square">
            <a:spAutoFit/>
          </a:bodyPr>
          <a:lstStyle/>
          <a:p>
            <a:r>
              <a:rPr lang="es-AR" sz="2600" b="1" dirty="0"/>
              <a:t>Statin use and non-</a:t>
            </a:r>
            <a:r>
              <a:rPr lang="es-AR" sz="2600" b="1" dirty="0" err="1"/>
              <a:t>alcoholic</a:t>
            </a:r>
            <a:r>
              <a:rPr lang="es-AR" sz="2600" b="1" dirty="0"/>
              <a:t> </a:t>
            </a:r>
            <a:r>
              <a:rPr lang="es-AR" sz="2600" b="1" dirty="0" err="1"/>
              <a:t>steatohepatitis</a:t>
            </a:r>
            <a:r>
              <a:rPr lang="es-AR" sz="2600" b="1" dirty="0"/>
              <a:t> in at </a:t>
            </a:r>
            <a:r>
              <a:rPr lang="es-AR" sz="2600" b="1" dirty="0" err="1"/>
              <a:t>risk</a:t>
            </a:r>
            <a:r>
              <a:rPr lang="es-AR" sz="2600" b="1" dirty="0"/>
              <a:t> </a:t>
            </a:r>
            <a:r>
              <a:rPr lang="es-AR" sz="2600" b="1" dirty="0" err="1"/>
              <a:t>individuals</a:t>
            </a:r>
            <a:r>
              <a:rPr lang="es-AR" sz="2600" b="1" dirty="0"/>
              <a:t>. </a:t>
            </a:r>
            <a:r>
              <a:rPr lang="es-AR" dirty="0"/>
              <a:t>P </a:t>
            </a:r>
            <a:r>
              <a:rPr lang="es-AR" dirty="0" err="1"/>
              <a:t>Dongiovanni</a:t>
            </a:r>
            <a:r>
              <a:rPr lang="es-AR" dirty="0"/>
              <a:t>, </a:t>
            </a:r>
            <a:r>
              <a:rPr lang="es-AR" dirty="0" err="1"/>
              <a:t>Spetta</a:t>
            </a:r>
            <a:r>
              <a:rPr lang="es-AR" dirty="0"/>
              <a:t>,</a:t>
            </a:r>
            <a:r>
              <a:rPr lang="es-AR" baseline="30000" dirty="0"/>
              <a:t> </a:t>
            </a:r>
            <a:r>
              <a:rPr lang="es-AR" dirty="0"/>
              <a:t>V </a:t>
            </a:r>
            <a:r>
              <a:rPr lang="es-AR" dirty="0" err="1"/>
              <a:t>Mannisto</a:t>
            </a:r>
            <a:r>
              <a:rPr lang="es-AR" dirty="0"/>
              <a:t>, RM </a:t>
            </a:r>
            <a:r>
              <a:rPr lang="es-AR" dirty="0" err="1"/>
              <a:t>Mancina</a:t>
            </a:r>
            <a:r>
              <a:rPr lang="es-AR" dirty="0"/>
              <a:t>, R </a:t>
            </a:r>
            <a:r>
              <a:rPr lang="es-AR" dirty="0" err="1"/>
              <a:t>Pipitone</a:t>
            </a:r>
            <a:r>
              <a:rPr lang="es-AR" dirty="0"/>
              <a:t>, VM </a:t>
            </a:r>
            <a:r>
              <a:rPr lang="es-AR" dirty="0" err="1"/>
              <a:t>Maggioni</a:t>
            </a:r>
            <a:r>
              <a:rPr lang="es-AR" dirty="0"/>
              <a:t>, P </a:t>
            </a:r>
            <a:r>
              <a:rPr lang="es-AR" dirty="0" err="1"/>
              <a:t>Kakela</a:t>
            </a:r>
            <a:r>
              <a:rPr lang="es-AR" dirty="0"/>
              <a:t>, O </a:t>
            </a:r>
            <a:r>
              <a:rPr lang="es-AR" dirty="0" err="1"/>
              <a:t>Wiklund</a:t>
            </a:r>
            <a:r>
              <a:rPr lang="es-AR" dirty="0"/>
              <a:t>, E </a:t>
            </a:r>
            <a:r>
              <a:rPr lang="es-AR" dirty="0" err="1"/>
              <a:t>Mozzi</a:t>
            </a:r>
            <a:r>
              <a:rPr lang="es-AR" dirty="0"/>
              <a:t>, S </a:t>
            </a:r>
            <a:r>
              <a:rPr lang="es-AR" dirty="0" err="1"/>
              <a:t>Grimaudo</a:t>
            </a:r>
            <a:r>
              <a:rPr lang="es-AR" dirty="0"/>
              <a:t>, D </a:t>
            </a:r>
            <a:r>
              <a:rPr lang="es-AR" dirty="0" err="1"/>
              <a:t>Kaminska</a:t>
            </a:r>
            <a:r>
              <a:rPr lang="es-AR" dirty="0"/>
              <a:t>, R </a:t>
            </a:r>
            <a:r>
              <a:rPr lang="es-AR" dirty="0" err="1"/>
              <a:t>Rametta</a:t>
            </a:r>
            <a:r>
              <a:rPr lang="es-AR" dirty="0"/>
              <a:t>, A </a:t>
            </a:r>
            <a:r>
              <a:rPr lang="es-AR" dirty="0" err="1"/>
              <a:t>Craxi</a:t>
            </a:r>
            <a:r>
              <a:rPr lang="es-AR" dirty="0"/>
              <a:t>, S </a:t>
            </a:r>
            <a:r>
              <a:rPr lang="es-AR" dirty="0" err="1"/>
              <a:t>Fargion</a:t>
            </a:r>
            <a:r>
              <a:rPr lang="es-AR" dirty="0"/>
              <a:t>, V </a:t>
            </a:r>
            <a:r>
              <a:rPr lang="es-AR" dirty="0" err="1"/>
              <a:t>Nobili</a:t>
            </a:r>
            <a:r>
              <a:rPr lang="es-AR" dirty="0"/>
              <a:t>, S Romeo, J </a:t>
            </a:r>
            <a:r>
              <a:rPr lang="es-AR" dirty="0" err="1"/>
              <a:t>Pihlajamaki</a:t>
            </a:r>
            <a:r>
              <a:rPr lang="es-AR" dirty="0"/>
              <a:t>, L </a:t>
            </a:r>
            <a:r>
              <a:rPr lang="es-AR" dirty="0" err="1"/>
              <a:t>Valenti</a:t>
            </a:r>
            <a:r>
              <a:rPr lang="es-AR" dirty="0"/>
              <a:t>. </a:t>
            </a:r>
            <a:r>
              <a:rPr lang="es-AR" i="1" dirty="0"/>
              <a:t>J </a:t>
            </a:r>
            <a:r>
              <a:rPr lang="es-AR" i="1" dirty="0" err="1"/>
              <a:t>Hepatol</a:t>
            </a:r>
            <a:r>
              <a:rPr lang="es-AR" i="1" dirty="0"/>
              <a:t> 2015</a:t>
            </a:r>
          </a:p>
          <a:p>
            <a:endParaRPr lang="es-AR" sz="2600" b="1" dirty="0"/>
          </a:p>
        </p:txBody>
      </p:sp>
      <p:pic>
        <p:nvPicPr>
          <p:cNvPr id="10" name="Image 9"/>
          <p:cNvPicPr>
            <a:picLocks noChangeAspect="1"/>
          </p:cNvPicPr>
          <p:nvPr/>
        </p:nvPicPr>
        <p:blipFill>
          <a:blip r:embed="rId3"/>
          <a:stretch>
            <a:fillRect/>
          </a:stretch>
        </p:blipFill>
        <p:spPr>
          <a:xfrm>
            <a:off x="4195212" y="1885507"/>
            <a:ext cx="7757526" cy="4473072"/>
          </a:xfrm>
          <a:prstGeom prst="rect">
            <a:avLst/>
          </a:prstGeom>
        </p:spPr>
      </p:pic>
      <p:sp>
        <p:nvSpPr>
          <p:cNvPr id="11" name="Rectangle 10"/>
          <p:cNvSpPr/>
          <p:nvPr/>
        </p:nvSpPr>
        <p:spPr>
          <a:xfrm>
            <a:off x="4387703" y="3154326"/>
            <a:ext cx="645042" cy="2799908"/>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Rectangle 11"/>
          <p:cNvSpPr/>
          <p:nvPr/>
        </p:nvSpPr>
        <p:spPr>
          <a:xfrm>
            <a:off x="5621079" y="1814322"/>
            <a:ext cx="5656521" cy="354719"/>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Rectangle 12"/>
          <p:cNvSpPr/>
          <p:nvPr/>
        </p:nvSpPr>
        <p:spPr>
          <a:xfrm>
            <a:off x="391143" y="4000787"/>
            <a:ext cx="3500374" cy="1477328"/>
          </a:xfrm>
          <a:prstGeom prst="rect">
            <a:avLst/>
          </a:prstGeom>
          <a:solidFill>
            <a:srgbClr val="FEFBC2"/>
          </a:solidFill>
        </p:spPr>
        <p:txBody>
          <a:bodyPr wrap="square">
            <a:spAutoFit/>
          </a:bodyPr>
          <a:lstStyle/>
          <a:p>
            <a:r>
              <a:rPr lang="en-US" dirty="0">
                <a:latin typeface="AdvGulliv-R"/>
              </a:rPr>
              <a:t>Statin use was associated with reduced risk of:                             </a:t>
            </a:r>
            <a:r>
              <a:rPr lang="en-US" b="1" dirty="0">
                <a:latin typeface="AdvGulliv-R"/>
              </a:rPr>
              <a:t>- Steatosis OR 0.48 </a:t>
            </a:r>
            <a:r>
              <a:rPr lang="en-US" sz="1600" dirty="0">
                <a:latin typeface="AdvGulliv-R"/>
              </a:rPr>
              <a:t>(0.26– 0.94)</a:t>
            </a:r>
          </a:p>
          <a:p>
            <a:r>
              <a:rPr lang="en-US" b="1" dirty="0">
                <a:latin typeface="AdvGulliv-R"/>
              </a:rPr>
              <a:t>- NASH OR 0.62 </a:t>
            </a:r>
            <a:r>
              <a:rPr lang="en-US" sz="1600" dirty="0">
                <a:latin typeface="AdvGulliv-R"/>
              </a:rPr>
              <a:t>(0.40–0.97) </a:t>
            </a:r>
            <a:r>
              <a:rPr lang="en-US" dirty="0">
                <a:latin typeface="AdvGulliv-I"/>
              </a:rPr>
              <a:t>       </a:t>
            </a:r>
            <a:r>
              <a:rPr lang="en-US" b="1" dirty="0">
                <a:latin typeface="AdvGulliv-I"/>
              </a:rPr>
              <a:t>- </a:t>
            </a:r>
            <a:r>
              <a:rPr lang="en-US" b="1" dirty="0">
                <a:latin typeface="AdvGulliv-R"/>
              </a:rPr>
              <a:t>F2-F4 OR 0.59 </a:t>
            </a:r>
            <a:r>
              <a:rPr lang="en-US" sz="1600" dirty="0">
                <a:latin typeface="AdvGulliv-R"/>
              </a:rPr>
              <a:t>(0.34–0.98)</a:t>
            </a:r>
            <a:endParaRPr lang="es-AR" sz="1600" dirty="0"/>
          </a:p>
        </p:txBody>
      </p:sp>
      <p:sp>
        <p:nvSpPr>
          <p:cNvPr id="14" name="ZoneTexte 13"/>
          <p:cNvSpPr txBox="1"/>
          <p:nvPr/>
        </p:nvSpPr>
        <p:spPr>
          <a:xfrm>
            <a:off x="391143" y="2012856"/>
            <a:ext cx="3249322" cy="923330"/>
          </a:xfrm>
          <a:prstGeom prst="rect">
            <a:avLst/>
          </a:prstGeom>
          <a:noFill/>
          <a:ln>
            <a:solidFill>
              <a:srgbClr val="FFFF00"/>
            </a:solidFill>
          </a:ln>
        </p:spPr>
        <p:txBody>
          <a:bodyPr wrap="square" rtlCol="0">
            <a:spAutoFit/>
          </a:bodyPr>
          <a:lstStyle/>
          <a:p>
            <a:pPr algn="ctr"/>
            <a:r>
              <a:rPr lang="en-US" dirty="0"/>
              <a:t>Multi-center cross-sectional cohort of biopsied individuals</a:t>
            </a:r>
          </a:p>
          <a:p>
            <a:pPr algn="ctr"/>
            <a:r>
              <a:rPr lang="es-AR" dirty="0"/>
              <a:t>at </a:t>
            </a:r>
            <a:r>
              <a:rPr lang="es-AR" dirty="0" err="1"/>
              <a:t>risk</a:t>
            </a:r>
            <a:r>
              <a:rPr lang="es-AR" dirty="0"/>
              <a:t> of NASH n=1201 </a:t>
            </a:r>
            <a:r>
              <a:rPr lang="es-AR" dirty="0" err="1"/>
              <a:t>pts</a:t>
            </a:r>
            <a:endParaRPr lang="es-AR" dirty="0"/>
          </a:p>
        </p:txBody>
      </p:sp>
      <p:sp>
        <p:nvSpPr>
          <p:cNvPr id="15" name="Flèche vers le bas 14"/>
          <p:cNvSpPr/>
          <p:nvPr/>
        </p:nvSpPr>
        <p:spPr>
          <a:xfrm>
            <a:off x="1625943" y="2936186"/>
            <a:ext cx="779721" cy="255271"/>
          </a:xfrm>
          <a:prstGeom prst="downArrow">
            <a:avLst/>
          </a:prstGeom>
          <a:solidFill>
            <a:srgbClr val="FEF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ZoneTexte 16"/>
          <p:cNvSpPr txBox="1"/>
          <p:nvPr/>
        </p:nvSpPr>
        <p:spPr>
          <a:xfrm>
            <a:off x="596063" y="3226790"/>
            <a:ext cx="2839479" cy="369332"/>
          </a:xfrm>
          <a:prstGeom prst="rect">
            <a:avLst/>
          </a:prstGeom>
          <a:noFill/>
        </p:spPr>
        <p:txBody>
          <a:bodyPr wrap="square" rtlCol="0">
            <a:spAutoFit/>
          </a:bodyPr>
          <a:lstStyle/>
          <a:p>
            <a:r>
              <a:rPr lang="es-AR" b="1" dirty="0" err="1"/>
              <a:t>Only</a:t>
            </a:r>
            <a:r>
              <a:rPr lang="es-AR" b="1" dirty="0"/>
              <a:t> 9% in </a:t>
            </a:r>
            <a:r>
              <a:rPr lang="es-AR" b="1" dirty="0" err="1"/>
              <a:t>statin</a:t>
            </a:r>
            <a:r>
              <a:rPr lang="es-AR" b="1" dirty="0"/>
              <a:t> </a:t>
            </a:r>
            <a:r>
              <a:rPr lang="es-AR" b="1" dirty="0" err="1"/>
              <a:t>treatment</a:t>
            </a:r>
            <a:endParaRPr lang="es-AR" b="1" dirty="0"/>
          </a:p>
        </p:txBody>
      </p:sp>
    </p:spTree>
    <p:extLst>
      <p:ext uri="{BB962C8B-B14F-4D97-AF65-F5344CB8AC3E}">
        <p14:creationId xmlns:p14="http://schemas.microsoft.com/office/powerpoint/2010/main" val="1694052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1450" y="202582"/>
            <a:ext cx="11868150" cy="369332"/>
          </a:xfrm>
          <a:prstGeom prst="rect">
            <a:avLst/>
          </a:prstGeom>
          <a:solidFill>
            <a:schemeClr val="accent2">
              <a:lumMod val="20000"/>
              <a:lumOff val="80000"/>
            </a:schemeClr>
          </a:solidFill>
        </p:spPr>
        <p:txBody>
          <a:bodyPr wrap="square" rtlCol="0">
            <a:spAutoFit/>
          </a:bodyPr>
          <a:lstStyle/>
          <a:p>
            <a:r>
              <a:rPr lang="es-AR" dirty="0"/>
              <a:t>STATINS – </a:t>
            </a:r>
            <a:r>
              <a:rPr lang="es-AR" dirty="0" err="1"/>
              <a:t>Pleiotropic</a:t>
            </a:r>
            <a:r>
              <a:rPr lang="es-AR" dirty="0"/>
              <a:t> </a:t>
            </a:r>
            <a:r>
              <a:rPr lang="es-AR" dirty="0" err="1"/>
              <a:t>effects</a:t>
            </a:r>
            <a:endParaRPr lang="es-AR" dirty="0"/>
          </a:p>
        </p:txBody>
      </p:sp>
      <p:sp>
        <p:nvSpPr>
          <p:cNvPr id="6" name="ZoneTexte 5"/>
          <p:cNvSpPr txBox="1"/>
          <p:nvPr/>
        </p:nvSpPr>
        <p:spPr>
          <a:xfrm>
            <a:off x="171450" y="869156"/>
            <a:ext cx="9537192" cy="492443"/>
          </a:xfrm>
          <a:prstGeom prst="rect">
            <a:avLst/>
          </a:prstGeom>
          <a:noFill/>
        </p:spPr>
        <p:txBody>
          <a:bodyPr wrap="square" rtlCol="0">
            <a:spAutoFit/>
          </a:bodyPr>
          <a:lstStyle/>
          <a:p>
            <a:r>
              <a:rPr lang="es-AR" sz="2600" b="1" dirty="0" err="1">
                <a:solidFill>
                  <a:srgbClr val="002060"/>
                </a:solidFill>
              </a:rPr>
              <a:t>Clinical</a:t>
            </a:r>
            <a:r>
              <a:rPr lang="es-AR" sz="2600" b="1" dirty="0">
                <a:solidFill>
                  <a:srgbClr val="002060"/>
                </a:solidFill>
              </a:rPr>
              <a:t> </a:t>
            </a:r>
            <a:r>
              <a:rPr lang="es-AR" sz="2600" b="1" dirty="0" err="1">
                <a:solidFill>
                  <a:srgbClr val="002060"/>
                </a:solidFill>
              </a:rPr>
              <a:t>research</a:t>
            </a:r>
            <a:endParaRPr lang="es-AR" sz="2600" b="1" dirty="0">
              <a:solidFill>
                <a:srgbClr val="002060"/>
              </a:solidFill>
            </a:endParaRPr>
          </a:p>
        </p:txBody>
      </p:sp>
      <p:sp>
        <p:nvSpPr>
          <p:cNvPr id="8" name="ZoneTexte 7"/>
          <p:cNvSpPr txBox="1"/>
          <p:nvPr/>
        </p:nvSpPr>
        <p:spPr>
          <a:xfrm>
            <a:off x="616688" y="1502735"/>
            <a:ext cx="9711070" cy="5262979"/>
          </a:xfrm>
          <a:prstGeom prst="rect">
            <a:avLst/>
          </a:prstGeom>
          <a:noFill/>
        </p:spPr>
        <p:txBody>
          <a:bodyPr wrap="square" rtlCol="0">
            <a:spAutoFit/>
          </a:bodyPr>
          <a:lstStyle/>
          <a:p>
            <a:pPr marL="285750" indent="-285750">
              <a:buFont typeface="Arial" panose="020B0604020202020204" pitchFamily="34" charset="0"/>
              <a:buChar char="•"/>
            </a:pPr>
            <a:r>
              <a:rPr lang="es-AR" sz="2400" b="1" dirty="0" err="1"/>
              <a:t>Randomized</a:t>
            </a:r>
            <a:r>
              <a:rPr lang="es-AR" sz="2400" b="1" dirty="0"/>
              <a:t> </a:t>
            </a:r>
            <a:r>
              <a:rPr lang="es-AR" sz="2400" b="1" dirty="0" err="1"/>
              <a:t>controlled</a:t>
            </a:r>
            <a:r>
              <a:rPr lang="es-AR" sz="2400" b="1" dirty="0"/>
              <a:t> </a:t>
            </a:r>
            <a:r>
              <a:rPr lang="es-AR" sz="2400" b="1" dirty="0" err="1"/>
              <a:t>trials</a:t>
            </a:r>
            <a:r>
              <a:rPr lang="es-AR" sz="2400" b="1" dirty="0"/>
              <a:t>:</a:t>
            </a:r>
          </a:p>
          <a:p>
            <a:pPr marL="342900" indent="-342900">
              <a:buFont typeface="+mj-lt"/>
              <a:buAutoNum type="arabicPeriod"/>
            </a:pPr>
            <a:r>
              <a:rPr lang="es-AR" sz="2400" dirty="0"/>
              <a:t>Portal Hypertension</a:t>
            </a:r>
          </a:p>
          <a:p>
            <a:pPr marL="342900" indent="-342900">
              <a:buFont typeface="+mj-lt"/>
              <a:buAutoNum type="arabicPeriod"/>
            </a:pPr>
            <a:r>
              <a:rPr lang="es-AR" sz="2400" dirty="0" err="1"/>
              <a:t>Decompensation</a:t>
            </a:r>
            <a:r>
              <a:rPr lang="es-AR" sz="2400" dirty="0"/>
              <a:t> (rebleeding)</a:t>
            </a:r>
          </a:p>
          <a:p>
            <a:pPr marL="342900" indent="-342900">
              <a:buFont typeface="+mj-lt"/>
              <a:buAutoNum type="arabicPeriod"/>
            </a:pPr>
            <a:r>
              <a:rPr lang="es-AR" sz="2400" dirty="0"/>
              <a:t>Survival</a:t>
            </a:r>
          </a:p>
          <a:p>
            <a:pPr marL="285750" indent="-285750">
              <a:buFont typeface="Arial" panose="020B0604020202020204" pitchFamily="34" charset="0"/>
              <a:buChar char="•"/>
            </a:pPr>
            <a:r>
              <a:rPr lang="es-AR" sz="2400" b="1" dirty="0" err="1"/>
              <a:t>Observational</a:t>
            </a:r>
            <a:r>
              <a:rPr lang="es-AR" sz="2400" b="1" dirty="0"/>
              <a:t> </a:t>
            </a:r>
            <a:r>
              <a:rPr lang="es-AR" sz="2400" b="1" dirty="0" err="1"/>
              <a:t>Studies</a:t>
            </a:r>
            <a:endParaRPr lang="es-AR" sz="2400" b="1" dirty="0"/>
          </a:p>
          <a:p>
            <a:pPr marL="342900" indent="-342900">
              <a:buFont typeface="+mj-lt"/>
              <a:buAutoNum type="arabicPeriod"/>
            </a:pPr>
            <a:r>
              <a:rPr lang="es-AR" sz="2400" dirty="0"/>
              <a:t>Fibrosis </a:t>
            </a:r>
            <a:r>
              <a:rPr lang="es-AR" sz="2400" dirty="0" err="1"/>
              <a:t>progression</a:t>
            </a:r>
            <a:endParaRPr lang="es-AR" sz="2400" dirty="0"/>
          </a:p>
          <a:p>
            <a:pPr marL="342900" indent="-342900">
              <a:buFont typeface="+mj-lt"/>
              <a:buAutoNum type="arabicPeriod"/>
            </a:pPr>
            <a:r>
              <a:rPr lang="es-AR" sz="2400" dirty="0"/>
              <a:t>Cirrhosis </a:t>
            </a:r>
            <a:r>
              <a:rPr lang="es-AR" sz="2400" dirty="0" err="1"/>
              <a:t>decompensation</a:t>
            </a:r>
            <a:endParaRPr lang="es-AR" sz="2400" dirty="0"/>
          </a:p>
          <a:p>
            <a:pPr marL="342900" indent="-342900">
              <a:buFont typeface="+mj-lt"/>
              <a:buAutoNum type="arabicPeriod"/>
            </a:pPr>
            <a:r>
              <a:rPr lang="es-AR" sz="2400" dirty="0" err="1"/>
              <a:t>Infection</a:t>
            </a:r>
            <a:endParaRPr lang="es-AR" sz="2400" dirty="0"/>
          </a:p>
          <a:p>
            <a:pPr marL="342900" indent="-342900">
              <a:buFont typeface="+mj-lt"/>
              <a:buAutoNum type="arabicPeriod"/>
            </a:pPr>
            <a:r>
              <a:rPr lang="es-AR" sz="2400" dirty="0"/>
              <a:t>NAFLD/NASH</a:t>
            </a:r>
          </a:p>
          <a:p>
            <a:pPr marL="285750" indent="-285750">
              <a:buFont typeface="Arial" panose="020B0604020202020204" pitchFamily="34" charset="0"/>
              <a:buChar char="•"/>
            </a:pPr>
            <a:r>
              <a:rPr lang="es-AR" sz="2400" b="1" dirty="0"/>
              <a:t>Meta-</a:t>
            </a:r>
            <a:r>
              <a:rPr lang="es-AR" sz="2400" b="1" dirty="0" err="1"/>
              <a:t>analysis</a:t>
            </a:r>
            <a:r>
              <a:rPr lang="es-AR" sz="2400" b="1" dirty="0"/>
              <a:t> and </a:t>
            </a:r>
            <a:r>
              <a:rPr lang="es-AR" sz="2400" b="1" dirty="0" err="1"/>
              <a:t>systematic</a:t>
            </a:r>
            <a:r>
              <a:rPr lang="es-AR" sz="2400" b="1" dirty="0"/>
              <a:t> </a:t>
            </a:r>
            <a:r>
              <a:rPr lang="es-AR" sz="2400" b="1" dirty="0" err="1"/>
              <a:t>reviews</a:t>
            </a:r>
            <a:endParaRPr lang="es-AR" sz="2400" b="1" dirty="0"/>
          </a:p>
          <a:p>
            <a:endParaRPr lang="es-AR" sz="2400" b="1" dirty="0"/>
          </a:p>
          <a:p>
            <a:pPr marL="285750" indent="-285750">
              <a:buFontTx/>
              <a:buChar char="-"/>
            </a:pPr>
            <a:endParaRPr lang="es-AR" sz="2400" dirty="0"/>
          </a:p>
          <a:p>
            <a:pPr marL="285750" indent="-285750">
              <a:buFont typeface="Arial" panose="020B0604020202020204" pitchFamily="34" charset="0"/>
              <a:buChar char="•"/>
            </a:pPr>
            <a:endParaRPr lang="es-AR" sz="2400" dirty="0"/>
          </a:p>
          <a:p>
            <a:pPr marL="285750" indent="-285750">
              <a:buFont typeface="Arial" panose="020B0604020202020204" pitchFamily="34" charset="0"/>
              <a:buChar char="•"/>
            </a:pPr>
            <a:endParaRPr lang="es-AR" sz="2400" dirty="0"/>
          </a:p>
        </p:txBody>
      </p:sp>
    </p:spTree>
    <p:extLst>
      <p:ext uri="{BB962C8B-B14F-4D97-AF65-F5344CB8AC3E}">
        <p14:creationId xmlns:p14="http://schemas.microsoft.com/office/powerpoint/2010/main" val="816639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71450" y="714371"/>
            <a:ext cx="11460939" cy="1661993"/>
          </a:xfrm>
          <a:prstGeom prst="rect">
            <a:avLst/>
          </a:prstGeom>
          <a:noFill/>
        </p:spPr>
        <p:txBody>
          <a:bodyPr wrap="square" rtlCol="0">
            <a:spAutoFit/>
          </a:bodyPr>
          <a:lstStyle/>
          <a:p>
            <a:r>
              <a:rPr lang="es-AR" sz="2400" b="1" dirty="0"/>
              <a:t>Beneficial </a:t>
            </a:r>
            <a:r>
              <a:rPr lang="es-AR" sz="2400" b="1" dirty="0" err="1"/>
              <a:t>Effects</a:t>
            </a:r>
            <a:r>
              <a:rPr lang="es-AR" sz="2400" b="1" dirty="0"/>
              <a:t> of </a:t>
            </a:r>
            <a:r>
              <a:rPr lang="es-AR" sz="2400" b="1" dirty="0" err="1"/>
              <a:t>Statins</a:t>
            </a:r>
            <a:r>
              <a:rPr lang="es-AR" sz="2400" b="1" dirty="0"/>
              <a:t> </a:t>
            </a:r>
            <a:r>
              <a:rPr lang="es-AR" sz="2400" b="1" dirty="0" err="1"/>
              <a:t>on</a:t>
            </a:r>
            <a:r>
              <a:rPr lang="es-AR" sz="2400" b="1" dirty="0"/>
              <a:t> </a:t>
            </a:r>
            <a:r>
              <a:rPr lang="es-AR" sz="2400" b="1" dirty="0" err="1"/>
              <a:t>the</a:t>
            </a:r>
            <a:r>
              <a:rPr lang="es-AR" sz="2400" b="1" dirty="0"/>
              <a:t> </a:t>
            </a:r>
            <a:r>
              <a:rPr lang="es-AR" sz="2400" b="1" dirty="0" err="1"/>
              <a:t>Rates</a:t>
            </a:r>
            <a:r>
              <a:rPr lang="es-AR" sz="2400" b="1" dirty="0"/>
              <a:t> of </a:t>
            </a:r>
            <a:r>
              <a:rPr lang="es-AR" sz="2400" b="1" dirty="0" err="1"/>
              <a:t>Hepatic</a:t>
            </a:r>
            <a:r>
              <a:rPr lang="es-AR" sz="2400" b="1" dirty="0"/>
              <a:t> Fibrosis, </a:t>
            </a:r>
            <a:r>
              <a:rPr lang="es-AR" sz="2400" b="1" dirty="0" err="1"/>
              <a:t>Hepatic</a:t>
            </a:r>
            <a:r>
              <a:rPr lang="es-AR" sz="2400" b="1" dirty="0"/>
              <a:t> </a:t>
            </a:r>
            <a:r>
              <a:rPr lang="es-AR" sz="2400" b="1" dirty="0" err="1"/>
              <a:t>Decompensation</a:t>
            </a:r>
            <a:r>
              <a:rPr lang="es-AR" sz="2400" b="1" dirty="0"/>
              <a:t>, and </a:t>
            </a:r>
            <a:r>
              <a:rPr lang="es-AR" sz="2400" b="1" dirty="0" err="1"/>
              <a:t>Mortality</a:t>
            </a:r>
            <a:r>
              <a:rPr lang="es-AR" sz="2400" b="1" dirty="0"/>
              <a:t> in </a:t>
            </a:r>
            <a:r>
              <a:rPr lang="es-AR" sz="2400" b="1" dirty="0" err="1"/>
              <a:t>Chronic</a:t>
            </a:r>
            <a:r>
              <a:rPr lang="es-AR" sz="2400" b="1" dirty="0"/>
              <a:t> </a:t>
            </a:r>
            <a:r>
              <a:rPr lang="es-AR" sz="2400" b="1" dirty="0" err="1"/>
              <a:t>Liver</a:t>
            </a:r>
            <a:r>
              <a:rPr lang="es-AR" sz="2400" b="1" dirty="0"/>
              <a:t> </a:t>
            </a:r>
            <a:r>
              <a:rPr lang="es-AR" sz="2400" b="1" dirty="0" err="1"/>
              <a:t>Disease</a:t>
            </a:r>
            <a:r>
              <a:rPr lang="es-AR" sz="2400" b="1" dirty="0"/>
              <a:t>: A </a:t>
            </a:r>
            <a:r>
              <a:rPr lang="es-AR" sz="2400" b="1" dirty="0" err="1"/>
              <a:t>Systematic</a:t>
            </a:r>
            <a:r>
              <a:rPr lang="es-AR" sz="2400" b="1" dirty="0"/>
              <a:t> </a:t>
            </a:r>
            <a:r>
              <a:rPr lang="es-AR" sz="2400" b="1" dirty="0" err="1"/>
              <a:t>Review</a:t>
            </a:r>
            <a:r>
              <a:rPr lang="es-AR" sz="2400" b="1" dirty="0"/>
              <a:t> and Meta-</a:t>
            </a:r>
            <a:r>
              <a:rPr lang="es-AR" sz="2400" b="1" dirty="0" err="1"/>
              <a:t>Analysis</a:t>
            </a:r>
            <a:r>
              <a:rPr lang="es-AR" b="1" dirty="0"/>
              <a:t>. </a:t>
            </a:r>
            <a:r>
              <a:rPr lang="es-AR" dirty="0"/>
              <a:t>Kamal S, Khan MA, Seth A, Cholankeril G, Gupta D, Singh U, Kamal F, Howden CW, Stave C, Nair S, Satapathy SK, Ahmed A. </a:t>
            </a:r>
            <a:r>
              <a:rPr lang="es-AR" i="1" dirty="0"/>
              <a:t>Am J </a:t>
            </a:r>
            <a:r>
              <a:rPr lang="es-AR" i="1" dirty="0" err="1"/>
              <a:t>Gastroenterol</a:t>
            </a:r>
            <a:r>
              <a:rPr lang="es-AR" i="1" dirty="0"/>
              <a:t>. 2017 </a:t>
            </a:r>
          </a:p>
          <a:p>
            <a:endParaRPr lang="es-AR" dirty="0"/>
          </a:p>
        </p:txBody>
      </p:sp>
      <p:sp>
        <p:nvSpPr>
          <p:cNvPr id="7" name="ZoneTexte 6"/>
          <p:cNvSpPr txBox="1"/>
          <p:nvPr/>
        </p:nvSpPr>
        <p:spPr>
          <a:xfrm>
            <a:off x="171450" y="202582"/>
            <a:ext cx="11868150" cy="369332"/>
          </a:xfrm>
          <a:prstGeom prst="rect">
            <a:avLst/>
          </a:prstGeom>
          <a:solidFill>
            <a:schemeClr val="accent2">
              <a:lumMod val="20000"/>
              <a:lumOff val="80000"/>
            </a:schemeClr>
          </a:solidFill>
        </p:spPr>
        <p:txBody>
          <a:bodyPr wrap="square" rtlCol="0">
            <a:spAutoFit/>
          </a:bodyPr>
          <a:lstStyle/>
          <a:p>
            <a:r>
              <a:rPr lang="es-AR" dirty="0"/>
              <a:t>STATINS – meta-</a:t>
            </a:r>
            <a:r>
              <a:rPr lang="es-AR" dirty="0" err="1"/>
              <a:t>analysis</a:t>
            </a:r>
            <a:r>
              <a:rPr lang="es-AR" dirty="0"/>
              <a:t>: </a:t>
            </a:r>
            <a:r>
              <a:rPr lang="es-AR" dirty="0" err="1"/>
              <a:t>Decompensation</a:t>
            </a:r>
            <a:r>
              <a:rPr lang="es-AR" dirty="0"/>
              <a:t> and </a:t>
            </a:r>
            <a:r>
              <a:rPr lang="es-AR" dirty="0" err="1"/>
              <a:t>death</a:t>
            </a:r>
            <a:endParaRPr lang="es-AR" dirty="0"/>
          </a:p>
        </p:txBody>
      </p:sp>
      <p:sp>
        <p:nvSpPr>
          <p:cNvPr id="9" name="Rectangle 8"/>
          <p:cNvSpPr/>
          <p:nvPr/>
        </p:nvSpPr>
        <p:spPr>
          <a:xfrm>
            <a:off x="868564" y="2518821"/>
            <a:ext cx="2145059" cy="312133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AR" b="1" dirty="0">
                <a:solidFill>
                  <a:schemeClr val="tx1"/>
                </a:solidFill>
              </a:rPr>
              <a:t>Role of </a:t>
            </a:r>
            <a:r>
              <a:rPr lang="es-AR" b="1" dirty="0" err="1">
                <a:solidFill>
                  <a:schemeClr val="tx1"/>
                </a:solidFill>
              </a:rPr>
              <a:t>statins</a:t>
            </a:r>
            <a:r>
              <a:rPr lang="es-AR" b="1" dirty="0">
                <a:solidFill>
                  <a:schemeClr val="tx1"/>
                </a:solidFill>
              </a:rPr>
              <a:t> in </a:t>
            </a:r>
            <a:r>
              <a:rPr lang="es-AR" b="1" dirty="0" err="1">
                <a:solidFill>
                  <a:schemeClr val="tx1"/>
                </a:solidFill>
              </a:rPr>
              <a:t>chronic</a:t>
            </a:r>
            <a:r>
              <a:rPr lang="es-AR" b="1" dirty="0">
                <a:solidFill>
                  <a:schemeClr val="tx1"/>
                </a:solidFill>
              </a:rPr>
              <a:t> </a:t>
            </a:r>
            <a:r>
              <a:rPr lang="es-AR" b="1" dirty="0" err="1">
                <a:solidFill>
                  <a:schemeClr val="tx1"/>
                </a:solidFill>
              </a:rPr>
              <a:t>liver</a:t>
            </a:r>
            <a:r>
              <a:rPr lang="es-AR" b="1" dirty="0">
                <a:solidFill>
                  <a:schemeClr val="tx1"/>
                </a:solidFill>
              </a:rPr>
              <a:t> </a:t>
            </a:r>
            <a:r>
              <a:rPr lang="es-AR" b="1" dirty="0" err="1">
                <a:solidFill>
                  <a:schemeClr val="tx1"/>
                </a:solidFill>
              </a:rPr>
              <a:t>disease</a:t>
            </a:r>
            <a:endParaRPr lang="es-AR" b="1" dirty="0">
              <a:solidFill>
                <a:schemeClr val="tx1"/>
              </a:solidFill>
            </a:endParaRPr>
          </a:p>
          <a:p>
            <a:pPr algn="ctr"/>
            <a:endParaRPr lang="es-AR" b="1" dirty="0">
              <a:solidFill>
                <a:schemeClr val="tx1"/>
              </a:solidFill>
            </a:endParaRPr>
          </a:p>
          <a:p>
            <a:r>
              <a:rPr lang="es-AR" b="1" dirty="0" err="1">
                <a:solidFill>
                  <a:schemeClr val="tx1"/>
                </a:solidFill>
              </a:rPr>
              <a:t>Included</a:t>
            </a:r>
            <a:r>
              <a:rPr lang="es-AR" b="1" dirty="0">
                <a:solidFill>
                  <a:schemeClr val="tx1"/>
                </a:solidFill>
              </a:rPr>
              <a:t>:</a:t>
            </a:r>
          </a:p>
          <a:p>
            <a:pPr marL="285750" indent="-285750">
              <a:buFont typeface="Arial" panose="020B0604020202020204" pitchFamily="34" charset="0"/>
              <a:buChar char="•"/>
            </a:pPr>
            <a:r>
              <a:rPr lang="es-AR" b="1" dirty="0">
                <a:solidFill>
                  <a:schemeClr val="tx1"/>
                </a:solidFill>
              </a:rPr>
              <a:t>1 RCT</a:t>
            </a:r>
          </a:p>
          <a:p>
            <a:pPr marL="285750" indent="-285750">
              <a:buFont typeface="Arial" panose="020B0604020202020204" pitchFamily="34" charset="0"/>
              <a:buChar char="•"/>
            </a:pPr>
            <a:r>
              <a:rPr lang="es-AR" b="1" dirty="0">
                <a:solidFill>
                  <a:schemeClr val="tx1"/>
                </a:solidFill>
              </a:rPr>
              <a:t>9 </a:t>
            </a:r>
            <a:r>
              <a:rPr lang="es-AR" b="1" dirty="0" err="1">
                <a:solidFill>
                  <a:schemeClr val="tx1"/>
                </a:solidFill>
              </a:rPr>
              <a:t>observational</a:t>
            </a:r>
            <a:r>
              <a:rPr lang="es-AR" b="1" dirty="0">
                <a:solidFill>
                  <a:schemeClr val="tx1"/>
                </a:solidFill>
              </a:rPr>
              <a:t> </a:t>
            </a:r>
            <a:r>
              <a:rPr lang="es-AR" b="1" dirty="0" err="1">
                <a:solidFill>
                  <a:schemeClr val="tx1"/>
                </a:solidFill>
              </a:rPr>
              <a:t>studies</a:t>
            </a:r>
            <a:endParaRPr lang="es-AR" b="1" dirty="0">
              <a:solidFill>
                <a:schemeClr val="tx1"/>
              </a:solidFill>
            </a:endParaRPr>
          </a:p>
          <a:p>
            <a:endParaRPr lang="es-AR" b="1" dirty="0">
              <a:solidFill>
                <a:schemeClr val="tx1"/>
              </a:solidFill>
            </a:endParaRPr>
          </a:p>
        </p:txBody>
      </p:sp>
      <p:sp>
        <p:nvSpPr>
          <p:cNvPr id="10" name="Rectangle 9"/>
          <p:cNvSpPr/>
          <p:nvPr/>
        </p:nvSpPr>
        <p:spPr>
          <a:xfrm>
            <a:off x="3213005" y="2608196"/>
            <a:ext cx="1959429" cy="5843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err="1"/>
              <a:t>Progression</a:t>
            </a:r>
            <a:r>
              <a:rPr lang="es-AR" b="1" dirty="0"/>
              <a:t> of fibrosis</a:t>
            </a:r>
          </a:p>
        </p:txBody>
      </p:sp>
      <p:sp>
        <p:nvSpPr>
          <p:cNvPr id="11" name="Rectangle 10"/>
          <p:cNvSpPr/>
          <p:nvPr/>
        </p:nvSpPr>
        <p:spPr>
          <a:xfrm>
            <a:off x="3213005" y="3396549"/>
            <a:ext cx="1959429" cy="5843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err="1"/>
              <a:t>Progression</a:t>
            </a:r>
            <a:r>
              <a:rPr lang="es-AR" b="1" dirty="0"/>
              <a:t> of fibrosis in HCV</a:t>
            </a:r>
          </a:p>
        </p:txBody>
      </p:sp>
      <p:sp>
        <p:nvSpPr>
          <p:cNvPr id="12" name="Rectangle 11"/>
          <p:cNvSpPr/>
          <p:nvPr/>
        </p:nvSpPr>
        <p:spPr>
          <a:xfrm>
            <a:off x="3213005" y="4226157"/>
            <a:ext cx="1959429" cy="58439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err="1"/>
              <a:t>Hepatic</a:t>
            </a:r>
            <a:r>
              <a:rPr lang="es-AR" b="1" dirty="0"/>
              <a:t> </a:t>
            </a:r>
            <a:r>
              <a:rPr lang="es-AR" b="1" dirty="0" err="1"/>
              <a:t>decompensation</a:t>
            </a:r>
            <a:endParaRPr lang="es-AR" b="1" dirty="0"/>
          </a:p>
        </p:txBody>
      </p:sp>
      <p:sp>
        <p:nvSpPr>
          <p:cNvPr id="13" name="Rectangle 12"/>
          <p:cNvSpPr/>
          <p:nvPr/>
        </p:nvSpPr>
        <p:spPr>
          <a:xfrm>
            <a:off x="3213005" y="5055765"/>
            <a:ext cx="1959429" cy="58439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err="1"/>
              <a:t>Mortality</a:t>
            </a:r>
            <a:endParaRPr lang="es-AR" b="1" dirty="0"/>
          </a:p>
        </p:txBody>
      </p:sp>
      <p:sp>
        <p:nvSpPr>
          <p:cNvPr id="14" name="Flèche vers le bas 13"/>
          <p:cNvSpPr/>
          <p:nvPr/>
        </p:nvSpPr>
        <p:spPr>
          <a:xfrm>
            <a:off x="1067947" y="3564990"/>
            <a:ext cx="776896" cy="2475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31" name="Groupe 30"/>
          <p:cNvGrpSpPr/>
          <p:nvPr/>
        </p:nvGrpSpPr>
        <p:grpSpPr>
          <a:xfrm>
            <a:off x="5481814" y="2538509"/>
            <a:ext cx="3141961" cy="584391"/>
            <a:chOff x="6304546" y="2571319"/>
            <a:chExt cx="3141961" cy="584391"/>
          </a:xfrm>
        </p:grpSpPr>
        <p:sp>
          <p:nvSpPr>
            <p:cNvPr id="17" name="ZoneTexte 16"/>
            <p:cNvSpPr txBox="1"/>
            <p:nvPr/>
          </p:nvSpPr>
          <p:spPr>
            <a:xfrm>
              <a:off x="6304546" y="2611488"/>
              <a:ext cx="3141961" cy="369332"/>
            </a:xfrm>
            <a:prstGeom prst="rect">
              <a:avLst/>
            </a:prstGeom>
            <a:noFill/>
          </p:spPr>
          <p:txBody>
            <a:bodyPr wrap="square" rtlCol="0">
              <a:spAutoFit/>
            </a:bodyPr>
            <a:lstStyle/>
            <a:p>
              <a:r>
                <a:rPr lang="en-US" dirty="0"/>
                <a:t>pooled HR: </a:t>
              </a:r>
              <a:r>
                <a:rPr lang="en-US" b="1" dirty="0"/>
                <a:t>0.58</a:t>
              </a:r>
              <a:r>
                <a:rPr lang="en-US" dirty="0"/>
                <a:t> (0.51–0.65)</a:t>
              </a:r>
              <a:endParaRPr lang="es-AR" dirty="0"/>
            </a:p>
          </p:txBody>
        </p:sp>
        <p:sp>
          <p:nvSpPr>
            <p:cNvPr id="18" name="Rectangle 17"/>
            <p:cNvSpPr/>
            <p:nvPr/>
          </p:nvSpPr>
          <p:spPr>
            <a:xfrm>
              <a:off x="6304546" y="2571319"/>
              <a:ext cx="2805078" cy="5843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19" name="Flèche droite 18"/>
          <p:cNvSpPr/>
          <p:nvPr/>
        </p:nvSpPr>
        <p:spPr>
          <a:xfrm>
            <a:off x="5172434" y="2718201"/>
            <a:ext cx="309381" cy="39188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Flèche droite 20"/>
          <p:cNvSpPr/>
          <p:nvPr/>
        </p:nvSpPr>
        <p:spPr>
          <a:xfrm>
            <a:off x="5172434" y="3515720"/>
            <a:ext cx="309381" cy="39188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3" name="Flèche droite 22"/>
          <p:cNvSpPr/>
          <p:nvPr/>
        </p:nvSpPr>
        <p:spPr>
          <a:xfrm>
            <a:off x="5172434" y="4336163"/>
            <a:ext cx="309381" cy="391886"/>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4" name="Rectangle 23"/>
          <p:cNvSpPr/>
          <p:nvPr/>
        </p:nvSpPr>
        <p:spPr>
          <a:xfrm>
            <a:off x="5481815" y="4977421"/>
            <a:ext cx="2805078" cy="91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5" name="Flèche droite 24"/>
          <p:cNvSpPr/>
          <p:nvPr/>
        </p:nvSpPr>
        <p:spPr>
          <a:xfrm>
            <a:off x="5172434" y="5156177"/>
            <a:ext cx="309381" cy="391886"/>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30" name="Groupe 29"/>
          <p:cNvGrpSpPr/>
          <p:nvPr/>
        </p:nvGrpSpPr>
        <p:grpSpPr>
          <a:xfrm>
            <a:off x="5481814" y="3345203"/>
            <a:ext cx="6096000" cy="584391"/>
            <a:chOff x="6304546" y="3359673"/>
            <a:chExt cx="6096000" cy="584391"/>
          </a:xfrm>
        </p:grpSpPr>
        <p:sp>
          <p:nvSpPr>
            <p:cNvPr id="20" name="Rectangle 19"/>
            <p:cNvSpPr/>
            <p:nvPr/>
          </p:nvSpPr>
          <p:spPr>
            <a:xfrm>
              <a:off x="6304546" y="3359673"/>
              <a:ext cx="2805078" cy="5843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Rectangle 25"/>
            <p:cNvSpPr/>
            <p:nvPr/>
          </p:nvSpPr>
          <p:spPr>
            <a:xfrm>
              <a:off x="6304546" y="3518589"/>
              <a:ext cx="6096000" cy="369332"/>
            </a:xfrm>
            <a:prstGeom prst="rect">
              <a:avLst/>
            </a:prstGeom>
          </p:spPr>
          <p:txBody>
            <a:bodyPr>
              <a:spAutoFit/>
            </a:bodyPr>
            <a:lstStyle/>
            <a:p>
              <a:r>
                <a:rPr lang="en-US" dirty="0"/>
                <a:t>pooled HR: </a:t>
              </a:r>
              <a:r>
                <a:rPr lang="en-US" b="1" dirty="0"/>
                <a:t>0.52</a:t>
              </a:r>
              <a:r>
                <a:rPr lang="en-US" dirty="0"/>
                <a:t> (0.37–0.73)</a:t>
              </a:r>
              <a:endParaRPr lang="es-AR" dirty="0"/>
            </a:p>
          </p:txBody>
        </p:sp>
      </p:grpSp>
      <p:grpSp>
        <p:nvGrpSpPr>
          <p:cNvPr id="29" name="Groupe 28"/>
          <p:cNvGrpSpPr/>
          <p:nvPr/>
        </p:nvGrpSpPr>
        <p:grpSpPr>
          <a:xfrm>
            <a:off x="5449124" y="4178966"/>
            <a:ext cx="2870459" cy="584391"/>
            <a:chOff x="6271856" y="4189281"/>
            <a:chExt cx="2870459" cy="584391"/>
          </a:xfrm>
        </p:grpSpPr>
        <p:sp>
          <p:nvSpPr>
            <p:cNvPr id="22" name="Rectangle 21"/>
            <p:cNvSpPr/>
            <p:nvPr/>
          </p:nvSpPr>
          <p:spPr>
            <a:xfrm>
              <a:off x="6304546" y="4189281"/>
              <a:ext cx="2805078" cy="5843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7" name="Rectangle 26"/>
            <p:cNvSpPr/>
            <p:nvPr/>
          </p:nvSpPr>
          <p:spPr>
            <a:xfrm>
              <a:off x="6271856" y="4290008"/>
              <a:ext cx="2870459" cy="369332"/>
            </a:xfrm>
            <a:prstGeom prst="rect">
              <a:avLst/>
            </a:prstGeom>
          </p:spPr>
          <p:txBody>
            <a:bodyPr wrap="square">
              <a:spAutoFit/>
            </a:bodyPr>
            <a:lstStyle/>
            <a:p>
              <a:r>
                <a:rPr lang="en-US" dirty="0"/>
                <a:t>pooled HR: </a:t>
              </a:r>
              <a:r>
                <a:rPr lang="en-US" b="1" dirty="0"/>
                <a:t>0.54</a:t>
              </a:r>
              <a:r>
                <a:rPr lang="en-US" dirty="0"/>
                <a:t> (0.46–0.65)</a:t>
              </a:r>
              <a:endParaRPr lang="es-AR" dirty="0"/>
            </a:p>
          </p:txBody>
        </p:sp>
      </p:grpSp>
      <p:sp>
        <p:nvSpPr>
          <p:cNvPr id="28" name="Rectangle 27"/>
          <p:cNvSpPr/>
          <p:nvPr/>
        </p:nvSpPr>
        <p:spPr>
          <a:xfrm>
            <a:off x="5481815" y="4943047"/>
            <a:ext cx="3242802" cy="923330"/>
          </a:xfrm>
          <a:prstGeom prst="rect">
            <a:avLst/>
          </a:prstGeom>
        </p:spPr>
        <p:txBody>
          <a:bodyPr wrap="square">
            <a:spAutoFit/>
          </a:bodyPr>
          <a:lstStyle/>
          <a:p>
            <a:r>
              <a:rPr lang="en-US" dirty="0"/>
              <a:t>pooled HR (observational)            </a:t>
            </a:r>
            <a:r>
              <a:rPr lang="en-US" b="1" dirty="0"/>
              <a:t>0.67 </a:t>
            </a:r>
            <a:r>
              <a:rPr lang="en-US" dirty="0"/>
              <a:t>(0.46–0.98)</a:t>
            </a:r>
          </a:p>
          <a:p>
            <a:r>
              <a:rPr lang="en-US" dirty="0"/>
              <a:t>HR (RCT): </a:t>
            </a:r>
            <a:r>
              <a:rPr lang="en-US" b="1" dirty="0"/>
              <a:t>0.39</a:t>
            </a:r>
            <a:r>
              <a:rPr lang="en-US" dirty="0"/>
              <a:t> (0.15–0.99) </a:t>
            </a:r>
            <a:endParaRPr lang="es-AR" dirty="0"/>
          </a:p>
        </p:txBody>
      </p:sp>
      <p:sp>
        <p:nvSpPr>
          <p:cNvPr id="32" name="Parchemin horizontal 31"/>
          <p:cNvSpPr/>
          <p:nvPr/>
        </p:nvSpPr>
        <p:spPr>
          <a:xfrm>
            <a:off x="8596275" y="4763357"/>
            <a:ext cx="3339052" cy="1843699"/>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As the quality (certainty) of</a:t>
            </a:r>
          </a:p>
          <a:p>
            <a:pPr algn="ctr"/>
            <a:r>
              <a:rPr lang="en-US" b="1" dirty="0">
                <a:solidFill>
                  <a:schemeClr val="tx1"/>
                </a:solidFill>
              </a:rPr>
              <a:t>evidence is low, further studies are needed before statins can be routinely recommended</a:t>
            </a:r>
            <a:endParaRPr lang="es-AR" dirty="0">
              <a:solidFill>
                <a:schemeClr val="tx1"/>
              </a:solidFill>
            </a:endParaRPr>
          </a:p>
        </p:txBody>
      </p:sp>
    </p:spTree>
    <p:extLst>
      <p:ext uri="{BB962C8B-B14F-4D97-AF65-F5344CB8AC3E}">
        <p14:creationId xmlns:p14="http://schemas.microsoft.com/office/powerpoint/2010/main" val="2112363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71450" y="150029"/>
            <a:ext cx="11868150" cy="369332"/>
          </a:xfrm>
          <a:prstGeom prst="rect">
            <a:avLst/>
          </a:prstGeom>
          <a:solidFill>
            <a:schemeClr val="accent2">
              <a:lumMod val="20000"/>
              <a:lumOff val="80000"/>
            </a:schemeClr>
          </a:solidFill>
        </p:spPr>
        <p:txBody>
          <a:bodyPr wrap="square" rtlCol="0">
            <a:spAutoFit/>
          </a:bodyPr>
          <a:lstStyle/>
          <a:p>
            <a:r>
              <a:rPr lang="es-AR" dirty="0"/>
              <a:t>STATINS – </a:t>
            </a:r>
            <a:r>
              <a:rPr lang="es-AR" dirty="0" err="1"/>
              <a:t>Clinical</a:t>
            </a:r>
            <a:r>
              <a:rPr lang="es-AR" dirty="0"/>
              <a:t> </a:t>
            </a:r>
            <a:r>
              <a:rPr lang="es-AR" dirty="0" err="1"/>
              <a:t>studies</a:t>
            </a:r>
            <a:r>
              <a:rPr lang="es-AR" dirty="0"/>
              <a:t>: HCC</a:t>
            </a:r>
          </a:p>
        </p:txBody>
      </p:sp>
      <p:sp>
        <p:nvSpPr>
          <p:cNvPr id="7" name="Rectangle 6"/>
          <p:cNvSpPr/>
          <p:nvPr/>
        </p:nvSpPr>
        <p:spPr>
          <a:xfrm>
            <a:off x="281139" y="734505"/>
            <a:ext cx="11461681" cy="1169551"/>
          </a:xfrm>
          <a:prstGeom prst="rect">
            <a:avLst/>
          </a:prstGeom>
        </p:spPr>
        <p:txBody>
          <a:bodyPr wrap="square">
            <a:spAutoFit/>
          </a:bodyPr>
          <a:lstStyle/>
          <a:p>
            <a:r>
              <a:rPr lang="en-US" sz="2600" b="1" dirty="0"/>
              <a:t>Statins are associated with a reduced risk of hepatocellular cancer: a systematic review and meta-analysis.</a:t>
            </a:r>
            <a:r>
              <a:rPr lang="es-AR" sz="2600" dirty="0"/>
              <a:t> </a:t>
            </a:r>
            <a:r>
              <a:rPr lang="es-AR" dirty="0"/>
              <a:t>Singh S, Singh PP, Singh AG, Murad MH, Sanchez W. </a:t>
            </a:r>
            <a:r>
              <a:rPr lang="es-AR" i="1" dirty="0"/>
              <a:t>Gastroenterology 2013</a:t>
            </a:r>
          </a:p>
          <a:p>
            <a:endParaRPr lang="es-AR" i="1" dirty="0"/>
          </a:p>
        </p:txBody>
      </p:sp>
      <p:grpSp>
        <p:nvGrpSpPr>
          <p:cNvPr id="10" name="Groupe 9"/>
          <p:cNvGrpSpPr/>
          <p:nvPr/>
        </p:nvGrpSpPr>
        <p:grpSpPr>
          <a:xfrm>
            <a:off x="5534036" y="1842501"/>
            <a:ext cx="6208784" cy="4403005"/>
            <a:chOff x="5534036" y="1842501"/>
            <a:chExt cx="6208784" cy="4403005"/>
          </a:xfrm>
        </p:grpSpPr>
        <p:pic>
          <p:nvPicPr>
            <p:cNvPr id="8" name="Image 7"/>
            <p:cNvPicPr>
              <a:picLocks noChangeAspect="1"/>
            </p:cNvPicPr>
            <p:nvPr/>
          </p:nvPicPr>
          <p:blipFill>
            <a:blip r:embed="rId3"/>
            <a:stretch>
              <a:fillRect/>
            </a:stretch>
          </p:blipFill>
          <p:spPr>
            <a:xfrm>
              <a:off x="5534036" y="1938161"/>
              <a:ext cx="6208784" cy="4307345"/>
            </a:xfrm>
            <a:prstGeom prst="rect">
              <a:avLst/>
            </a:prstGeom>
          </p:spPr>
        </p:pic>
        <p:sp>
          <p:nvSpPr>
            <p:cNvPr id="9" name="Ellipse 8"/>
            <p:cNvSpPr/>
            <p:nvPr/>
          </p:nvSpPr>
          <p:spPr>
            <a:xfrm>
              <a:off x="5534036" y="1842501"/>
              <a:ext cx="571489" cy="5775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11" name="Rectangle 10"/>
          <p:cNvSpPr/>
          <p:nvPr/>
        </p:nvSpPr>
        <p:spPr>
          <a:xfrm>
            <a:off x="583747" y="2178465"/>
            <a:ext cx="2145059" cy="2514937"/>
          </a:xfrm>
          <a:prstGeom prst="rect">
            <a:avLst/>
          </a:prstGeom>
          <a:solidFill>
            <a:srgbClr val="F3F3FF"/>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AR" b="1" dirty="0">
                <a:solidFill>
                  <a:schemeClr val="tx1"/>
                </a:solidFill>
              </a:rPr>
              <a:t>Role of </a:t>
            </a:r>
            <a:r>
              <a:rPr lang="es-AR" b="1" dirty="0" err="1">
                <a:solidFill>
                  <a:schemeClr val="tx1"/>
                </a:solidFill>
              </a:rPr>
              <a:t>statins</a:t>
            </a:r>
            <a:r>
              <a:rPr lang="es-AR" b="1" dirty="0">
                <a:solidFill>
                  <a:schemeClr val="tx1"/>
                </a:solidFill>
              </a:rPr>
              <a:t> in HCC </a:t>
            </a:r>
            <a:r>
              <a:rPr lang="es-AR" b="1" dirty="0" err="1">
                <a:solidFill>
                  <a:schemeClr val="tx1"/>
                </a:solidFill>
              </a:rPr>
              <a:t>incidence</a:t>
            </a:r>
            <a:endParaRPr lang="es-AR" b="1" dirty="0">
              <a:solidFill>
                <a:schemeClr val="tx1"/>
              </a:solidFill>
            </a:endParaRPr>
          </a:p>
          <a:p>
            <a:pPr algn="ctr"/>
            <a:endParaRPr lang="es-AR" b="1" dirty="0">
              <a:solidFill>
                <a:schemeClr val="tx1"/>
              </a:solidFill>
            </a:endParaRPr>
          </a:p>
          <a:p>
            <a:r>
              <a:rPr lang="es-AR" b="1" dirty="0" err="1">
                <a:solidFill>
                  <a:schemeClr val="tx1"/>
                </a:solidFill>
              </a:rPr>
              <a:t>Included</a:t>
            </a:r>
            <a:r>
              <a:rPr lang="es-AR" b="1" dirty="0">
                <a:solidFill>
                  <a:schemeClr val="tx1"/>
                </a:solidFill>
              </a:rPr>
              <a:t>:</a:t>
            </a:r>
          </a:p>
          <a:p>
            <a:pPr marL="285750" indent="-285750">
              <a:buFont typeface="Arial" panose="020B0604020202020204" pitchFamily="34" charset="0"/>
              <a:buChar char="•"/>
            </a:pPr>
            <a:r>
              <a:rPr lang="es-AR" b="1" dirty="0">
                <a:solidFill>
                  <a:schemeClr val="tx1"/>
                </a:solidFill>
              </a:rPr>
              <a:t>3 RCT</a:t>
            </a:r>
          </a:p>
          <a:p>
            <a:pPr marL="285750" indent="-285750">
              <a:buFont typeface="Arial" panose="020B0604020202020204" pitchFamily="34" charset="0"/>
              <a:buChar char="•"/>
            </a:pPr>
            <a:r>
              <a:rPr lang="es-AR" b="1" dirty="0">
                <a:solidFill>
                  <a:schemeClr val="tx1"/>
                </a:solidFill>
              </a:rPr>
              <a:t>3 case-control </a:t>
            </a:r>
            <a:r>
              <a:rPr lang="es-AR" b="1" dirty="0" err="1">
                <a:solidFill>
                  <a:schemeClr val="tx1"/>
                </a:solidFill>
              </a:rPr>
              <a:t>studies</a:t>
            </a:r>
            <a:endParaRPr lang="es-AR" b="1" dirty="0">
              <a:solidFill>
                <a:schemeClr val="tx1"/>
              </a:solidFill>
            </a:endParaRPr>
          </a:p>
          <a:p>
            <a:pPr marL="285750" indent="-285750">
              <a:buFont typeface="Arial" panose="020B0604020202020204" pitchFamily="34" charset="0"/>
              <a:buChar char="•"/>
            </a:pPr>
            <a:r>
              <a:rPr lang="es-AR" b="1" dirty="0">
                <a:solidFill>
                  <a:schemeClr val="tx1"/>
                </a:solidFill>
              </a:rPr>
              <a:t>4 </a:t>
            </a:r>
            <a:r>
              <a:rPr lang="es-AR" b="1" dirty="0" err="1">
                <a:solidFill>
                  <a:schemeClr val="tx1"/>
                </a:solidFill>
              </a:rPr>
              <a:t>cohort</a:t>
            </a:r>
            <a:r>
              <a:rPr lang="es-AR" b="1" dirty="0">
                <a:solidFill>
                  <a:schemeClr val="tx1"/>
                </a:solidFill>
              </a:rPr>
              <a:t> </a:t>
            </a:r>
            <a:r>
              <a:rPr lang="es-AR" b="1" dirty="0" err="1">
                <a:solidFill>
                  <a:schemeClr val="tx1"/>
                </a:solidFill>
              </a:rPr>
              <a:t>studies</a:t>
            </a:r>
            <a:endParaRPr lang="es-AR" b="1" dirty="0">
              <a:solidFill>
                <a:schemeClr val="tx1"/>
              </a:solidFill>
            </a:endParaRPr>
          </a:p>
        </p:txBody>
      </p:sp>
      <p:sp>
        <p:nvSpPr>
          <p:cNvPr id="13" name="Rectangle 12"/>
          <p:cNvSpPr/>
          <p:nvPr/>
        </p:nvSpPr>
        <p:spPr>
          <a:xfrm>
            <a:off x="2997512" y="2193391"/>
            <a:ext cx="1959429" cy="58439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err="1"/>
              <a:t>Risk</a:t>
            </a:r>
            <a:r>
              <a:rPr lang="es-AR" b="1" dirty="0"/>
              <a:t> of HCC</a:t>
            </a:r>
          </a:p>
        </p:txBody>
      </p:sp>
      <p:sp>
        <p:nvSpPr>
          <p:cNvPr id="16" name="Flèche vers le bas 15"/>
          <p:cNvSpPr/>
          <p:nvPr/>
        </p:nvSpPr>
        <p:spPr>
          <a:xfrm>
            <a:off x="795538" y="2965675"/>
            <a:ext cx="776896" cy="183926"/>
          </a:xfrm>
          <a:prstGeom prst="downArrow">
            <a:avLst/>
          </a:prstGeom>
          <a:solidFill>
            <a:srgbClr val="CCCC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5" name="Flèche vers le bas 24"/>
          <p:cNvSpPr/>
          <p:nvPr/>
        </p:nvSpPr>
        <p:spPr>
          <a:xfrm>
            <a:off x="3534923" y="2777782"/>
            <a:ext cx="776896" cy="247507"/>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ZoneTexte 25"/>
          <p:cNvSpPr txBox="1"/>
          <p:nvPr/>
        </p:nvSpPr>
        <p:spPr>
          <a:xfrm>
            <a:off x="3025012" y="3042477"/>
            <a:ext cx="1796717" cy="923330"/>
          </a:xfrm>
          <a:prstGeom prst="rect">
            <a:avLst/>
          </a:prstGeom>
          <a:noFill/>
        </p:spPr>
        <p:txBody>
          <a:bodyPr wrap="square" rtlCol="0">
            <a:spAutoFit/>
          </a:bodyPr>
          <a:lstStyle/>
          <a:p>
            <a:pPr algn="ctr"/>
            <a:r>
              <a:rPr lang="es-AR" dirty="0"/>
              <a:t>Statin </a:t>
            </a:r>
            <a:r>
              <a:rPr lang="es-AR" dirty="0" err="1"/>
              <a:t>users</a:t>
            </a:r>
            <a:r>
              <a:rPr lang="es-AR" dirty="0"/>
              <a:t> </a:t>
            </a:r>
            <a:r>
              <a:rPr lang="es-AR" b="1" dirty="0" err="1"/>
              <a:t>adjusted</a:t>
            </a:r>
            <a:r>
              <a:rPr lang="es-AR" b="1" dirty="0"/>
              <a:t> OR 0.63</a:t>
            </a:r>
          </a:p>
          <a:p>
            <a:pPr algn="ctr"/>
            <a:r>
              <a:rPr lang="es-AR" dirty="0"/>
              <a:t>(</a:t>
            </a:r>
            <a:r>
              <a:rPr lang="es-AR" dirty="0" err="1"/>
              <a:t>sign</a:t>
            </a:r>
            <a:r>
              <a:rPr lang="es-AR" dirty="0"/>
              <a:t>. </a:t>
            </a:r>
            <a:r>
              <a:rPr lang="es-AR" dirty="0" err="1"/>
              <a:t>Heterog</a:t>
            </a:r>
            <a:r>
              <a:rPr lang="es-AR" dirty="0"/>
              <a:t>)</a:t>
            </a:r>
          </a:p>
        </p:txBody>
      </p:sp>
      <p:sp>
        <p:nvSpPr>
          <p:cNvPr id="27" name="ZoneTexte 26"/>
          <p:cNvSpPr txBox="1"/>
          <p:nvPr/>
        </p:nvSpPr>
        <p:spPr>
          <a:xfrm>
            <a:off x="556611" y="4881384"/>
            <a:ext cx="4400330" cy="1200329"/>
          </a:xfrm>
          <a:prstGeom prst="rect">
            <a:avLst/>
          </a:prstGeom>
          <a:noFill/>
          <a:ln>
            <a:solidFill>
              <a:srgbClr val="7030A0"/>
            </a:solidFill>
          </a:ln>
        </p:spPr>
        <p:txBody>
          <a:bodyPr wrap="square" rtlCol="0">
            <a:spAutoFit/>
          </a:bodyPr>
          <a:lstStyle/>
          <a:p>
            <a:r>
              <a:rPr lang="es-AR" dirty="0"/>
              <a:t>NNT in </a:t>
            </a:r>
            <a:r>
              <a:rPr lang="es-AR" dirty="0" err="1"/>
              <a:t>Asian</a:t>
            </a:r>
            <a:r>
              <a:rPr lang="es-AR" dirty="0"/>
              <a:t> </a:t>
            </a:r>
            <a:r>
              <a:rPr lang="es-AR" dirty="0" err="1"/>
              <a:t>population</a:t>
            </a:r>
            <a:endParaRPr lang="es-AR" dirty="0"/>
          </a:p>
          <a:p>
            <a:pPr marL="285750" indent="-285750">
              <a:buFont typeface="Arial" panose="020B0604020202020204" pitchFamily="34" charset="0"/>
              <a:buChar char="•"/>
            </a:pPr>
            <a:r>
              <a:rPr lang="es-AR" dirty="0"/>
              <a:t>5209 pts:1 HCC case </a:t>
            </a:r>
            <a:r>
              <a:rPr lang="es-AR" dirty="0" err="1"/>
              <a:t>prevention</a:t>
            </a:r>
            <a:endParaRPr lang="es-AR" dirty="0"/>
          </a:p>
          <a:p>
            <a:pPr marL="285750" indent="-285750">
              <a:buFont typeface="Arial" panose="020B0604020202020204" pitchFamily="34" charset="0"/>
              <a:buChar char="•"/>
            </a:pPr>
            <a:r>
              <a:rPr lang="es-AR" dirty="0"/>
              <a:t>In HBV East-</a:t>
            </a:r>
            <a:r>
              <a:rPr lang="es-AR" dirty="0" err="1"/>
              <a:t>Asian</a:t>
            </a:r>
            <a:r>
              <a:rPr lang="es-AR" dirty="0"/>
              <a:t> males: 57 </a:t>
            </a:r>
            <a:r>
              <a:rPr lang="es-AR" dirty="0" err="1"/>
              <a:t>pts</a:t>
            </a:r>
            <a:r>
              <a:rPr lang="es-AR" dirty="0"/>
              <a:t>: 1 HCC</a:t>
            </a:r>
          </a:p>
          <a:p>
            <a:endParaRPr lang="es-AR" dirty="0"/>
          </a:p>
        </p:txBody>
      </p:sp>
    </p:spTree>
    <p:extLst>
      <p:ext uri="{BB962C8B-B14F-4D97-AF65-F5344CB8AC3E}">
        <p14:creationId xmlns:p14="http://schemas.microsoft.com/office/powerpoint/2010/main" val="256673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71740" y="2804477"/>
            <a:ext cx="3727281" cy="3693319"/>
          </a:xfrm>
          <a:prstGeom prst="rect">
            <a:avLst/>
          </a:prstGeom>
          <a:noFill/>
        </p:spPr>
        <p:txBody>
          <a:bodyPr wrap="square" rtlCol="0">
            <a:spAutoFit/>
          </a:bodyPr>
          <a:lstStyle/>
          <a:p>
            <a:pPr marL="182563" indent="-182563">
              <a:buFont typeface="Arial" panose="020B0604020202020204" pitchFamily="34" charset="0"/>
              <a:buChar char="•"/>
            </a:pPr>
            <a:r>
              <a:rPr lang="en-US" b="1" dirty="0"/>
              <a:t>All pleiotropic effects: </a:t>
            </a:r>
            <a:r>
              <a:rPr lang="en-US" dirty="0"/>
              <a:t>also mediated by inhibition of mevalonate synthesis in the vascular wall. </a:t>
            </a:r>
          </a:p>
          <a:p>
            <a:pPr marL="182563" indent="-182563">
              <a:buFont typeface="Arial" panose="020B0604020202020204" pitchFamily="34" charset="0"/>
              <a:buChar char="•"/>
            </a:pPr>
            <a:r>
              <a:rPr lang="en-US" dirty="0"/>
              <a:t>Inhibition of isoprenoid intermediates farnesyl-pyrophosphate and geranylgeranyl-pyrophosphate that are necessary for membrane translocation and activation of </a:t>
            </a:r>
            <a:r>
              <a:rPr lang="en-US" dirty="0" err="1"/>
              <a:t>GTPases</a:t>
            </a:r>
            <a:r>
              <a:rPr lang="en-US" dirty="0"/>
              <a:t> </a:t>
            </a:r>
            <a:r>
              <a:rPr lang="en-US" b="1" dirty="0" err="1"/>
              <a:t>RhoA</a:t>
            </a:r>
            <a:r>
              <a:rPr lang="en-US" b="1" dirty="0"/>
              <a:t> and Rac1</a:t>
            </a:r>
          </a:p>
          <a:p>
            <a:pPr marL="182563" indent="-182563">
              <a:buFont typeface="Arial" panose="020B0604020202020204" pitchFamily="34" charset="0"/>
              <a:buChar char="•"/>
            </a:pPr>
            <a:r>
              <a:rPr lang="en-US" dirty="0"/>
              <a:t>These </a:t>
            </a:r>
            <a:r>
              <a:rPr lang="en-US" dirty="0" err="1"/>
              <a:t>GTPases</a:t>
            </a:r>
            <a:r>
              <a:rPr lang="en-US" dirty="0"/>
              <a:t> are critical signaling molecules for cellular functions</a:t>
            </a:r>
            <a:endParaRPr lang="es-AR" dirty="0"/>
          </a:p>
        </p:txBody>
      </p:sp>
      <p:sp>
        <p:nvSpPr>
          <p:cNvPr id="6" name="Rectangle 5"/>
          <p:cNvSpPr/>
          <p:nvPr/>
        </p:nvSpPr>
        <p:spPr>
          <a:xfrm>
            <a:off x="276727" y="318116"/>
            <a:ext cx="11502190" cy="718651"/>
          </a:xfrm>
          <a:prstGeom prst="rect">
            <a:avLst/>
          </a:prstGeom>
          <a:solidFill>
            <a:srgbClr val="FEFBC2"/>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3400" b="1" dirty="0" err="1">
                <a:solidFill>
                  <a:schemeClr val="tx1"/>
                </a:solidFill>
              </a:rPr>
              <a:t>Statins</a:t>
            </a:r>
            <a:r>
              <a:rPr lang="es-AR" sz="3400" b="1" dirty="0">
                <a:solidFill>
                  <a:schemeClr val="tx1"/>
                </a:solidFill>
              </a:rPr>
              <a:t> </a:t>
            </a:r>
            <a:r>
              <a:rPr lang="es-AR" sz="3400" b="1" dirty="0" err="1">
                <a:solidFill>
                  <a:schemeClr val="tx1"/>
                </a:solidFill>
              </a:rPr>
              <a:t>pleiotropism</a:t>
            </a:r>
            <a:r>
              <a:rPr lang="es-AR" sz="3400" b="1" dirty="0">
                <a:solidFill>
                  <a:schemeClr val="tx1"/>
                </a:solidFill>
              </a:rPr>
              <a:t>: </a:t>
            </a:r>
            <a:r>
              <a:rPr lang="es-AR" sz="3400" b="1" dirty="0" err="1">
                <a:solidFill>
                  <a:schemeClr val="tx1"/>
                </a:solidFill>
              </a:rPr>
              <a:t>cholesterol</a:t>
            </a:r>
            <a:r>
              <a:rPr lang="es-AR" sz="3400" b="1" dirty="0">
                <a:solidFill>
                  <a:schemeClr val="tx1"/>
                </a:solidFill>
              </a:rPr>
              <a:t> </a:t>
            </a:r>
            <a:r>
              <a:rPr lang="es-AR" sz="3400" b="1" dirty="0" err="1">
                <a:solidFill>
                  <a:schemeClr val="tx1"/>
                </a:solidFill>
              </a:rPr>
              <a:t>independent</a:t>
            </a:r>
            <a:r>
              <a:rPr lang="es-AR" sz="3400" b="1" dirty="0">
                <a:solidFill>
                  <a:schemeClr val="tx1"/>
                </a:solidFill>
              </a:rPr>
              <a:t> </a:t>
            </a:r>
            <a:r>
              <a:rPr lang="es-AR" sz="3400" b="1" dirty="0" err="1">
                <a:solidFill>
                  <a:schemeClr val="tx1"/>
                </a:solidFill>
              </a:rPr>
              <a:t>effects</a:t>
            </a:r>
            <a:r>
              <a:rPr lang="es-AR" sz="3400" b="1" dirty="0">
                <a:solidFill>
                  <a:schemeClr val="tx1"/>
                </a:solidFill>
              </a:rPr>
              <a:t> </a:t>
            </a: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613" y="1140277"/>
            <a:ext cx="10671304" cy="5357519"/>
          </a:xfrm>
          <a:prstGeom prst="rect">
            <a:avLst/>
          </a:prstGeom>
        </p:spPr>
      </p:pic>
      <p:sp>
        <p:nvSpPr>
          <p:cNvPr id="269" name="Rectangle 268"/>
          <p:cNvSpPr/>
          <p:nvPr/>
        </p:nvSpPr>
        <p:spPr>
          <a:xfrm>
            <a:off x="7508797" y="6497796"/>
            <a:ext cx="4474110" cy="307777"/>
          </a:xfrm>
          <a:prstGeom prst="rect">
            <a:avLst/>
          </a:prstGeom>
        </p:spPr>
        <p:txBody>
          <a:bodyPr wrap="none">
            <a:spAutoFit/>
          </a:bodyPr>
          <a:lstStyle/>
          <a:p>
            <a:r>
              <a:rPr lang="es-AR" sz="1400" i="1" dirty="0" err="1"/>
              <a:t>Image</a:t>
            </a:r>
            <a:r>
              <a:rPr lang="es-AR" sz="1400" i="1" dirty="0"/>
              <a:t> </a:t>
            </a:r>
            <a:r>
              <a:rPr lang="es-AR" sz="1400" i="1" dirty="0" err="1"/>
              <a:t>from</a:t>
            </a:r>
            <a:r>
              <a:rPr lang="es-AR" sz="1400" i="1" dirty="0"/>
              <a:t> Bosch, Gracia, Abraldes. </a:t>
            </a:r>
            <a:r>
              <a:rPr lang="es-AR" sz="1400" i="1" dirty="0" err="1"/>
              <a:t>Gut</a:t>
            </a:r>
            <a:r>
              <a:rPr lang="es-AR" sz="1400" i="1" dirty="0"/>
              <a:t> 2019 (</a:t>
            </a:r>
            <a:r>
              <a:rPr lang="es-AR" sz="1400" i="1" dirty="0" err="1"/>
              <a:t>submitted</a:t>
            </a:r>
            <a:r>
              <a:rPr lang="es-AR" sz="1400" i="1" dirty="0"/>
              <a:t>)</a:t>
            </a:r>
          </a:p>
        </p:txBody>
      </p:sp>
      <p:sp>
        <p:nvSpPr>
          <p:cNvPr id="10" name="Multiplication 9"/>
          <p:cNvSpPr/>
          <p:nvPr/>
        </p:nvSpPr>
        <p:spPr>
          <a:xfrm>
            <a:off x="5224130" y="1304261"/>
            <a:ext cx="921489" cy="708837"/>
          </a:xfrm>
          <a:prstGeom prst="mathMultiply">
            <a:avLst>
              <a:gd name="adj1" fmla="val 1152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72" name="Multiplication 271"/>
          <p:cNvSpPr/>
          <p:nvPr/>
        </p:nvSpPr>
        <p:spPr>
          <a:xfrm>
            <a:off x="6582979" y="1608731"/>
            <a:ext cx="921489" cy="708837"/>
          </a:xfrm>
          <a:prstGeom prst="mathMultiply">
            <a:avLst>
              <a:gd name="adj1" fmla="val 1152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30976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2"/>
                                        </p:tgtEl>
                                        <p:attrNameLst>
                                          <p:attrName>style.visibility</p:attrName>
                                        </p:attrNameLst>
                                      </p:cBhvr>
                                      <p:to>
                                        <p:strVal val="visible"/>
                                      </p:to>
                                    </p:set>
                                    <p:anim calcmode="lin" valueType="num">
                                      <p:cBhvr additive="base">
                                        <p:cTn id="13" dur="500" fill="hold"/>
                                        <p:tgtEl>
                                          <p:spTgt spid="272"/>
                                        </p:tgtEl>
                                        <p:attrNameLst>
                                          <p:attrName>ppt_x</p:attrName>
                                        </p:attrNameLst>
                                      </p:cBhvr>
                                      <p:tavLst>
                                        <p:tav tm="0">
                                          <p:val>
                                            <p:strVal val="#ppt_x"/>
                                          </p:val>
                                        </p:tav>
                                        <p:tav tm="100000">
                                          <p:val>
                                            <p:strVal val="#ppt_x"/>
                                          </p:val>
                                        </p:tav>
                                      </p:tavLst>
                                    </p:anim>
                                    <p:anim calcmode="lin" valueType="num">
                                      <p:cBhvr additive="base">
                                        <p:cTn id="14" dur="500" fill="hold"/>
                                        <p:tgtEl>
                                          <p:spTgt spid="2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7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1450" y="202582"/>
            <a:ext cx="11868150" cy="369332"/>
          </a:xfrm>
          <a:prstGeom prst="rect">
            <a:avLst/>
          </a:prstGeom>
          <a:solidFill>
            <a:schemeClr val="accent2">
              <a:lumMod val="20000"/>
              <a:lumOff val="80000"/>
            </a:schemeClr>
          </a:solidFill>
        </p:spPr>
        <p:txBody>
          <a:bodyPr wrap="square" rtlCol="0">
            <a:spAutoFit/>
          </a:bodyPr>
          <a:lstStyle/>
          <a:p>
            <a:r>
              <a:rPr lang="es-AR" dirty="0"/>
              <a:t>STATINS – </a:t>
            </a:r>
            <a:r>
              <a:rPr lang="es-AR" dirty="0" err="1"/>
              <a:t>Pleiotropic</a:t>
            </a:r>
            <a:r>
              <a:rPr lang="es-AR" dirty="0"/>
              <a:t> </a:t>
            </a:r>
            <a:r>
              <a:rPr lang="es-AR" dirty="0" err="1"/>
              <a:t>effects</a:t>
            </a:r>
            <a:endParaRPr lang="es-AR" dirty="0"/>
          </a:p>
        </p:txBody>
      </p:sp>
      <p:sp>
        <p:nvSpPr>
          <p:cNvPr id="6" name="ZoneTexte 5"/>
          <p:cNvSpPr txBox="1"/>
          <p:nvPr/>
        </p:nvSpPr>
        <p:spPr>
          <a:xfrm>
            <a:off x="171450" y="869156"/>
            <a:ext cx="9537192" cy="492443"/>
          </a:xfrm>
          <a:prstGeom prst="rect">
            <a:avLst/>
          </a:prstGeom>
          <a:noFill/>
        </p:spPr>
        <p:txBody>
          <a:bodyPr wrap="square" rtlCol="0">
            <a:spAutoFit/>
          </a:bodyPr>
          <a:lstStyle/>
          <a:p>
            <a:r>
              <a:rPr lang="es-AR" sz="2600" b="1" dirty="0" err="1">
                <a:solidFill>
                  <a:srgbClr val="002060"/>
                </a:solidFill>
              </a:rPr>
              <a:t>Clinical</a:t>
            </a:r>
            <a:r>
              <a:rPr lang="es-AR" sz="2600" b="1" dirty="0">
                <a:solidFill>
                  <a:srgbClr val="002060"/>
                </a:solidFill>
              </a:rPr>
              <a:t> </a:t>
            </a:r>
            <a:r>
              <a:rPr lang="es-AR" sz="2600" b="1" dirty="0" err="1">
                <a:solidFill>
                  <a:srgbClr val="002060"/>
                </a:solidFill>
              </a:rPr>
              <a:t>research</a:t>
            </a:r>
            <a:endParaRPr lang="es-AR" sz="2600" b="1" dirty="0">
              <a:solidFill>
                <a:srgbClr val="002060"/>
              </a:solidFill>
            </a:endParaRPr>
          </a:p>
        </p:txBody>
      </p:sp>
      <p:sp>
        <p:nvSpPr>
          <p:cNvPr id="8" name="ZoneTexte 7"/>
          <p:cNvSpPr txBox="1"/>
          <p:nvPr/>
        </p:nvSpPr>
        <p:spPr>
          <a:xfrm>
            <a:off x="616688" y="1502735"/>
            <a:ext cx="9711070" cy="5262979"/>
          </a:xfrm>
          <a:prstGeom prst="rect">
            <a:avLst/>
          </a:prstGeom>
          <a:noFill/>
        </p:spPr>
        <p:txBody>
          <a:bodyPr wrap="square" rtlCol="0">
            <a:spAutoFit/>
          </a:bodyPr>
          <a:lstStyle/>
          <a:p>
            <a:pPr marL="285750" indent="-285750">
              <a:buFont typeface="Arial" panose="020B0604020202020204" pitchFamily="34" charset="0"/>
              <a:buChar char="•"/>
            </a:pPr>
            <a:r>
              <a:rPr lang="es-AR" sz="2400" b="1" dirty="0" err="1"/>
              <a:t>Randomized</a:t>
            </a:r>
            <a:r>
              <a:rPr lang="es-AR" sz="2400" b="1" dirty="0"/>
              <a:t> </a:t>
            </a:r>
            <a:r>
              <a:rPr lang="es-AR" sz="2400" b="1" dirty="0" err="1"/>
              <a:t>controlled</a:t>
            </a:r>
            <a:r>
              <a:rPr lang="es-AR" sz="2400" b="1" dirty="0"/>
              <a:t> </a:t>
            </a:r>
            <a:r>
              <a:rPr lang="es-AR" sz="2400" b="1" dirty="0" err="1"/>
              <a:t>trials</a:t>
            </a:r>
            <a:r>
              <a:rPr lang="es-AR" sz="2400" b="1" dirty="0"/>
              <a:t>:</a:t>
            </a:r>
          </a:p>
          <a:p>
            <a:pPr marL="342900" indent="-342900">
              <a:buFont typeface="+mj-lt"/>
              <a:buAutoNum type="arabicPeriod"/>
            </a:pPr>
            <a:r>
              <a:rPr lang="es-AR" sz="2400" dirty="0"/>
              <a:t>Portal Hypertension</a:t>
            </a:r>
          </a:p>
          <a:p>
            <a:pPr marL="342900" indent="-342900">
              <a:buFont typeface="+mj-lt"/>
              <a:buAutoNum type="arabicPeriod"/>
            </a:pPr>
            <a:r>
              <a:rPr lang="es-AR" sz="2400" dirty="0" err="1"/>
              <a:t>Decompensation</a:t>
            </a:r>
            <a:r>
              <a:rPr lang="es-AR" sz="2400" dirty="0"/>
              <a:t> (rebleeding)</a:t>
            </a:r>
          </a:p>
          <a:p>
            <a:pPr marL="342900" indent="-342900">
              <a:buFont typeface="+mj-lt"/>
              <a:buAutoNum type="arabicPeriod"/>
            </a:pPr>
            <a:r>
              <a:rPr lang="es-AR" sz="2400" dirty="0"/>
              <a:t>Survival</a:t>
            </a:r>
          </a:p>
          <a:p>
            <a:pPr marL="285750" indent="-285750">
              <a:buFont typeface="Arial" panose="020B0604020202020204" pitchFamily="34" charset="0"/>
              <a:buChar char="•"/>
            </a:pPr>
            <a:r>
              <a:rPr lang="es-AR" sz="2400" b="1" dirty="0" err="1"/>
              <a:t>Observational</a:t>
            </a:r>
            <a:r>
              <a:rPr lang="es-AR" sz="2400" b="1" dirty="0"/>
              <a:t> </a:t>
            </a:r>
            <a:r>
              <a:rPr lang="es-AR" sz="2400" b="1" dirty="0" err="1"/>
              <a:t>Studies</a:t>
            </a:r>
            <a:endParaRPr lang="es-AR" sz="2400" b="1" dirty="0"/>
          </a:p>
          <a:p>
            <a:pPr marL="342900" indent="-342900">
              <a:buFont typeface="+mj-lt"/>
              <a:buAutoNum type="arabicPeriod"/>
            </a:pPr>
            <a:r>
              <a:rPr lang="es-AR" sz="2400" dirty="0"/>
              <a:t>Fibrosis </a:t>
            </a:r>
            <a:r>
              <a:rPr lang="es-AR" sz="2400" dirty="0" err="1"/>
              <a:t>progression</a:t>
            </a:r>
            <a:endParaRPr lang="es-AR" sz="2400" dirty="0"/>
          </a:p>
          <a:p>
            <a:pPr marL="342900" indent="-342900">
              <a:buFont typeface="+mj-lt"/>
              <a:buAutoNum type="arabicPeriod"/>
            </a:pPr>
            <a:r>
              <a:rPr lang="es-AR" sz="2400" dirty="0"/>
              <a:t>Cirrhosis </a:t>
            </a:r>
            <a:r>
              <a:rPr lang="es-AR" sz="2400" dirty="0" err="1"/>
              <a:t>decompensation</a:t>
            </a:r>
            <a:endParaRPr lang="es-AR" sz="2400" dirty="0"/>
          </a:p>
          <a:p>
            <a:pPr marL="342900" indent="-342900">
              <a:buFont typeface="+mj-lt"/>
              <a:buAutoNum type="arabicPeriod"/>
            </a:pPr>
            <a:r>
              <a:rPr lang="es-AR" sz="2400" dirty="0" err="1"/>
              <a:t>Infection</a:t>
            </a:r>
            <a:endParaRPr lang="es-AR" sz="2400" dirty="0"/>
          </a:p>
          <a:p>
            <a:pPr marL="342900" indent="-342900">
              <a:buFont typeface="+mj-lt"/>
              <a:buAutoNum type="arabicPeriod"/>
            </a:pPr>
            <a:r>
              <a:rPr lang="es-AR" sz="2400" dirty="0"/>
              <a:t>NAFLD/NASH</a:t>
            </a:r>
          </a:p>
          <a:p>
            <a:pPr marL="285750" indent="-285750">
              <a:buFont typeface="Arial" panose="020B0604020202020204" pitchFamily="34" charset="0"/>
              <a:buChar char="•"/>
            </a:pPr>
            <a:r>
              <a:rPr lang="es-AR" sz="2400" b="1" dirty="0"/>
              <a:t>Meta-</a:t>
            </a:r>
            <a:r>
              <a:rPr lang="es-AR" sz="2400" b="1" dirty="0" err="1"/>
              <a:t>analysis</a:t>
            </a:r>
            <a:r>
              <a:rPr lang="es-AR" sz="2400" b="1" dirty="0"/>
              <a:t> and </a:t>
            </a:r>
            <a:r>
              <a:rPr lang="es-AR" sz="2400" b="1" dirty="0" err="1"/>
              <a:t>systematic</a:t>
            </a:r>
            <a:r>
              <a:rPr lang="es-AR" sz="2400" b="1" dirty="0"/>
              <a:t> </a:t>
            </a:r>
            <a:r>
              <a:rPr lang="es-AR" sz="2400" b="1" dirty="0" err="1"/>
              <a:t>reviews</a:t>
            </a:r>
            <a:endParaRPr lang="es-AR" sz="2400" b="1" dirty="0"/>
          </a:p>
          <a:p>
            <a:pPr marL="285750" indent="-285750">
              <a:buFont typeface="Arial" panose="020B0604020202020204" pitchFamily="34" charset="0"/>
              <a:buChar char="•"/>
            </a:pPr>
            <a:r>
              <a:rPr lang="es-AR" sz="2400" b="1" dirty="0"/>
              <a:t>Safety</a:t>
            </a:r>
          </a:p>
          <a:p>
            <a:pPr marL="285750" indent="-285750">
              <a:buFontTx/>
              <a:buChar char="-"/>
            </a:pPr>
            <a:endParaRPr lang="es-AR" sz="2400" dirty="0"/>
          </a:p>
          <a:p>
            <a:pPr marL="285750" indent="-285750">
              <a:buFont typeface="Arial" panose="020B0604020202020204" pitchFamily="34" charset="0"/>
              <a:buChar char="•"/>
            </a:pPr>
            <a:endParaRPr lang="es-AR" sz="2400" dirty="0"/>
          </a:p>
          <a:p>
            <a:pPr marL="285750" indent="-285750">
              <a:buFont typeface="Arial" panose="020B0604020202020204" pitchFamily="34" charset="0"/>
              <a:buChar char="•"/>
            </a:pPr>
            <a:endParaRPr lang="es-AR" sz="2400" dirty="0"/>
          </a:p>
        </p:txBody>
      </p:sp>
    </p:spTree>
    <p:extLst>
      <p:ext uri="{BB962C8B-B14F-4D97-AF65-F5344CB8AC3E}">
        <p14:creationId xmlns:p14="http://schemas.microsoft.com/office/powerpoint/2010/main" val="2848507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71450" y="150029"/>
            <a:ext cx="11868150" cy="369332"/>
          </a:xfrm>
          <a:prstGeom prst="rect">
            <a:avLst/>
          </a:prstGeom>
          <a:solidFill>
            <a:srgbClr val="FFF7FF"/>
          </a:solidFill>
        </p:spPr>
        <p:txBody>
          <a:bodyPr wrap="square" rtlCol="0">
            <a:spAutoFit/>
          </a:bodyPr>
          <a:lstStyle/>
          <a:p>
            <a:r>
              <a:rPr lang="es-AR" dirty="0"/>
              <a:t>STATINS – Safety</a:t>
            </a:r>
          </a:p>
        </p:txBody>
      </p:sp>
      <p:sp>
        <p:nvSpPr>
          <p:cNvPr id="6" name="Rectangle 5"/>
          <p:cNvSpPr/>
          <p:nvPr/>
        </p:nvSpPr>
        <p:spPr>
          <a:xfrm>
            <a:off x="281139" y="734505"/>
            <a:ext cx="11461681" cy="1107996"/>
          </a:xfrm>
          <a:prstGeom prst="rect">
            <a:avLst/>
          </a:prstGeom>
        </p:spPr>
        <p:txBody>
          <a:bodyPr wrap="square">
            <a:spAutoFit/>
          </a:bodyPr>
          <a:lstStyle/>
          <a:p>
            <a:r>
              <a:rPr lang="en-US" sz="2400" b="1" dirty="0"/>
              <a:t>Severe hepatic injury associated with different statins in patients with chronic liver disease: A nationwide </a:t>
            </a:r>
            <a:r>
              <a:rPr lang="es-AR" sz="2400" b="1" dirty="0" err="1"/>
              <a:t>population-based</a:t>
            </a:r>
            <a:r>
              <a:rPr lang="es-AR" sz="2400" b="1" dirty="0"/>
              <a:t> </a:t>
            </a:r>
            <a:r>
              <a:rPr lang="es-AR" sz="2400" b="1" dirty="0" err="1"/>
              <a:t>cohort</a:t>
            </a:r>
            <a:r>
              <a:rPr lang="es-AR" sz="2400" b="1" dirty="0"/>
              <a:t> </a:t>
            </a:r>
            <a:r>
              <a:rPr lang="es-AR" sz="2400" b="1" dirty="0" err="1"/>
              <a:t>study</a:t>
            </a:r>
            <a:r>
              <a:rPr lang="es-AR" sz="2400" b="1" dirty="0"/>
              <a:t>. </a:t>
            </a:r>
            <a:r>
              <a:rPr lang="es-AR" dirty="0" err="1"/>
              <a:t>Chia-Hsuin</a:t>
            </a:r>
            <a:r>
              <a:rPr lang="es-AR" dirty="0"/>
              <a:t> Chang, </a:t>
            </a:r>
            <a:r>
              <a:rPr lang="es-AR" dirty="0" err="1"/>
              <a:t>Yi-Cheng</a:t>
            </a:r>
            <a:r>
              <a:rPr lang="es-AR" dirty="0"/>
              <a:t> Chang, Yen-</a:t>
            </a:r>
            <a:r>
              <a:rPr lang="es-AR" dirty="0" err="1"/>
              <a:t>Chieh</a:t>
            </a:r>
            <a:r>
              <a:rPr lang="es-AR" dirty="0"/>
              <a:t> Lee, Ying-</a:t>
            </a:r>
            <a:r>
              <a:rPr lang="es-AR" dirty="0" err="1"/>
              <a:t>Chun</a:t>
            </a:r>
            <a:r>
              <a:rPr lang="es-AR" dirty="0"/>
              <a:t> </a:t>
            </a:r>
            <a:r>
              <a:rPr lang="es-AR" dirty="0" err="1"/>
              <a:t>Liu</a:t>
            </a:r>
            <a:r>
              <a:rPr lang="es-AR" dirty="0"/>
              <a:t>, Lee-Ming </a:t>
            </a:r>
            <a:r>
              <a:rPr lang="es-AR" dirty="0" err="1"/>
              <a:t>Chuang</a:t>
            </a:r>
            <a:r>
              <a:rPr lang="es-AR" dirty="0"/>
              <a:t> and </a:t>
            </a:r>
            <a:r>
              <a:rPr lang="es-AR" dirty="0" err="1"/>
              <a:t>Jou-Wei</a:t>
            </a:r>
            <a:r>
              <a:rPr lang="es-AR" dirty="0"/>
              <a:t> </a:t>
            </a:r>
            <a:r>
              <a:rPr lang="es-AR" dirty="0" err="1"/>
              <a:t>Lin</a:t>
            </a:r>
            <a:r>
              <a:rPr lang="es-AR" dirty="0"/>
              <a:t>. </a:t>
            </a:r>
            <a:endParaRPr lang="es-AR" i="1" dirty="0"/>
          </a:p>
        </p:txBody>
      </p:sp>
      <p:sp>
        <p:nvSpPr>
          <p:cNvPr id="7" name="ZoneTexte 6"/>
          <p:cNvSpPr txBox="1"/>
          <p:nvPr/>
        </p:nvSpPr>
        <p:spPr>
          <a:xfrm>
            <a:off x="281139" y="2420109"/>
            <a:ext cx="2967557" cy="923330"/>
          </a:xfrm>
          <a:prstGeom prst="rect">
            <a:avLst/>
          </a:prstGeom>
          <a:solidFill>
            <a:srgbClr val="FFCCFF"/>
          </a:solidFill>
        </p:spPr>
        <p:txBody>
          <a:bodyPr wrap="square" rtlCol="0">
            <a:spAutoFit/>
          </a:bodyPr>
          <a:lstStyle/>
          <a:p>
            <a:pPr algn="ctr"/>
            <a:r>
              <a:rPr lang="es-AR" b="1" dirty="0" err="1"/>
              <a:t>Population-based</a:t>
            </a:r>
            <a:r>
              <a:rPr lang="es-AR" b="1" dirty="0"/>
              <a:t> </a:t>
            </a:r>
            <a:r>
              <a:rPr lang="en-US" b="1" dirty="0"/>
              <a:t>cohort study - Taiwan National HI database</a:t>
            </a:r>
            <a:endParaRPr lang="es-AR" b="1" dirty="0"/>
          </a:p>
        </p:txBody>
      </p:sp>
      <p:sp>
        <p:nvSpPr>
          <p:cNvPr id="8" name="ZoneTexte 7"/>
          <p:cNvSpPr txBox="1"/>
          <p:nvPr/>
        </p:nvSpPr>
        <p:spPr>
          <a:xfrm>
            <a:off x="281139" y="3612209"/>
            <a:ext cx="2967558" cy="1200329"/>
          </a:xfrm>
          <a:prstGeom prst="rect">
            <a:avLst/>
          </a:prstGeom>
          <a:noFill/>
        </p:spPr>
        <p:txBody>
          <a:bodyPr wrap="square" rtlCol="0">
            <a:spAutoFit/>
          </a:bodyPr>
          <a:lstStyle/>
          <a:p>
            <a:pPr algn="ctr"/>
            <a:r>
              <a:rPr lang="en-US" dirty="0"/>
              <a:t>n=37 929 CLD pts who started statin 2005 - 2009         </a:t>
            </a:r>
            <a:r>
              <a:rPr lang="en-US" b="1" dirty="0"/>
              <a:t>Outcome: hospitalization due to liver injury</a:t>
            </a:r>
            <a:endParaRPr lang="es-AR" dirty="0"/>
          </a:p>
        </p:txBody>
      </p:sp>
      <p:pic>
        <p:nvPicPr>
          <p:cNvPr id="17" name="Image 16"/>
          <p:cNvPicPr>
            <a:picLocks noChangeAspect="1"/>
          </p:cNvPicPr>
          <p:nvPr/>
        </p:nvPicPr>
        <p:blipFill>
          <a:blip r:embed="rId3"/>
          <a:stretch>
            <a:fillRect/>
          </a:stretch>
        </p:blipFill>
        <p:spPr>
          <a:xfrm>
            <a:off x="3216613" y="2241312"/>
            <a:ext cx="8781483" cy="3289305"/>
          </a:xfrm>
          <a:prstGeom prst="rect">
            <a:avLst/>
          </a:prstGeom>
        </p:spPr>
      </p:pic>
      <p:sp>
        <p:nvSpPr>
          <p:cNvPr id="18" name="Flèche vers le bas 17"/>
          <p:cNvSpPr/>
          <p:nvPr/>
        </p:nvSpPr>
        <p:spPr>
          <a:xfrm>
            <a:off x="1320036" y="3343439"/>
            <a:ext cx="857680" cy="268770"/>
          </a:xfrm>
          <a:prstGeom prst="downArrow">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ZoneTexte 18"/>
          <p:cNvSpPr txBox="1"/>
          <p:nvPr/>
        </p:nvSpPr>
        <p:spPr>
          <a:xfrm>
            <a:off x="276896" y="4935051"/>
            <a:ext cx="2971800" cy="923330"/>
          </a:xfrm>
          <a:prstGeom prst="rect">
            <a:avLst/>
          </a:prstGeom>
          <a:noFill/>
          <a:ln w="28575">
            <a:solidFill>
              <a:srgbClr val="FF66FF"/>
            </a:solidFill>
          </a:ln>
        </p:spPr>
        <p:txBody>
          <a:bodyPr wrap="square" rtlCol="0">
            <a:spAutoFit/>
          </a:bodyPr>
          <a:lstStyle/>
          <a:p>
            <a:r>
              <a:rPr lang="en-US" b="1" dirty="0"/>
              <a:t>Incidence of DILI:</a:t>
            </a:r>
            <a:r>
              <a:rPr lang="en-US" dirty="0"/>
              <a:t> similar in all statin groups (1.94 to 2.95 per 100 000 person-days)</a:t>
            </a:r>
            <a:endParaRPr lang="es-AR" dirty="0"/>
          </a:p>
        </p:txBody>
      </p:sp>
      <p:sp>
        <p:nvSpPr>
          <p:cNvPr id="20" name="Parchemin horizontal 19"/>
          <p:cNvSpPr/>
          <p:nvPr/>
        </p:nvSpPr>
        <p:spPr>
          <a:xfrm>
            <a:off x="7883296" y="4730470"/>
            <a:ext cx="4114800" cy="1600294"/>
          </a:xfrm>
          <a:prstGeom prst="horizontalScroll">
            <a:avLst/>
          </a:prstGeom>
          <a:solidFill>
            <a:srgbClr val="FFF7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Only high mean daily dose of atorvastatin (≧ 0.5 DDD) was associated with a significantly higher risk of hospitalization due to DILI</a:t>
            </a:r>
            <a:endParaRPr lang="es-AR" b="1" dirty="0">
              <a:solidFill>
                <a:srgbClr val="002060"/>
              </a:solidFill>
            </a:endParaRPr>
          </a:p>
        </p:txBody>
      </p:sp>
      <p:sp>
        <p:nvSpPr>
          <p:cNvPr id="21" name="Ellipse 20"/>
          <p:cNvSpPr/>
          <p:nvPr/>
        </p:nvSpPr>
        <p:spPr>
          <a:xfrm>
            <a:off x="5378116" y="3588145"/>
            <a:ext cx="421105" cy="27375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Ellipse 21"/>
          <p:cNvSpPr/>
          <p:nvPr/>
        </p:nvSpPr>
        <p:spPr>
          <a:xfrm>
            <a:off x="5378116" y="4593592"/>
            <a:ext cx="421105" cy="27375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134222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414805" y="1388392"/>
            <a:ext cx="9257648" cy="5342298"/>
          </a:xfrm>
          <a:prstGeom prst="rect">
            <a:avLst/>
          </a:prstGeom>
        </p:spPr>
      </p:pic>
      <p:sp>
        <p:nvSpPr>
          <p:cNvPr id="5" name="Rectangle 4"/>
          <p:cNvSpPr/>
          <p:nvPr/>
        </p:nvSpPr>
        <p:spPr>
          <a:xfrm>
            <a:off x="414805" y="499080"/>
            <a:ext cx="11644276" cy="769441"/>
          </a:xfrm>
          <a:prstGeom prst="rect">
            <a:avLst/>
          </a:prstGeom>
        </p:spPr>
        <p:txBody>
          <a:bodyPr wrap="square">
            <a:spAutoFit/>
          </a:bodyPr>
          <a:lstStyle/>
          <a:p>
            <a:r>
              <a:rPr lang="en-US" sz="2400" b="1" dirty="0">
                <a:solidFill>
                  <a:srgbClr val="000000"/>
                </a:solidFill>
              </a:rPr>
              <a:t>An assessment by the Statin Liver Safety Task Force: </a:t>
            </a:r>
            <a:r>
              <a:rPr lang="es-AR" sz="2400" b="1" dirty="0">
                <a:solidFill>
                  <a:srgbClr val="000000"/>
                </a:solidFill>
              </a:rPr>
              <a:t>2014 </a:t>
            </a:r>
            <a:r>
              <a:rPr lang="es-AR" sz="2400" b="1" dirty="0" err="1">
                <a:solidFill>
                  <a:srgbClr val="000000"/>
                </a:solidFill>
              </a:rPr>
              <a:t>update</a:t>
            </a:r>
            <a:r>
              <a:rPr lang="es-AR" sz="2800" dirty="0">
                <a:solidFill>
                  <a:srgbClr val="000000"/>
                </a:solidFill>
                <a:latin typeface="AdvPSA05F"/>
              </a:rPr>
              <a:t>. </a:t>
            </a:r>
            <a:r>
              <a:rPr lang="es-AR" sz="1600" dirty="0">
                <a:solidFill>
                  <a:srgbClr val="000000"/>
                </a:solidFill>
              </a:rPr>
              <a:t>Harold </a:t>
            </a:r>
            <a:r>
              <a:rPr lang="es-AR" sz="1600" dirty="0" err="1">
                <a:solidFill>
                  <a:srgbClr val="000000"/>
                </a:solidFill>
              </a:rPr>
              <a:t>Bays</a:t>
            </a:r>
            <a:r>
              <a:rPr lang="es-AR" sz="1600" dirty="0">
                <a:solidFill>
                  <a:srgbClr val="000000"/>
                </a:solidFill>
              </a:rPr>
              <a:t>, MD, FNLA, David E. Cohen, MD, PhD, </a:t>
            </a:r>
            <a:r>
              <a:rPr lang="es-AR" sz="1600" dirty="0" err="1">
                <a:solidFill>
                  <a:srgbClr val="000000"/>
                </a:solidFill>
              </a:rPr>
              <a:t>Naga</a:t>
            </a:r>
            <a:r>
              <a:rPr lang="es-AR" sz="1600" dirty="0">
                <a:solidFill>
                  <a:srgbClr val="000000"/>
                </a:solidFill>
              </a:rPr>
              <a:t> </a:t>
            </a:r>
            <a:r>
              <a:rPr lang="es-AR" sz="1600" dirty="0" err="1">
                <a:solidFill>
                  <a:srgbClr val="000000"/>
                </a:solidFill>
              </a:rPr>
              <a:t>Chalasani</a:t>
            </a:r>
            <a:r>
              <a:rPr lang="es-AR" sz="1600" dirty="0">
                <a:solidFill>
                  <a:srgbClr val="000000"/>
                </a:solidFill>
              </a:rPr>
              <a:t>, MBBS, </a:t>
            </a:r>
            <a:r>
              <a:rPr lang="en-US" sz="1600" dirty="0">
                <a:solidFill>
                  <a:srgbClr val="000000"/>
                </a:solidFill>
              </a:rPr>
              <a:t>Stephen A. Harrison. </a:t>
            </a:r>
            <a:r>
              <a:rPr lang="en-US" sz="1600" i="1" dirty="0"/>
              <a:t>Journal of Clinical </a:t>
            </a:r>
            <a:r>
              <a:rPr lang="en-US" sz="1600" i="1" dirty="0" err="1"/>
              <a:t>Lipidology</a:t>
            </a:r>
            <a:r>
              <a:rPr lang="en-US" sz="1600" i="1" dirty="0"/>
              <a:t> (2014)</a:t>
            </a:r>
            <a:endParaRPr lang="es-AR" sz="1600" i="1" dirty="0"/>
          </a:p>
        </p:txBody>
      </p:sp>
      <p:sp>
        <p:nvSpPr>
          <p:cNvPr id="6" name="Rectangle à coins arrondis 5"/>
          <p:cNvSpPr/>
          <p:nvPr/>
        </p:nvSpPr>
        <p:spPr>
          <a:xfrm>
            <a:off x="476680" y="3509525"/>
            <a:ext cx="9072017" cy="110003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ZoneTexte 6"/>
          <p:cNvSpPr txBox="1"/>
          <p:nvPr/>
        </p:nvSpPr>
        <p:spPr>
          <a:xfrm>
            <a:off x="171450" y="150029"/>
            <a:ext cx="11868150" cy="369332"/>
          </a:xfrm>
          <a:prstGeom prst="rect">
            <a:avLst/>
          </a:prstGeom>
          <a:solidFill>
            <a:srgbClr val="FFF7FF"/>
          </a:solidFill>
        </p:spPr>
        <p:txBody>
          <a:bodyPr wrap="square" rtlCol="0">
            <a:spAutoFit/>
          </a:bodyPr>
          <a:lstStyle/>
          <a:p>
            <a:r>
              <a:rPr lang="es-AR" dirty="0"/>
              <a:t>STATINS – Safety</a:t>
            </a:r>
          </a:p>
        </p:txBody>
      </p:sp>
      <p:sp>
        <p:nvSpPr>
          <p:cNvPr id="8" name="Parchemin horizontal 7"/>
          <p:cNvSpPr/>
          <p:nvPr/>
        </p:nvSpPr>
        <p:spPr>
          <a:xfrm>
            <a:off x="8453823" y="4525335"/>
            <a:ext cx="3585777" cy="1899528"/>
          </a:xfrm>
          <a:prstGeom prst="horizontalScroll">
            <a:avLst/>
          </a:prstGeom>
          <a:solidFill>
            <a:schemeClr val="accent5">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err="1"/>
              <a:t>Impared</a:t>
            </a:r>
            <a:r>
              <a:rPr lang="es-AR" b="1" dirty="0"/>
              <a:t> </a:t>
            </a:r>
            <a:r>
              <a:rPr lang="es-AR" b="1" dirty="0" err="1"/>
              <a:t>liver</a:t>
            </a:r>
            <a:r>
              <a:rPr lang="es-AR" b="1" dirty="0"/>
              <a:t> </a:t>
            </a:r>
            <a:r>
              <a:rPr lang="es-AR" b="1" dirty="0" err="1"/>
              <a:t>function</a:t>
            </a:r>
            <a:r>
              <a:rPr lang="es-AR" b="1" dirty="0"/>
              <a:t> </a:t>
            </a:r>
            <a:r>
              <a:rPr lang="es-AR" b="1" dirty="0" err="1"/>
              <a:t>alters</a:t>
            </a:r>
            <a:r>
              <a:rPr lang="es-AR" b="1" dirty="0"/>
              <a:t> </a:t>
            </a:r>
            <a:r>
              <a:rPr lang="es-AR" b="1" dirty="0" err="1"/>
              <a:t>pharmacokinetics</a:t>
            </a:r>
            <a:r>
              <a:rPr lang="es-AR" b="1" dirty="0"/>
              <a:t> and </a:t>
            </a:r>
            <a:r>
              <a:rPr lang="es-AR" b="1" dirty="0" err="1"/>
              <a:t>drug</a:t>
            </a:r>
            <a:r>
              <a:rPr lang="es-AR" b="1" dirty="0"/>
              <a:t> </a:t>
            </a:r>
            <a:r>
              <a:rPr lang="es-AR" b="1" dirty="0" err="1"/>
              <a:t>exposure</a:t>
            </a:r>
            <a:r>
              <a:rPr lang="es-AR" b="1" dirty="0"/>
              <a:t>! </a:t>
            </a:r>
            <a:r>
              <a:rPr lang="es-AR" i="1" dirty="0" err="1"/>
              <a:t>Weersink</a:t>
            </a:r>
            <a:r>
              <a:rPr lang="es-AR" i="1" dirty="0"/>
              <a:t> RA et al. </a:t>
            </a:r>
            <a:r>
              <a:rPr lang="es-AR" i="1" dirty="0" err="1"/>
              <a:t>Gastroenterol</a:t>
            </a:r>
            <a:r>
              <a:rPr lang="es-AR" i="1" dirty="0"/>
              <a:t> 2016</a:t>
            </a:r>
          </a:p>
        </p:txBody>
      </p:sp>
    </p:spTree>
    <p:extLst>
      <p:ext uri="{BB962C8B-B14F-4D97-AF65-F5344CB8AC3E}">
        <p14:creationId xmlns:p14="http://schemas.microsoft.com/office/powerpoint/2010/main" val="98038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9811" y="472638"/>
            <a:ext cx="6096000" cy="646331"/>
          </a:xfrm>
          <a:prstGeom prst="rect">
            <a:avLst/>
          </a:prstGeom>
        </p:spPr>
        <p:txBody>
          <a:bodyPr>
            <a:spAutoFit/>
          </a:bodyPr>
          <a:lstStyle/>
          <a:p>
            <a:r>
              <a:rPr lang="es-AR" sz="3600" b="1" dirty="0"/>
              <a:t>Conclusions</a:t>
            </a:r>
            <a:endParaRPr lang="es-AR" sz="3600" dirty="0"/>
          </a:p>
        </p:txBody>
      </p:sp>
      <p:sp>
        <p:nvSpPr>
          <p:cNvPr id="7" name="ZoneTexte 6"/>
          <p:cNvSpPr txBox="1"/>
          <p:nvPr/>
        </p:nvSpPr>
        <p:spPr>
          <a:xfrm>
            <a:off x="854249" y="4725956"/>
            <a:ext cx="10852477" cy="1754326"/>
          </a:xfrm>
          <a:prstGeom prst="rect">
            <a:avLst/>
          </a:prstGeom>
          <a:noFill/>
        </p:spPr>
        <p:txBody>
          <a:bodyPr wrap="square" rtlCol="0">
            <a:spAutoFit/>
          </a:bodyPr>
          <a:lstStyle/>
          <a:p>
            <a:pPr marL="285750" indent="-285750" algn="just">
              <a:buFont typeface="Arial" panose="020B0604020202020204" pitchFamily="34" charset="0"/>
              <a:buChar char="•"/>
            </a:pPr>
            <a:r>
              <a:rPr lang="en-US" dirty="0"/>
              <a:t>There is growing evidence that statins have </a:t>
            </a:r>
            <a:r>
              <a:rPr lang="en-US" dirty="0" err="1"/>
              <a:t>benefitial</a:t>
            </a:r>
            <a:r>
              <a:rPr lang="en-US" dirty="0"/>
              <a:t> effects such as reduction in portal pressure, improved liver sinusoidal dysfunction, decreased </a:t>
            </a:r>
            <a:r>
              <a:rPr lang="en-US" dirty="0" err="1"/>
              <a:t>fibrogenesis</a:t>
            </a:r>
            <a:r>
              <a:rPr lang="en-US" dirty="0"/>
              <a:t>, protection against ischemia/reperfusion and shock related  injury, improvement in liver graft preservation, protection from acute-on-chronic liver failure (ACLF), decreased risk of HCC and preventing/delaying progression of cirrhosis of any etiology.</a:t>
            </a:r>
          </a:p>
          <a:p>
            <a:pPr marL="285750" indent="-285750" algn="just">
              <a:buFont typeface="Arial" panose="020B0604020202020204" pitchFamily="34" charset="0"/>
              <a:buChar char="•"/>
            </a:pPr>
            <a:r>
              <a:rPr lang="en-US" dirty="0"/>
              <a:t>However, further RCTs are required, with larger patient series and hard clinical end-points, before statins can be recommended for use in patients with chronic liver disease.</a:t>
            </a:r>
            <a:endParaRPr lang="es-AR" dirty="0"/>
          </a:p>
        </p:txBody>
      </p:sp>
      <p:grpSp>
        <p:nvGrpSpPr>
          <p:cNvPr id="10" name="Groupe 9"/>
          <p:cNvGrpSpPr/>
          <p:nvPr/>
        </p:nvGrpSpPr>
        <p:grpSpPr>
          <a:xfrm>
            <a:off x="854249" y="1416289"/>
            <a:ext cx="10159802" cy="2905663"/>
            <a:chOff x="854249" y="1416289"/>
            <a:chExt cx="10159802" cy="2905663"/>
          </a:xfrm>
        </p:grpSpPr>
        <p:pic>
          <p:nvPicPr>
            <p:cNvPr id="8" name="Image 7"/>
            <p:cNvPicPr>
              <a:picLocks noChangeAspect="1"/>
            </p:cNvPicPr>
            <p:nvPr/>
          </p:nvPicPr>
          <p:blipFill>
            <a:blip r:embed="rId2"/>
            <a:stretch>
              <a:fillRect/>
            </a:stretch>
          </p:blipFill>
          <p:spPr>
            <a:xfrm>
              <a:off x="1089734" y="1522973"/>
              <a:ext cx="9924317" cy="2798979"/>
            </a:xfrm>
            <a:prstGeom prst="rect">
              <a:avLst/>
            </a:prstGeom>
          </p:spPr>
        </p:pic>
        <p:sp>
          <p:nvSpPr>
            <p:cNvPr id="9" name="Ellipse 8"/>
            <p:cNvSpPr/>
            <p:nvPr/>
          </p:nvSpPr>
          <p:spPr>
            <a:xfrm>
              <a:off x="854249" y="1416289"/>
              <a:ext cx="713294" cy="4537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2" name="ZoneTexte 1"/>
          <p:cNvSpPr txBox="1"/>
          <p:nvPr/>
        </p:nvSpPr>
        <p:spPr>
          <a:xfrm>
            <a:off x="7740791" y="1257568"/>
            <a:ext cx="3508745" cy="338554"/>
          </a:xfrm>
          <a:prstGeom prst="rect">
            <a:avLst/>
          </a:prstGeom>
          <a:noFill/>
        </p:spPr>
        <p:txBody>
          <a:bodyPr wrap="square" rtlCol="0">
            <a:spAutoFit/>
          </a:bodyPr>
          <a:lstStyle/>
          <a:p>
            <a:r>
              <a:rPr lang="es-AR" sz="1600" i="1" dirty="0" err="1"/>
              <a:t>Tsochatzis</a:t>
            </a:r>
            <a:r>
              <a:rPr lang="es-AR" sz="1600" i="1" dirty="0"/>
              <a:t>, Bosch. </a:t>
            </a:r>
            <a:r>
              <a:rPr lang="es-AR" sz="1600" i="1" dirty="0" err="1"/>
              <a:t>Hepatology</a:t>
            </a:r>
            <a:r>
              <a:rPr lang="es-AR" sz="1600" i="1" dirty="0"/>
              <a:t> 2017</a:t>
            </a:r>
          </a:p>
        </p:txBody>
      </p:sp>
    </p:spTree>
    <p:extLst>
      <p:ext uri="{BB962C8B-B14F-4D97-AF65-F5344CB8AC3E}">
        <p14:creationId xmlns:p14="http://schemas.microsoft.com/office/powerpoint/2010/main" val="401690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960" y="1422907"/>
            <a:ext cx="9673391" cy="338554"/>
          </a:xfrm>
          <a:prstGeom prst="rect">
            <a:avLst/>
          </a:prstGeom>
        </p:spPr>
        <p:txBody>
          <a:bodyPr wrap="square">
            <a:spAutoFit/>
          </a:bodyPr>
          <a:lstStyle/>
          <a:p>
            <a:r>
              <a:rPr lang="en-US" sz="1600" b="1" dirty="0">
                <a:solidFill>
                  <a:srgbClr val="002060"/>
                </a:solidFill>
                <a:latin typeface="Source Sans Pro"/>
              </a:rPr>
              <a:t>Simvastatin in Preventing </a:t>
            </a:r>
            <a:r>
              <a:rPr lang="en-US" sz="1600" b="1" dirty="0">
                <a:solidFill>
                  <a:srgbClr val="002060"/>
                </a:solidFill>
                <a:latin typeface="&amp;quot"/>
              </a:rPr>
              <a:t>Liver</a:t>
            </a:r>
            <a:r>
              <a:rPr lang="en-US" sz="1600" b="1" dirty="0">
                <a:solidFill>
                  <a:srgbClr val="002060"/>
                </a:solidFill>
                <a:latin typeface="Source Sans Pro"/>
              </a:rPr>
              <a:t> Cancer in Patients With </a:t>
            </a:r>
            <a:r>
              <a:rPr lang="en-US" sz="1600" b="1" dirty="0">
                <a:solidFill>
                  <a:srgbClr val="002060"/>
                </a:solidFill>
                <a:latin typeface="&amp;quot"/>
              </a:rPr>
              <a:t>Liver</a:t>
            </a:r>
            <a:r>
              <a:rPr lang="en-US" sz="1600" b="1" dirty="0">
                <a:solidFill>
                  <a:srgbClr val="002060"/>
                </a:solidFill>
                <a:latin typeface="Source Sans Pro"/>
              </a:rPr>
              <a:t> Cirrhosis</a:t>
            </a:r>
            <a:endParaRPr lang="es-AR" sz="1600" dirty="0">
              <a:solidFill>
                <a:srgbClr val="002060"/>
              </a:solidFill>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9822" y="5758580"/>
            <a:ext cx="2976874" cy="759831"/>
          </a:xfrm>
          <a:prstGeom prst="rect">
            <a:avLst/>
          </a:prstGeom>
        </p:spPr>
      </p:pic>
      <p:sp>
        <p:nvSpPr>
          <p:cNvPr id="7" name="ZoneTexte 6"/>
          <p:cNvSpPr txBox="1"/>
          <p:nvPr/>
        </p:nvSpPr>
        <p:spPr>
          <a:xfrm>
            <a:off x="685960" y="1703347"/>
            <a:ext cx="11059635" cy="1323439"/>
          </a:xfrm>
          <a:prstGeom prst="rect">
            <a:avLst/>
          </a:prstGeom>
          <a:noFill/>
        </p:spPr>
        <p:txBody>
          <a:bodyPr wrap="square" rtlCol="0">
            <a:spAutoFit/>
          </a:bodyPr>
          <a:lstStyle/>
          <a:p>
            <a:r>
              <a:rPr lang="en-US" sz="1600" dirty="0"/>
              <a:t>OBJECTIVES:</a:t>
            </a:r>
          </a:p>
          <a:p>
            <a:r>
              <a:rPr lang="en-US" sz="1600" dirty="0"/>
              <a:t>To evaluate the effect of a simvastatin intervention versus placebo on the change in serum AFP-L3% from baseline to 6 months following treatment initiation in patients with liver cirrhosis who have a current model for end-stage liver disease (MELD) =&lt; 20.    </a:t>
            </a:r>
            <a:r>
              <a:rPr lang="en-US" sz="1600" b="1" dirty="0"/>
              <a:t>PI: Marc Goodman (Cedars Sinai)</a:t>
            </a:r>
          </a:p>
          <a:p>
            <a:r>
              <a:rPr lang="en-US" sz="1600" b="1" dirty="0"/>
              <a:t>RCT 80 pts – end 2020  (NCT02968810)</a:t>
            </a:r>
            <a:endParaRPr lang="es-AR" dirty="0"/>
          </a:p>
        </p:txBody>
      </p:sp>
      <p:sp>
        <p:nvSpPr>
          <p:cNvPr id="9" name="ZoneTexte 8"/>
          <p:cNvSpPr txBox="1"/>
          <p:nvPr/>
        </p:nvSpPr>
        <p:spPr>
          <a:xfrm>
            <a:off x="685960" y="3190088"/>
            <a:ext cx="9150875" cy="369332"/>
          </a:xfrm>
          <a:prstGeom prst="rect">
            <a:avLst/>
          </a:prstGeom>
          <a:noFill/>
        </p:spPr>
        <p:txBody>
          <a:bodyPr wrap="square" rtlCol="0">
            <a:spAutoFit/>
          </a:bodyPr>
          <a:lstStyle/>
          <a:p>
            <a:r>
              <a:rPr lang="en-US" b="1" dirty="0">
                <a:solidFill>
                  <a:srgbClr val="002060"/>
                </a:solidFill>
              </a:rPr>
              <a:t>Statin for Preventing Hepatocellular Carcinoma Recurrence After Curative Treatment (SHOT)</a:t>
            </a:r>
            <a:endParaRPr lang="es-AR" dirty="0">
              <a:solidFill>
                <a:srgbClr val="002060"/>
              </a:solidFill>
            </a:endParaRPr>
          </a:p>
        </p:txBody>
      </p:sp>
      <p:sp>
        <p:nvSpPr>
          <p:cNvPr id="10" name="ZoneTexte 9"/>
          <p:cNvSpPr txBox="1"/>
          <p:nvPr/>
        </p:nvSpPr>
        <p:spPr>
          <a:xfrm>
            <a:off x="685960" y="3463963"/>
            <a:ext cx="8697113" cy="1384995"/>
          </a:xfrm>
          <a:prstGeom prst="rect">
            <a:avLst/>
          </a:prstGeom>
          <a:noFill/>
        </p:spPr>
        <p:txBody>
          <a:bodyPr wrap="square" rtlCol="0">
            <a:spAutoFit/>
          </a:bodyPr>
          <a:lstStyle/>
          <a:p>
            <a:r>
              <a:rPr lang="en-US" sz="1600" dirty="0"/>
              <a:t>Objectives: 3-year cumulative incidence of recurrent HCC between the intervention group and control</a:t>
            </a:r>
          </a:p>
          <a:p>
            <a:r>
              <a:rPr lang="en-US" sz="1600" dirty="0"/>
              <a:t>Atorvastatin vs placebo</a:t>
            </a:r>
          </a:p>
          <a:p>
            <a:r>
              <a:rPr lang="en-US" sz="1600" b="1" dirty="0"/>
              <a:t>PI: Po </a:t>
            </a:r>
            <a:r>
              <a:rPr lang="en-US" sz="1600" b="1" dirty="0" err="1"/>
              <a:t>Yueh</a:t>
            </a:r>
            <a:r>
              <a:rPr lang="en-US" sz="1600" b="1" dirty="0"/>
              <a:t> Chen, Chia Yi Christian Hospital, Taiwan</a:t>
            </a:r>
          </a:p>
          <a:p>
            <a:r>
              <a:rPr lang="en-US" sz="1600" b="1" dirty="0"/>
              <a:t>RCT 240 pts – end January 2022 – (</a:t>
            </a:r>
            <a:r>
              <a:rPr lang="es-AR" sz="1600" b="1" dirty="0"/>
              <a:t>NCT03024684)</a:t>
            </a:r>
            <a:endParaRPr lang="en-US" sz="1600" b="1" dirty="0"/>
          </a:p>
          <a:p>
            <a:endParaRPr lang="es-AR" b="1" dirty="0"/>
          </a:p>
        </p:txBody>
      </p:sp>
      <p:sp>
        <p:nvSpPr>
          <p:cNvPr id="12" name="Rectangle 11"/>
          <p:cNvSpPr/>
          <p:nvPr/>
        </p:nvSpPr>
        <p:spPr>
          <a:xfrm>
            <a:off x="685960" y="4679681"/>
            <a:ext cx="10967484" cy="338554"/>
          </a:xfrm>
          <a:prstGeom prst="rect">
            <a:avLst/>
          </a:prstGeom>
        </p:spPr>
        <p:txBody>
          <a:bodyPr wrap="square">
            <a:spAutoFit/>
          </a:bodyPr>
          <a:lstStyle/>
          <a:p>
            <a:r>
              <a:rPr lang="en-US" sz="1600" b="1" dirty="0">
                <a:solidFill>
                  <a:srgbClr val="002060"/>
                </a:solidFill>
                <a:latin typeface="&amp;quot"/>
              </a:rPr>
              <a:t>Statin</a:t>
            </a:r>
            <a:r>
              <a:rPr lang="en-US" sz="1600" b="1" dirty="0">
                <a:solidFill>
                  <a:srgbClr val="002060"/>
                </a:solidFill>
                <a:latin typeface="Source Sans Pro"/>
              </a:rPr>
              <a:t> Combination Therapy in Patients Receiving </a:t>
            </a:r>
            <a:r>
              <a:rPr lang="en-US" sz="1600" b="1" dirty="0" err="1">
                <a:solidFill>
                  <a:srgbClr val="002060"/>
                </a:solidFill>
                <a:latin typeface="Source Sans Pro"/>
              </a:rPr>
              <a:t>Sorafenib</a:t>
            </a:r>
            <a:r>
              <a:rPr lang="en-US" sz="1600" b="1" dirty="0">
                <a:solidFill>
                  <a:srgbClr val="002060"/>
                </a:solidFill>
                <a:latin typeface="Source Sans Pro"/>
              </a:rPr>
              <a:t> for Advanced Hepatocellular Carcinoma</a:t>
            </a:r>
            <a:endParaRPr lang="es-AR" sz="1600" dirty="0">
              <a:solidFill>
                <a:srgbClr val="002060"/>
              </a:solidFill>
            </a:endParaRPr>
          </a:p>
        </p:txBody>
      </p:sp>
      <p:sp>
        <p:nvSpPr>
          <p:cNvPr id="13" name="ZoneTexte 12"/>
          <p:cNvSpPr txBox="1"/>
          <p:nvPr/>
        </p:nvSpPr>
        <p:spPr>
          <a:xfrm>
            <a:off x="685960" y="5018235"/>
            <a:ext cx="8697113" cy="1354217"/>
          </a:xfrm>
          <a:prstGeom prst="rect">
            <a:avLst/>
          </a:prstGeom>
          <a:noFill/>
        </p:spPr>
        <p:txBody>
          <a:bodyPr wrap="square" rtlCol="0">
            <a:spAutoFit/>
          </a:bodyPr>
          <a:lstStyle/>
          <a:p>
            <a:r>
              <a:rPr lang="en-US" sz="1600" dirty="0"/>
              <a:t>Objectives: </a:t>
            </a:r>
            <a:r>
              <a:rPr lang="en-US" dirty="0"/>
              <a:t>Overall survival [ Time Frame: Three year ]</a:t>
            </a:r>
            <a:endParaRPr lang="en-US" sz="1600" dirty="0"/>
          </a:p>
          <a:p>
            <a:r>
              <a:rPr lang="en-US" sz="1600" dirty="0"/>
              <a:t>Atorvastatin vs placebo</a:t>
            </a:r>
          </a:p>
          <a:p>
            <a:r>
              <a:rPr lang="en-US" sz="1600" b="1" dirty="0"/>
              <a:t>PI: </a:t>
            </a:r>
            <a:r>
              <a:rPr lang="en-US" sz="1600" b="1" dirty="0" err="1"/>
              <a:t>Teng</a:t>
            </a:r>
            <a:r>
              <a:rPr lang="en-US" sz="1600" b="1" dirty="0"/>
              <a:t> Yu Lee, Taichung Veterans General Hospital, Taiwan</a:t>
            </a:r>
          </a:p>
          <a:p>
            <a:r>
              <a:rPr lang="en-US" sz="1600" b="1" dirty="0"/>
              <a:t>RCT 200 pts – end January 2023 – (</a:t>
            </a:r>
            <a:r>
              <a:rPr lang="es-AR" sz="1600" b="1" dirty="0"/>
              <a:t>NCT03275376)</a:t>
            </a:r>
            <a:endParaRPr lang="en-US" sz="1600" b="1" dirty="0"/>
          </a:p>
          <a:p>
            <a:endParaRPr lang="es-AR" sz="1600" b="1" dirty="0"/>
          </a:p>
        </p:txBody>
      </p:sp>
      <p:sp>
        <p:nvSpPr>
          <p:cNvPr id="15" name="ZoneTexte 14"/>
          <p:cNvSpPr txBox="1"/>
          <p:nvPr/>
        </p:nvSpPr>
        <p:spPr>
          <a:xfrm>
            <a:off x="685960" y="646067"/>
            <a:ext cx="7761768" cy="461665"/>
          </a:xfrm>
          <a:prstGeom prst="rect">
            <a:avLst/>
          </a:prstGeom>
          <a:noFill/>
        </p:spPr>
        <p:txBody>
          <a:bodyPr wrap="square" rtlCol="0">
            <a:spAutoFit/>
          </a:bodyPr>
          <a:lstStyle/>
          <a:p>
            <a:r>
              <a:rPr lang="es-AR" sz="2400" b="1" dirty="0" err="1"/>
              <a:t>Trials</a:t>
            </a:r>
            <a:r>
              <a:rPr lang="es-AR" sz="2400" b="1" dirty="0"/>
              <a:t> </a:t>
            </a:r>
            <a:r>
              <a:rPr lang="es-AR" sz="2400" b="1" dirty="0" err="1"/>
              <a:t>Ongoing</a:t>
            </a:r>
            <a:r>
              <a:rPr lang="es-AR" sz="2400" b="1" dirty="0"/>
              <a:t> – </a:t>
            </a:r>
            <a:r>
              <a:rPr lang="es-AR" sz="2400" b="1" dirty="0" err="1"/>
              <a:t>Statins</a:t>
            </a:r>
            <a:r>
              <a:rPr lang="es-AR" sz="2400" b="1" dirty="0"/>
              <a:t> and HCC</a:t>
            </a:r>
          </a:p>
        </p:txBody>
      </p:sp>
    </p:spTree>
    <p:extLst>
      <p:ext uri="{BB962C8B-B14F-4D97-AF65-F5344CB8AC3E}">
        <p14:creationId xmlns:p14="http://schemas.microsoft.com/office/powerpoint/2010/main" val="6520895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9822" y="5758580"/>
            <a:ext cx="2976874" cy="759831"/>
          </a:xfrm>
          <a:prstGeom prst="rect">
            <a:avLst/>
          </a:prstGeom>
        </p:spPr>
      </p:pic>
      <p:sp>
        <p:nvSpPr>
          <p:cNvPr id="5" name="ZoneTexte 4"/>
          <p:cNvSpPr txBox="1"/>
          <p:nvPr/>
        </p:nvSpPr>
        <p:spPr>
          <a:xfrm>
            <a:off x="685960" y="646067"/>
            <a:ext cx="7761768" cy="461665"/>
          </a:xfrm>
          <a:prstGeom prst="rect">
            <a:avLst/>
          </a:prstGeom>
          <a:noFill/>
        </p:spPr>
        <p:txBody>
          <a:bodyPr wrap="square" rtlCol="0">
            <a:spAutoFit/>
          </a:bodyPr>
          <a:lstStyle/>
          <a:p>
            <a:r>
              <a:rPr lang="es-AR" sz="2400" b="1" dirty="0" err="1"/>
              <a:t>Trials</a:t>
            </a:r>
            <a:r>
              <a:rPr lang="es-AR" sz="2400" b="1" dirty="0"/>
              <a:t> </a:t>
            </a:r>
            <a:r>
              <a:rPr lang="es-AR" sz="2400" b="1" dirty="0" err="1"/>
              <a:t>Ongoing</a:t>
            </a:r>
            <a:r>
              <a:rPr lang="es-AR" sz="2400" b="1" dirty="0"/>
              <a:t> – </a:t>
            </a:r>
            <a:r>
              <a:rPr lang="es-AR" sz="2400" b="1" dirty="0" err="1"/>
              <a:t>Statins</a:t>
            </a:r>
            <a:r>
              <a:rPr lang="es-AR" sz="2400" b="1" dirty="0"/>
              <a:t> and NAFLD</a:t>
            </a:r>
          </a:p>
        </p:txBody>
      </p:sp>
      <p:sp>
        <p:nvSpPr>
          <p:cNvPr id="6" name="Rectangle 5"/>
          <p:cNvSpPr/>
          <p:nvPr/>
        </p:nvSpPr>
        <p:spPr>
          <a:xfrm>
            <a:off x="685960" y="1439386"/>
            <a:ext cx="10197940" cy="1846659"/>
          </a:xfrm>
          <a:prstGeom prst="rect">
            <a:avLst/>
          </a:prstGeom>
        </p:spPr>
        <p:txBody>
          <a:bodyPr wrap="square">
            <a:spAutoFit/>
          </a:bodyPr>
          <a:lstStyle/>
          <a:p>
            <a:r>
              <a:rPr lang="en-US" sz="1600" b="1" dirty="0">
                <a:solidFill>
                  <a:srgbClr val="002060"/>
                </a:solidFill>
              </a:rPr>
              <a:t>A Randomized, Prospective, Open Label, Active Control, Phase IV Study to Evaluate the Effects of Statin Monotherapy or Statin / Ezetimibe Combination Therapy on Hepatic Steatosis in Patients With Hyperlipidemia and Nonalcoholic Fatty Liver Disease. </a:t>
            </a:r>
            <a:r>
              <a:rPr lang="es-AR" sz="1600" dirty="0"/>
              <a:t>NCT03434613</a:t>
            </a:r>
            <a:endParaRPr lang="en-US" sz="1600" b="1" dirty="0">
              <a:solidFill>
                <a:srgbClr val="002060"/>
              </a:solidFill>
            </a:endParaRPr>
          </a:p>
          <a:p>
            <a:r>
              <a:rPr lang="en-US" sz="1600" dirty="0"/>
              <a:t>Objectives: compare the difference of liver fat change measured by MRI-PDFF in localized regions of interest within nine liver segments between two groups treated with </a:t>
            </a:r>
            <a:r>
              <a:rPr lang="en-US" sz="1600" dirty="0" err="1"/>
              <a:t>rosuvastatin</a:t>
            </a:r>
            <a:r>
              <a:rPr lang="en-US" sz="1600" dirty="0"/>
              <a:t> 5mg and </a:t>
            </a:r>
            <a:r>
              <a:rPr lang="en-US" sz="1600" dirty="0" err="1"/>
              <a:t>rosuvastatin</a:t>
            </a:r>
            <a:r>
              <a:rPr lang="en-US" sz="1600" dirty="0"/>
              <a:t> 5mg / ezetimibe 10mg combination therapy patients with hyperlipidemia and fatty liver disease. </a:t>
            </a:r>
            <a:r>
              <a:rPr lang="en-US" sz="1600" b="1" dirty="0"/>
              <a:t>PI:</a:t>
            </a:r>
            <a:r>
              <a:rPr lang="en-US" sz="1600" dirty="0"/>
              <a:t> </a:t>
            </a:r>
            <a:r>
              <a:rPr lang="es-AR" sz="1600" dirty="0" err="1"/>
              <a:t>Yong-ho</a:t>
            </a:r>
            <a:r>
              <a:rPr lang="es-AR" sz="1600" dirty="0"/>
              <a:t> Lee, </a:t>
            </a:r>
            <a:r>
              <a:rPr lang="es-AR" sz="1600" dirty="0" err="1"/>
              <a:t>Yonsei</a:t>
            </a:r>
            <a:r>
              <a:rPr lang="es-AR" sz="1600" dirty="0"/>
              <a:t> </a:t>
            </a:r>
            <a:r>
              <a:rPr lang="es-AR" sz="1600" dirty="0" err="1"/>
              <a:t>University</a:t>
            </a:r>
            <a:r>
              <a:rPr lang="es-AR" sz="1600" dirty="0"/>
              <a:t> </a:t>
            </a:r>
            <a:r>
              <a:rPr lang="es-AR" sz="1600" dirty="0" err="1"/>
              <a:t>Korea</a:t>
            </a:r>
            <a:endParaRPr lang="en-US" sz="1600" dirty="0"/>
          </a:p>
          <a:p>
            <a:r>
              <a:rPr lang="en-US" sz="1600" b="1" dirty="0"/>
              <a:t>RCT single institution 70 patients – 6 months </a:t>
            </a:r>
          </a:p>
        </p:txBody>
      </p:sp>
      <p:sp>
        <p:nvSpPr>
          <p:cNvPr id="11" name="ZoneTexte 10"/>
          <p:cNvSpPr txBox="1"/>
          <p:nvPr/>
        </p:nvSpPr>
        <p:spPr>
          <a:xfrm>
            <a:off x="685960" y="3676650"/>
            <a:ext cx="8661400" cy="2339102"/>
          </a:xfrm>
          <a:prstGeom prst="rect">
            <a:avLst/>
          </a:prstGeom>
          <a:noFill/>
        </p:spPr>
        <p:txBody>
          <a:bodyPr wrap="square" rtlCol="0">
            <a:spAutoFit/>
          </a:bodyPr>
          <a:lstStyle/>
          <a:p>
            <a:r>
              <a:rPr lang="es-AR" sz="1600" b="1" dirty="0" err="1">
                <a:solidFill>
                  <a:srgbClr val="002060"/>
                </a:solidFill>
              </a:rPr>
              <a:t>Atorvastatin</a:t>
            </a:r>
            <a:r>
              <a:rPr lang="es-AR" sz="1600" b="1" dirty="0">
                <a:solidFill>
                  <a:srgbClr val="002060"/>
                </a:solidFill>
              </a:rPr>
              <a:t>, L-</a:t>
            </a:r>
            <a:r>
              <a:rPr lang="es-AR" sz="1600" b="1" dirty="0" err="1">
                <a:solidFill>
                  <a:srgbClr val="002060"/>
                </a:solidFill>
              </a:rPr>
              <a:t>Carnitine</a:t>
            </a:r>
            <a:r>
              <a:rPr lang="es-AR" sz="1600" b="1" dirty="0">
                <a:solidFill>
                  <a:srgbClr val="002060"/>
                </a:solidFill>
              </a:rPr>
              <a:t> and Non-</a:t>
            </a:r>
            <a:r>
              <a:rPr lang="es-AR" sz="1600" b="1" dirty="0" err="1">
                <a:solidFill>
                  <a:srgbClr val="002060"/>
                </a:solidFill>
              </a:rPr>
              <a:t>Alcoholic</a:t>
            </a:r>
            <a:r>
              <a:rPr lang="es-AR" sz="1600" b="1" dirty="0">
                <a:solidFill>
                  <a:srgbClr val="002060"/>
                </a:solidFill>
              </a:rPr>
              <a:t> </a:t>
            </a:r>
            <a:r>
              <a:rPr lang="es-AR" sz="1600" b="1" dirty="0" err="1">
                <a:solidFill>
                  <a:srgbClr val="002060"/>
                </a:solidFill>
              </a:rPr>
              <a:t>Steatohepatitis</a:t>
            </a:r>
            <a:r>
              <a:rPr lang="es-AR" sz="1600" b="1" dirty="0">
                <a:solidFill>
                  <a:srgbClr val="002060"/>
                </a:solidFill>
              </a:rPr>
              <a:t> (NALCAT)</a:t>
            </a:r>
          </a:p>
          <a:p>
            <a:r>
              <a:rPr lang="es-AR" sz="1600" dirty="0"/>
              <a:t>NCT01617772</a:t>
            </a:r>
          </a:p>
          <a:p>
            <a:r>
              <a:rPr lang="es-AR" sz="1600" dirty="0" err="1"/>
              <a:t>Objectives</a:t>
            </a:r>
            <a:r>
              <a:rPr lang="es-AR" sz="1600" dirty="0"/>
              <a:t>: </a:t>
            </a:r>
            <a:r>
              <a:rPr lang="en-US" sz="1600" dirty="0"/>
              <a:t>improvement in liver stiffness in 2 years as measured by </a:t>
            </a:r>
            <a:r>
              <a:rPr lang="en-US" sz="1600" dirty="0" err="1"/>
              <a:t>Fibroscan</a:t>
            </a:r>
            <a:r>
              <a:rPr lang="en-US" sz="1600" dirty="0"/>
              <a:t>, improvement in liver enzyme levels in 2 years and difference between last and first measurements in NASH patients</a:t>
            </a:r>
          </a:p>
          <a:p>
            <a:r>
              <a:rPr lang="en-US" sz="1600" b="1" dirty="0"/>
              <a:t>RCT 440 patients </a:t>
            </a:r>
            <a:r>
              <a:rPr lang="en-US" sz="1600" dirty="0"/>
              <a:t>– randomized </a:t>
            </a:r>
            <a:r>
              <a:rPr lang="en-US" sz="1600" dirty="0" err="1"/>
              <a:t>asigment</a:t>
            </a:r>
            <a:r>
              <a:rPr lang="en-US" sz="1600" dirty="0"/>
              <a:t> to a</a:t>
            </a:r>
            <a:r>
              <a:rPr lang="es-AR" sz="1600" dirty="0" err="1"/>
              <a:t>torvastatin</a:t>
            </a:r>
            <a:r>
              <a:rPr lang="es-AR" sz="1600" dirty="0"/>
              <a:t>, L-</a:t>
            </a:r>
            <a:r>
              <a:rPr lang="es-AR" sz="1600" dirty="0" err="1"/>
              <a:t>Carnitine</a:t>
            </a:r>
            <a:r>
              <a:rPr lang="es-AR" sz="1600" dirty="0"/>
              <a:t> </a:t>
            </a:r>
            <a:r>
              <a:rPr lang="es-AR" sz="1600" dirty="0" err="1"/>
              <a:t>or</a:t>
            </a:r>
            <a:r>
              <a:rPr lang="es-AR" sz="1600" dirty="0"/>
              <a:t> Placebo</a:t>
            </a:r>
          </a:p>
          <a:p>
            <a:r>
              <a:rPr lang="es-AR" sz="1600" b="1" dirty="0"/>
              <a:t>PI: </a:t>
            </a:r>
            <a:r>
              <a:rPr lang="es-AR" sz="1600" dirty="0" err="1"/>
              <a:t>Shahin</a:t>
            </a:r>
            <a:r>
              <a:rPr lang="es-AR" sz="1600" dirty="0"/>
              <a:t> </a:t>
            </a:r>
            <a:r>
              <a:rPr lang="es-AR" sz="1600" dirty="0" err="1"/>
              <a:t>Merat</a:t>
            </a:r>
            <a:r>
              <a:rPr lang="es-AR" sz="1600" dirty="0"/>
              <a:t>, </a:t>
            </a:r>
            <a:r>
              <a:rPr lang="en-US" sz="1600" dirty="0"/>
              <a:t>Tehran University of Medical Sciences</a:t>
            </a:r>
            <a:endParaRPr lang="es-AR" sz="1600" dirty="0"/>
          </a:p>
          <a:p>
            <a:endParaRPr lang="en-US" sz="1600" dirty="0"/>
          </a:p>
          <a:p>
            <a:r>
              <a:rPr lang="en-US" sz="1600" dirty="0"/>
              <a:t/>
            </a:r>
            <a:br>
              <a:rPr lang="en-US" sz="1600" dirty="0"/>
            </a:br>
            <a:endParaRPr lang="en-US" sz="1600" dirty="0"/>
          </a:p>
        </p:txBody>
      </p:sp>
    </p:spTree>
    <p:extLst>
      <p:ext uri="{BB962C8B-B14F-4D97-AF65-F5344CB8AC3E}">
        <p14:creationId xmlns:p14="http://schemas.microsoft.com/office/powerpoint/2010/main" val="1607714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85960" y="646067"/>
            <a:ext cx="7761768" cy="461665"/>
          </a:xfrm>
          <a:prstGeom prst="rect">
            <a:avLst/>
          </a:prstGeom>
          <a:noFill/>
        </p:spPr>
        <p:txBody>
          <a:bodyPr wrap="square" rtlCol="0">
            <a:spAutoFit/>
          </a:bodyPr>
          <a:lstStyle/>
          <a:p>
            <a:r>
              <a:rPr lang="es-AR" sz="2400" b="1" dirty="0" err="1"/>
              <a:t>Trials</a:t>
            </a:r>
            <a:r>
              <a:rPr lang="es-AR" sz="2400" b="1" dirty="0"/>
              <a:t> </a:t>
            </a:r>
            <a:r>
              <a:rPr lang="es-AR" sz="2400" b="1" dirty="0" err="1"/>
              <a:t>Ongoing</a:t>
            </a:r>
            <a:r>
              <a:rPr lang="es-AR" sz="2400" b="1" dirty="0"/>
              <a:t> – </a:t>
            </a:r>
            <a:r>
              <a:rPr lang="es-AR" sz="2400" b="1" dirty="0" err="1"/>
              <a:t>Statins</a:t>
            </a:r>
            <a:r>
              <a:rPr lang="es-AR" sz="2400" b="1" dirty="0"/>
              <a:t> and </a:t>
            </a:r>
            <a:r>
              <a:rPr lang="es-AR" sz="2400" b="1" dirty="0" err="1"/>
              <a:t>Liver</a:t>
            </a:r>
            <a:r>
              <a:rPr lang="es-AR" sz="2400" b="1" dirty="0"/>
              <a:t> </a:t>
            </a:r>
            <a:r>
              <a:rPr lang="es-AR" sz="2400" b="1" dirty="0" err="1"/>
              <a:t>Transplantation</a:t>
            </a:r>
            <a:endParaRPr lang="es-AR" sz="2400" b="1" dirty="0"/>
          </a:p>
        </p:txBody>
      </p:sp>
      <p:sp>
        <p:nvSpPr>
          <p:cNvPr id="5" name="Rectangle 4"/>
          <p:cNvSpPr/>
          <p:nvPr/>
        </p:nvSpPr>
        <p:spPr>
          <a:xfrm>
            <a:off x="685960" y="1275378"/>
            <a:ext cx="11100391" cy="1569660"/>
          </a:xfrm>
          <a:prstGeom prst="rect">
            <a:avLst/>
          </a:prstGeom>
        </p:spPr>
        <p:txBody>
          <a:bodyPr wrap="square">
            <a:spAutoFit/>
          </a:bodyPr>
          <a:lstStyle/>
          <a:p>
            <a:r>
              <a:rPr lang="es-AR" sz="1600" b="1" dirty="0" err="1">
                <a:solidFill>
                  <a:schemeClr val="accent5">
                    <a:lumMod val="50000"/>
                  </a:schemeClr>
                </a:solidFill>
              </a:rPr>
              <a:t>The</a:t>
            </a:r>
            <a:r>
              <a:rPr lang="es-AR" sz="1600" b="1" dirty="0">
                <a:solidFill>
                  <a:schemeClr val="accent5">
                    <a:lumMod val="50000"/>
                  </a:schemeClr>
                </a:solidFill>
              </a:rPr>
              <a:t> </a:t>
            </a:r>
            <a:r>
              <a:rPr lang="es-AR" sz="1600" b="1" dirty="0" err="1">
                <a:solidFill>
                  <a:schemeClr val="accent5">
                    <a:lumMod val="50000"/>
                  </a:schemeClr>
                </a:solidFill>
              </a:rPr>
              <a:t>addition</a:t>
            </a:r>
            <a:r>
              <a:rPr lang="es-AR" sz="1600" b="1" dirty="0">
                <a:solidFill>
                  <a:schemeClr val="accent5">
                    <a:lumMod val="50000"/>
                  </a:schemeClr>
                </a:solidFill>
              </a:rPr>
              <a:t> of simvastatin </a:t>
            </a:r>
            <a:r>
              <a:rPr lang="es-AR" sz="1600" b="1" dirty="0" err="1">
                <a:solidFill>
                  <a:schemeClr val="accent5">
                    <a:lumMod val="50000"/>
                  </a:schemeClr>
                </a:solidFill>
              </a:rPr>
              <a:t>administration</a:t>
            </a:r>
            <a:r>
              <a:rPr lang="es-AR" sz="1600" b="1" dirty="0">
                <a:solidFill>
                  <a:schemeClr val="accent5">
                    <a:lumMod val="50000"/>
                  </a:schemeClr>
                </a:solidFill>
              </a:rPr>
              <a:t> to </a:t>
            </a:r>
            <a:r>
              <a:rPr lang="es-AR" sz="1600" b="1" dirty="0" err="1">
                <a:solidFill>
                  <a:schemeClr val="accent5">
                    <a:lumMod val="50000"/>
                  </a:schemeClr>
                </a:solidFill>
              </a:rPr>
              <a:t>cold</a:t>
            </a:r>
            <a:r>
              <a:rPr lang="es-AR" sz="1600" b="1" dirty="0">
                <a:solidFill>
                  <a:schemeClr val="accent5">
                    <a:lumMod val="50000"/>
                  </a:schemeClr>
                </a:solidFill>
              </a:rPr>
              <a:t> </a:t>
            </a:r>
            <a:r>
              <a:rPr lang="es-AR" sz="1600" b="1" dirty="0" err="1">
                <a:solidFill>
                  <a:schemeClr val="accent5">
                    <a:lumMod val="50000"/>
                  </a:schemeClr>
                </a:solidFill>
              </a:rPr>
              <a:t>storage</a:t>
            </a:r>
            <a:r>
              <a:rPr lang="es-AR" sz="1600" b="1" dirty="0">
                <a:solidFill>
                  <a:schemeClr val="accent5">
                    <a:lumMod val="50000"/>
                  </a:schemeClr>
                </a:solidFill>
              </a:rPr>
              <a:t> </a:t>
            </a:r>
            <a:r>
              <a:rPr lang="es-AR" sz="1600" b="1" dirty="0" err="1">
                <a:solidFill>
                  <a:schemeClr val="accent5">
                    <a:lumMod val="50000"/>
                  </a:schemeClr>
                </a:solidFill>
              </a:rPr>
              <a:t>solution</a:t>
            </a:r>
            <a:r>
              <a:rPr lang="es-AR" sz="1600" b="1" dirty="0">
                <a:solidFill>
                  <a:schemeClr val="accent5">
                    <a:lumMod val="50000"/>
                  </a:schemeClr>
                </a:solidFill>
              </a:rPr>
              <a:t> of </a:t>
            </a:r>
            <a:r>
              <a:rPr lang="es-AR" sz="1600" b="1" dirty="0" err="1">
                <a:solidFill>
                  <a:schemeClr val="accent5">
                    <a:lumMod val="50000"/>
                  </a:schemeClr>
                </a:solidFill>
              </a:rPr>
              <a:t>explanted</a:t>
            </a:r>
            <a:r>
              <a:rPr lang="es-AR" sz="1600" b="1" dirty="0">
                <a:solidFill>
                  <a:schemeClr val="accent5">
                    <a:lumMod val="50000"/>
                  </a:schemeClr>
                </a:solidFill>
              </a:rPr>
              <a:t> </a:t>
            </a:r>
            <a:r>
              <a:rPr lang="es-AR" sz="1600" b="1" dirty="0" err="1">
                <a:solidFill>
                  <a:schemeClr val="accent5">
                    <a:lumMod val="50000"/>
                  </a:schemeClr>
                </a:solidFill>
              </a:rPr>
              <a:t>whole</a:t>
            </a:r>
            <a:r>
              <a:rPr lang="es-AR" sz="1600" b="1" dirty="0">
                <a:solidFill>
                  <a:schemeClr val="accent5">
                    <a:lumMod val="50000"/>
                  </a:schemeClr>
                </a:solidFill>
              </a:rPr>
              <a:t> </a:t>
            </a:r>
            <a:r>
              <a:rPr lang="es-AR" sz="1600" b="1" dirty="0" err="1">
                <a:solidFill>
                  <a:schemeClr val="accent5">
                    <a:lumMod val="50000"/>
                  </a:schemeClr>
                </a:solidFill>
              </a:rPr>
              <a:t>liver</a:t>
            </a:r>
            <a:r>
              <a:rPr lang="es-AR" sz="1600" b="1" dirty="0">
                <a:solidFill>
                  <a:schemeClr val="accent5">
                    <a:lumMod val="50000"/>
                  </a:schemeClr>
                </a:solidFill>
              </a:rPr>
              <a:t> </a:t>
            </a:r>
            <a:r>
              <a:rPr lang="es-AR" sz="1600" b="1" dirty="0" err="1">
                <a:solidFill>
                  <a:schemeClr val="accent5">
                    <a:lumMod val="50000"/>
                  </a:schemeClr>
                </a:solidFill>
              </a:rPr>
              <a:t>grafts</a:t>
            </a:r>
            <a:r>
              <a:rPr lang="es-AR" sz="1600" b="1" dirty="0">
                <a:solidFill>
                  <a:schemeClr val="accent5">
                    <a:lumMod val="50000"/>
                  </a:schemeClr>
                </a:solidFill>
              </a:rPr>
              <a:t> </a:t>
            </a:r>
            <a:r>
              <a:rPr lang="es-AR" sz="1600" b="1" dirty="0" err="1">
                <a:solidFill>
                  <a:schemeClr val="accent5">
                    <a:lumMod val="50000"/>
                  </a:schemeClr>
                </a:solidFill>
              </a:rPr>
              <a:t>for</a:t>
            </a:r>
            <a:r>
              <a:rPr lang="es-AR" sz="1600" b="1" dirty="0">
                <a:solidFill>
                  <a:schemeClr val="accent5">
                    <a:lumMod val="50000"/>
                  </a:schemeClr>
                </a:solidFill>
              </a:rPr>
              <a:t> </a:t>
            </a:r>
            <a:r>
              <a:rPr lang="es-AR" sz="1600" b="1" dirty="0" err="1">
                <a:solidFill>
                  <a:schemeClr val="accent5">
                    <a:lumMod val="50000"/>
                  </a:schemeClr>
                </a:solidFill>
              </a:rPr>
              <a:t>facing</a:t>
            </a:r>
            <a:r>
              <a:rPr lang="es-AR" sz="1600" b="1" dirty="0">
                <a:solidFill>
                  <a:schemeClr val="accent5">
                    <a:lumMod val="50000"/>
                  </a:schemeClr>
                </a:solidFill>
              </a:rPr>
              <a:t> </a:t>
            </a:r>
            <a:r>
              <a:rPr lang="es-AR" sz="1600" b="1" dirty="0" err="1">
                <a:solidFill>
                  <a:schemeClr val="accent5">
                    <a:lumMod val="50000"/>
                  </a:schemeClr>
                </a:solidFill>
              </a:rPr>
              <a:t>ischemia</a:t>
            </a:r>
            <a:r>
              <a:rPr lang="es-AR" sz="1600" b="1" dirty="0">
                <a:solidFill>
                  <a:schemeClr val="accent5">
                    <a:lumMod val="50000"/>
                  </a:schemeClr>
                </a:solidFill>
              </a:rPr>
              <a:t>/</a:t>
            </a:r>
            <a:r>
              <a:rPr lang="es-AR" sz="1600" b="1" dirty="0" err="1">
                <a:solidFill>
                  <a:schemeClr val="accent5">
                    <a:lumMod val="50000"/>
                  </a:schemeClr>
                </a:solidFill>
              </a:rPr>
              <a:t>reperfusion</a:t>
            </a:r>
            <a:r>
              <a:rPr lang="es-AR" sz="1600" b="1" dirty="0">
                <a:solidFill>
                  <a:schemeClr val="accent5">
                    <a:lumMod val="50000"/>
                  </a:schemeClr>
                </a:solidFill>
              </a:rPr>
              <a:t> </a:t>
            </a:r>
            <a:r>
              <a:rPr lang="es-AR" sz="1600" b="1" dirty="0" err="1">
                <a:solidFill>
                  <a:schemeClr val="accent5">
                    <a:lumMod val="50000"/>
                  </a:schemeClr>
                </a:solidFill>
              </a:rPr>
              <a:t>injury</a:t>
            </a:r>
            <a:r>
              <a:rPr lang="es-AR" sz="1600" b="1" dirty="0">
                <a:solidFill>
                  <a:schemeClr val="accent5">
                    <a:lumMod val="50000"/>
                  </a:schemeClr>
                </a:solidFill>
              </a:rPr>
              <a:t> in </a:t>
            </a:r>
            <a:r>
              <a:rPr lang="es-AR" sz="1600" b="1" dirty="0" err="1">
                <a:solidFill>
                  <a:schemeClr val="accent5">
                    <a:lumMod val="50000"/>
                  </a:schemeClr>
                </a:solidFill>
              </a:rPr>
              <a:t>an</a:t>
            </a:r>
            <a:r>
              <a:rPr lang="es-AR" sz="1600" b="1" dirty="0">
                <a:solidFill>
                  <a:schemeClr val="accent5">
                    <a:lumMod val="50000"/>
                  </a:schemeClr>
                </a:solidFill>
              </a:rPr>
              <a:t> </a:t>
            </a:r>
            <a:r>
              <a:rPr lang="es-AR" sz="1600" b="1" dirty="0" err="1">
                <a:solidFill>
                  <a:schemeClr val="accent5">
                    <a:lumMod val="50000"/>
                  </a:schemeClr>
                </a:solidFill>
              </a:rPr>
              <a:t>area</a:t>
            </a:r>
            <a:r>
              <a:rPr lang="es-AR" sz="1600" b="1" dirty="0">
                <a:solidFill>
                  <a:schemeClr val="accent5">
                    <a:lumMod val="50000"/>
                  </a:schemeClr>
                </a:solidFill>
              </a:rPr>
              <a:t> with a </a:t>
            </a:r>
            <a:r>
              <a:rPr lang="es-AR" sz="1600" b="1" dirty="0" err="1">
                <a:solidFill>
                  <a:schemeClr val="accent5">
                    <a:lumMod val="50000"/>
                  </a:schemeClr>
                </a:solidFill>
              </a:rPr>
              <a:t>low</a:t>
            </a:r>
            <a:r>
              <a:rPr lang="es-AR" sz="1600" b="1" dirty="0">
                <a:solidFill>
                  <a:schemeClr val="accent5">
                    <a:lumMod val="50000"/>
                  </a:schemeClr>
                </a:solidFill>
              </a:rPr>
              <a:t> </a:t>
            </a:r>
            <a:r>
              <a:rPr lang="es-AR" sz="1600" b="1" dirty="0" err="1">
                <a:solidFill>
                  <a:schemeClr val="accent5">
                    <a:lumMod val="50000"/>
                  </a:schemeClr>
                </a:solidFill>
              </a:rPr>
              <a:t>rate</a:t>
            </a:r>
            <a:r>
              <a:rPr lang="es-AR" sz="1600" b="1" dirty="0">
                <a:solidFill>
                  <a:schemeClr val="accent5">
                    <a:lumMod val="50000"/>
                  </a:schemeClr>
                </a:solidFill>
              </a:rPr>
              <a:t> of </a:t>
            </a:r>
            <a:r>
              <a:rPr lang="es-AR" sz="1600" b="1" dirty="0" err="1">
                <a:solidFill>
                  <a:schemeClr val="accent5">
                    <a:lumMod val="50000"/>
                  </a:schemeClr>
                </a:solidFill>
              </a:rPr>
              <a:t>deceased</a:t>
            </a:r>
            <a:r>
              <a:rPr lang="es-AR" sz="1600" b="1" dirty="0">
                <a:solidFill>
                  <a:schemeClr val="accent5">
                    <a:lumMod val="50000"/>
                  </a:schemeClr>
                </a:solidFill>
              </a:rPr>
              <a:t> </a:t>
            </a:r>
            <a:r>
              <a:rPr lang="es-AR" sz="1600" b="1" dirty="0" err="1">
                <a:solidFill>
                  <a:schemeClr val="accent5">
                    <a:lumMod val="50000"/>
                  </a:schemeClr>
                </a:solidFill>
              </a:rPr>
              <a:t>donation</a:t>
            </a:r>
            <a:r>
              <a:rPr lang="es-AR" sz="1600" b="1" dirty="0">
                <a:solidFill>
                  <a:schemeClr val="accent5">
                    <a:lumMod val="50000"/>
                  </a:schemeClr>
                </a:solidFill>
              </a:rPr>
              <a:t>: A </a:t>
            </a:r>
            <a:r>
              <a:rPr lang="es-AR" sz="1600" b="1" dirty="0" err="1">
                <a:solidFill>
                  <a:schemeClr val="accent5">
                    <a:lumMod val="50000"/>
                  </a:schemeClr>
                </a:solidFill>
              </a:rPr>
              <a:t>monocentric</a:t>
            </a:r>
            <a:r>
              <a:rPr lang="es-AR" sz="1600" b="1" dirty="0">
                <a:solidFill>
                  <a:schemeClr val="accent5">
                    <a:lumMod val="50000"/>
                  </a:schemeClr>
                </a:solidFill>
              </a:rPr>
              <a:t> </a:t>
            </a:r>
            <a:r>
              <a:rPr lang="es-AR" sz="1600" b="1" dirty="0" err="1">
                <a:solidFill>
                  <a:schemeClr val="accent5">
                    <a:lumMod val="50000"/>
                  </a:schemeClr>
                </a:solidFill>
              </a:rPr>
              <a:t>randomized</a:t>
            </a:r>
            <a:r>
              <a:rPr lang="es-AR" sz="1600" b="1" dirty="0">
                <a:solidFill>
                  <a:schemeClr val="accent5">
                    <a:lumMod val="50000"/>
                  </a:schemeClr>
                </a:solidFill>
              </a:rPr>
              <a:t> </a:t>
            </a:r>
            <a:r>
              <a:rPr lang="es-AR" sz="1600" b="1" dirty="0" err="1">
                <a:solidFill>
                  <a:schemeClr val="accent5">
                    <a:lumMod val="50000"/>
                  </a:schemeClr>
                </a:solidFill>
              </a:rPr>
              <a:t>controlled</a:t>
            </a:r>
            <a:r>
              <a:rPr lang="es-AR" sz="1600" b="1" dirty="0">
                <a:solidFill>
                  <a:schemeClr val="accent5">
                    <a:lumMod val="50000"/>
                  </a:schemeClr>
                </a:solidFill>
              </a:rPr>
              <a:t> </a:t>
            </a:r>
            <a:r>
              <a:rPr lang="es-AR" sz="1600" b="1" dirty="0" err="1">
                <a:solidFill>
                  <a:schemeClr val="accent5">
                    <a:lumMod val="50000"/>
                  </a:schemeClr>
                </a:solidFill>
              </a:rPr>
              <a:t>double-blinded</a:t>
            </a:r>
            <a:r>
              <a:rPr lang="es-AR" sz="1600" b="1" dirty="0">
                <a:solidFill>
                  <a:schemeClr val="accent5">
                    <a:lumMod val="50000"/>
                  </a:schemeClr>
                </a:solidFill>
              </a:rPr>
              <a:t> </a:t>
            </a:r>
            <a:r>
              <a:rPr lang="es-AR" sz="1600" b="1" dirty="0" err="1">
                <a:solidFill>
                  <a:schemeClr val="accent5">
                    <a:lumMod val="50000"/>
                  </a:schemeClr>
                </a:solidFill>
              </a:rPr>
              <a:t>phase</a:t>
            </a:r>
            <a:r>
              <a:rPr lang="es-AR" sz="1600" b="1" dirty="0">
                <a:solidFill>
                  <a:schemeClr val="accent5">
                    <a:lumMod val="50000"/>
                  </a:schemeClr>
                </a:solidFill>
              </a:rPr>
              <a:t> 2 </a:t>
            </a:r>
            <a:r>
              <a:rPr lang="es-AR" sz="1600" b="1" dirty="0" err="1">
                <a:solidFill>
                  <a:schemeClr val="accent5">
                    <a:lumMod val="50000"/>
                  </a:schemeClr>
                </a:solidFill>
              </a:rPr>
              <a:t>study</a:t>
            </a:r>
            <a:r>
              <a:rPr lang="es-AR" sz="1600" b="1" dirty="0"/>
              <a:t>.</a:t>
            </a:r>
            <a:r>
              <a:rPr lang="es-AR" sz="1600" dirty="0"/>
              <a:t> Pagano, D, </a:t>
            </a:r>
            <a:r>
              <a:rPr lang="es-AR" sz="1600" dirty="0" err="1"/>
              <a:t>Gruttadauria</a:t>
            </a:r>
            <a:r>
              <a:rPr lang="es-AR" sz="1600" dirty="0"/>
              <a:t>, S et al. </a:t>
            </a:r>
            <a:r>
              <a:rPr lang="es-AR" sz="1600" i="1" dirty="0"/>
              <a:t>BMC </a:t>
            </a:r>
            <a:r>
              <a:rPr lang="es-AR" sz="1600" i="1" dirty="0" err="1"/>
              <a:t>Surgery</a:t>
            </a:r>
            <a:r>
              <a:rPr lang="es-AR" sz="1600" dirty="0"/>
              <a:t>, </a:t>
            </a:r>
            <a:r>
              <a:rPr lang="es-AR" sz="1600" i="1" dirty="0"/>
              <a:t>2018 </a:t>
            </a:r>
          </a:p>
          <a:p>
            <a:r>
              <a:rPr lang="es-AR" sz="1600" b="1" i="1" dirty="0" err="1"/>
              <a:t>Population</a:t>
            </a:r>
            <a:r>
              <a:rPr lang="es-AR" sz="1600" b="1" i="1" dirty="0"/>
              <a:t>: </a:t>
            </a:r>
            <a:r>
              <a:rPr lang="es-AR" sz="1600" dirty="0"/>
              <a:t>O</a:t>
            </a:r>
            <a:r>
              <a:rPr lang="en-US" sz="1600" dirty="0" err="1"/>
              <a:t>rgans</a:t>
            </a:r>
            <a:r>
              <a:rPr lang="en-US" sz="1600" dirty="0"/>
              <a:t> procured in a DBD after preoperative administration of Simvastatin vs placebo. </a:t>
            </a:r>
            <a:r>
              <a:rPr lang="en-US" sz="1600" b="1" dirty="0"/>
              <a:t>Outcome: </a:t>
            </a:r>
            <a:r>
              <a:rPr lang="en-US" sz="1600" dirty="0"/>
              <a:t>postoperative graft survival after LT. </a:t>
            </a:r>
            <a:r>
              <a:rPr lang="en-US" sz="1600" b="1" dirty="0"/>
              <a:t>RCT 106 pts</a:t>
            </a:r>
          </a:p>
          <a:p>
            <a:r>
              <a:rPr lang="es-AR" sz="1600" i="1" dirty="0" err="1"/>
              <a:t>Registered</a:t>
            </a:r>
            <a:r>
              <a:rPr lang="es-AR" sz="1600" i="1" dirty="0"/>
              <a:t>: </a:t>
            </a:r>
            <a:r>
              <a:rPr lang="es-AR" sz="1600" dirty="0"/>
              <a:t>ISRCTN27083228.</a:t>
            </a:r>
          </a:p>
        </p:txBody>
      </p:sp>
      <p:sp>
        <p:nvSpPr>
          <p:cNvPr id="6" name="ZoneTexte 5"/>
          <p:cNvSpPr txBox="1"/>
          <p:nvPr/>
        </p:nvSpPr>
        <p:spPr>
          <a:xfrm>
            <a:off x="685960" y="3173884"/>
            <a:ext cx="7761768" cy="461665"/>
          </a:xfrm>
          <a:prstGeom prst="rect">
            <a:avLst/>
          </a:prstGeom>
          <a:noFill/>
        </p:spPr>
        <p:txBody>
          <a:bodyPr wrap="square" rtlCol="0">
            <a:spAutoFit/>
          </a:bodyPr>
          <a:lstStyle/>
          <a:p>
            <a:r>
              <a:rPr lang="es-AR" sz="2400" b="1" dirty="0" err="1"/>
              <a:t>Trials</a:t>
            </a:r>
            <a:r>
              <a:rPr lang="es-AR" sz="2400" b="1" dirty="0"/>
              <a:t> </a:t>
            </a:r>
            <a:r>
              <a:rPr lang="es-AR" sz="2400" b="1" dirty="0" err="1"/>
              <a:t>Ongoing</a:t>
            </a:r>
            <a:r>
              <a:rPr lang="es-AR" sz="2400" b="1" dirty="0"/>
              <a:t> – </a:t>
            </a:r>
            <a:r>
              <a:rPr lang="es-AR" sz="2400" b="1" dirty="0" err="1"/>
              <a:t>Statins</a:t>
            </a:r>
            <a:r>
              <a:rPr lang="es-AR" sz="2400" b="1" dirty="0"/>
              <a:t> safety</a:t>
            </a: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3375" y="6101629"/>
            <a:ext cx="2326355" cy="593790"/>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8595" y="2714610"/>
            <a:ext cx="4065728" cy="630188"/>
          </a:xfrm>
          <a:prstGeom prst="rect">
            <a:avLst/>
          </a:prstGeom>
        </p:spPr>
      </p:pic>
      <p:sp>
        <p:nvSpPr>
          <p:cNvPr id="9" name="ZoneTexte 8"/>
          <p:cNvSpPr txBox="1"/>
          <p:nvPr/>
        </p:nvSpPr>
        <p:spPr>
          <a:xfrm>
            <a:off x="685960" y="3578223"/>
            <a:ext cx="10859387" cy="1107996"/>
          </a:xfrm>
          <a:prstGeom prst="rect">
            <a:avLst/>
          </a:prstGeom>
          <a:noFill/>
        </p:spPr>
        <p:txBody>
          <a:bodyPr wrap="square" rtlCol="0">
            <a:spAutoFit/>
          </a:bodyPr>
          <a:lstStyle/>
          <a:p>
            <a:r>
              <a:rPr lang="en-US" sz="1600" b="1" dirty="0">
                <a:solidFill>
                  <a:schemeClr val="accent5">
                    <a:lumMod val="50000"/>
                  </a:schemeClr>
                </a:solidFill>
              </a:rPr>
              <a:t>Liver Injury by Statins in Patients With History of Hepatitis B Virus Infection (LISHBV)</a:t>
            </a:r>
          </a:p>
          <a:p>
            <a:r>
              <a:rPr lang="en-US" sz="1600" b="1" dirty="0"/>
              <a:t>Objectives:</a:t>
            </a:r>
            <a:r>
              <a:rPr lang="en-US" sz="1600" dirty="0"/>
              <a:t> to investigate the incidence of liver injury by statins in coronary heart disease (CHD) patients with history of hepatitis B virus (HBV) infection. </a:t>
            </a:r>
            <a:r>
              <a:rPr lang="en-US" sz="1600" b="1" dirty="0"/>
              <a:t>PI:</a:t>
            </a:r>
            <a:r>
              <a:rPr lang="en-US" sz="1600" dirty="0"/>
              <a:t> </a:t>
            </a:r>
            <a:r>
              <a:rPr lang="es-AR" sz="1600" dirty="0" err="1"/>
              <a:t>Zhijian</a:t>
            </a:r>
            <a:r>
              <a:rPr lang="es-AR" sz="1600" dirty="0"/>
              <a:t> Yang, Doctor. </a:t>
            </a:r>
            <a:r>
              <a:rPr lang="en-US" sz="1600" dirty="0"/>
              <a:t>First Affiliated Hospital of Nanjing Medical University, China. </a:t>
            </a:r>
          </a:p>
          <a:p>
            <a:r>
              <a:rPr lang="en-US" sz="1600" b="1" dirty="0"/>
              <a:t>RCT 600 pts – end 2020</a:t>
            </a:r>
            <a:endParaRPr lang="es-AR" sz="1600" dirty="0"/>
          </a:p>
        </p:txBody>
      </p:sp>
      <p:sp>
        <p:nvSpPr>
          <p:cNvPr id="12" name="ZoneTexte 11"/>
          <p:cNvSpPr txBox="1"/>
          <p:nvPr/>
        </p:nvSpPr>
        <p:spPr>
          <a:xfrm>
            <a:off x="685960" y="4835686"/>
            <a:ext cx="7761768" cy="461665"/>
          </a:xfrm>
          <a:prstGeom prst="rect">
            <a:avLst/>
          </a:prstGeom>
          <a:noFill/>
        </p:spPr>
        <p:txBody>
          <a:bodyPr wrap="square" rtlCol="0">
            <a:spAutoFit/>
          </a:bodyPr>
          <a:lstStyle/>
          <a:p>
            <a:r>
              <a:rPr lang="es-AR" sz="2400" b="1" dirty="0" err="1"/>
              <a:t>Trials</a:t>
            </a:r>
            <a:r>
              <a:rPr lang="es-AR" sz="2400" b="1" dirty="0"/>
              <a:t> </a:t>
            </a:r>
            <a:r>
              <a:rPr lang="es-AR" sz="2400" b="1" dirty="0" err="1"/>
              <a:t>Ongoing</a:t>
            </a:r>
            <a:r>
              <a:rPr lang="es-AR" sz="2400" b="1" dirty="0"/>
              <a:t> – </a:t>
            </a:r>
            <a:r>
              <a:rPr lang="es-AR" sz="2400" b="1" dirty="0" err="1"/>
              <a:t>Statins</a:t>
            </a:r>
            <a:r>
              <a:rPr lang="es-AR" sz="2400" b="1" dirty="0"/>
              <a:t> and cirrhosis </a:t>
            </a:r>
            <a:r>
              <a:rPr lang="es-AR" sz="2400" b="1" dirty="0" err="1"/>
              <a:t>decompensation</a:t>
            </a:r>
            <a:endParaRPr lang="es-AR" sz="2400" b="1" dirty="0"/>
          </a:p>
        </p:txBody>
      </p:sp>
      <p:sp>
        <p:nvSpPr>
          <p:cNvPr id="13" name="ZoneTexte 12"/>
          <p:cNvSpPr txBox="1"/>
          <p:nvPr/>
        </p:nvSpPr>
        <p:spPr>
          <a:xfrm>
            <a:off x="685960" y="5228973"/>
            <a:ext cx="10859387" cy="1107996"/>
          </a:xfrm>
          <a:prstGeom prst="rect">
            <a:avLst/>
          </a:prstGeom>
          <a:noFill/>
        </p:spPr>
        <p:txBody>
          <a:bodyPr wrap="square" rtlCol="0">
            <a:spAutoFit/>
          </a:bodyPr>
          <a:lstStyle/>
          <a:p>
            <a:r>
              <a:rPr lang="en-US" sz="1600" b="1" dirty="0">
                <a:solidFill>
                  <a:srgbClr val="002060"/>
                </a:solidFill>
              </a:rPr>
              <a:t>Statins And Cirrhosis: Reducing Events of Decompensation (SACRED)</a:t>
            </a:r>
          </a:p>
          <a:p>
            <a:r>
              <a:rPr lang="en-US" sz="1600" b="1" dirty="0"/>
              <a:t>Objectives:</a:t>
            </a:r>
            <a:r>
              <a:rPr lang="en-US" sz="1600" dirty="0"/>
              <a:t> whether simvastatin can lower the risk of hepatic decompensation in U.S. Veterans who have compensated cirrhosis </a:t>
            </a:r>
            <a:r>
              <a:rPr lang="en-US" sz="1600" b="1" dirty="0" err="1"/>
              <a:t>PI:</a:t>
            </a:r>
            <a:r>
              <a:rPr lang="en-US" sz="1600" dirty="0" err="1"/>
              <a:t>Tamar</a:t>
            </a:r>
            <a:r>
              <a:rPr lang="en-US" sz="1600" dirty="0"/>
              <a:t> </a:t>
            </a:r>
            <a:r>
              <a:rPr lang="en-US" sz="1600" dirty="0" err="1"/>
              <a:t>Taddei</a:t>
            </a:r>
            <a:r>
              <a:rPr lang="en-US" sz="1600" dirty="0"/>
              <a:t>, VA Connecticut Healthcare System </a:t>
            </a:r>
          </a:p>
          <a:p>
            <a:r>
              <a:rPr lang="en-US" sz="1600" b="1" dirty="0"/>
              <a:t>Phase III RCT 500 pts – end 2023</a:t>
            </a:r>
            <a:endParaRPr lang="es-AR" sz="1600" dirty="0"/>
          </a:p>
        </p:txBody>
      </p:sp>
    </p:spTree>
    <p:extLst>
      <p:ext uri="{BB962C8B-B14F-4D97-AF65-F5344CB8AC3E}">
        <p14:creationId xmlns:p14="http://schemas.microsoft.com/office/powerpoint/2010/main" val="22342086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888" y="1363342"/>
            <a:ext cx="5338931" cy="2298243"/>
          </a:xfrm>
          <a:prstGeom prst="rect">
            <a:avLst/>
          </a:prstGeom>
          <a:ln>
            <a:noFill/>
          </a:ln>
          <a:effectLst>
            <a:outerShdw blurRad="190500" algn="tl" rotWithShape="0">
              <a:srgbClr val="000000">
                <a:alpha val="70000"/>
              </a:srgbClr>
            </a:outerShdw>
          </a:effectLst>
        </p:spPr>
      </p:pic>
      <p:sp>
        <p:nvSpPr>
          <p:cNvPr id="6" name="ZoneTexte 5"/>
          <p:cNvSpPr txBox="1"/>
          <p:nvPr/>
        </p:nvSpPr>
        <p:spPr>
          <a:xfrm>
            <a:off x="453762" y="440012"/>
            <a:ext cx="7700212" cy="923330"/>
          </a:xfrm>
          <a:prstGeom prst="rect">
            <a:avLst/>
          </a:prstGeom>
          <a:noFill/>
        </p:spPr>
        <p:txBody>
          <a:bodyPr wrap="square" rtlCol="0">
            <a:spAutoFit/>
          </a:bodyPr>
          <a:lstStyle/>
          <a:p>
            <a:r>
              <a:rPr lang="es-AR" sz="5400" b="1" dirty="0">
                <a:solidFill>
                  <a:srgbClr val="00B0F0"/>
                </a:solidFill>
              </a:rPr>
              <a:t>Thank you!!</a:t>
            </a: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7587" y="3821160"/>
            <a:ext cx="3692094" cy="2769070"/>
          </a:xfrm>
          <a:prstGeom prst="rect">
            <a:avLst/>
          </a:prstGeom>
          <a:ln>
            <a:noFill/>
          </a:ln>
          <a:effectLst>
            <a:outerShdw blurRad="190500" algn="tl" rotWithShape="0">
              <a:srgbClr val="000000">
                <a:alpha val="70000"/>
              </a:srgbClr>
            </a:outerShdw>
          </a:effectLst>
        </p:spPr>
      </p:pic>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231" y="3860017"/>
            <a:ext cx="3581014" cy="2691355"/>
          </a:xfrm>
          <a:prstGeom prst="rect">
            <a:avLst/>
          </a:prstGeom>
          <a:ln>
            <a:noFill/>
          </a:ln>
          <a:effectLst>
            <a:outerShdw blurRad="190500" algn="tl" rotWithShape="0">
              <a:srgbClr val="000000">
                <a:alpha val="70000"/>
              </a:srgbClr>
            </a:outerShdw>
          </a:effectLst>
        </p:spPr>
      </p:pic>
      <p:pic>
        <p:nvPicPr>
          <p:cNvPr id="4" name="Image 3"/>
          <p:cNvPicPr>
            <a:picLocks noChangeAspect="1"/>
          </p:cNvPicPr>
          <p:nvPr/>
        </p:nvPicPr>
        <p:blipFill rotWithShape="1">
          <a:blip r:embed="rId5" cstate="print">
            <a:extLst>
              <a:ext uri="{28A0092B-C50C-407E-A947-70E740481C1C}">
                <a14:useLocalDpi xmlns:a14="http://schemas.microsoft.com/office/drawing/2010/main" val="0"/>
              </a:ext>
            </a:extLst>
          </a:blip>
          <a:srcRect t="15181"/>
          <a:stretch/>
        </p:blipFill>
        <p:spPr>
          <a:xfrm>
            <a:off x="6145725" y="1363342"/>
            <a:ext cx="4820093" cy="2297162"/>
          </a:xfrm>
          <a:prstGeom prst="rect">
            <a:avLst/>
          </a:prstGeom>
          <a:ln>
            <a:noFill/>
          </a:ln>
          <a:effectLst>
            <a:outerShdw blurRad="190500" algn="tl" rotWithShape="0">
              <a:srgbClr val="000000">
                <a:alpha val="70000"/>
              </a:srgbClr>
            </a:outerShdw>
          </a:effectLst>
        </p:spPr>
      </p:pic>
      <p:pic>
        <p:nvPicPr>
          <p:cNvPr id="7" name="Imag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37023" y="3821160"/>
            <a:ext cx="2794342" cy="281762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36314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450" y="716258"/>
            <a:ext cx="11236687" cy="1538883"/>
          </a:xfrm>
          <a:prstGeom prst="rect">
            <a:avLst/>
          </a:prstGeom>
        </p:spPr>
        <p:txBody>
          <a:bodyPr wrap="square">
            <a:spAutoFit/>
          </a:bodyPr>
          <a:lstStyle/>
          <a:p>
            <a:r>
              <a:rPr lang="en-US" sz="2400" b="1" dirty="0"/>
              <a:t>KLF2 exerts </a:t>
            </a:r>
            <a:r>
              <a:rPr lang="en-US" sz="2400" b="1" dirty="0" err="1"/>
              <a:t>antiﬁbrotic</a:t>
            </a:r>
            <a:r>
              <a:rPr lang="en-US" sz="2400" b="1" dirty="0"/>
              <a:t> and </a:t>
            </a:r>
            <a:r>
              <a:rPr lang="en-US" sz="2400" b="1" dirty="0" err="1"/>
              <a:t>vasoprotective</a:t>
            </a:r>
            <a:r>
              <a:rPr lang="en-US" sz="2400" b="1" dirty="0"/>
              <a:t> effects in cirrhotic rat livers: behind the molecular mechanisms of statins. </a:t>
            </a:r>
            <a:r>
              <a:rPr lang="en-US" dirty="0"/>
              <a:t>G </a:t>
            </a:r>
            <a:r>
              <a:rPr lang="en-US" dirty="0" err="1"/>
              <a:t>Marrone</a:t>
            </a:r>
            <a:r>
              <a:rPr lang="en-US" dirty="0"/>
              <a:t>, R </a:t>
            </a:r>
            <a:r>
              <a:rPr lang="en-US" dirty="0" err="1"/>
              <a:t>Maeso-Díaz</a:t>
            </a:r>
            <a:r>
              <a:rPr lang="en-US" dirty="0"/>
              <a:t>, G </a:t>
            </a:r>
            <a:r>
              <a:rPr lang="en-US" dirty="0" err="1"/>
              <a:t>García-Cardena</a:t>
            </a:r>
            <a:r>
              <a:rPr lang="en-US" dirty="0"/>
              <a:t>, JG </a:t>
            </a:r>
            <a:r>
              <a:rPr lang="en-US" dirty="0" err="1"/>
              <a:t>Abraldes</a:t>
            </a:r>
            <a:r>
              <a:rPr lang="en-US" dirty="0"/>
              <a:t>, JC </a:t>
            </a:r>
            <a:r>
              <a:rPr lang="en-US" dirty="0" err="1"/>
              <a:t>García-Pagán</a:t>
            </a:r>
            <a:r>
              <a:rPr lang="en-US" dirty="0"/>
              <a:t>, J Bosch, J </a:t>
            </a:r>
            <a:r>
              <a:rPr lang="en-US" dirty="0" err="1"/>
              <a:t>Gracia</a:t>
            </a:r>
            <a:r>
              <a:rPr lang="en-US" dirty="0"/>
              <a:t>-Sancho. </a:t>
            </a:r>
            <a:r>
              <a:rPr lang="en-US" i="1" dirty="0"/>
              <a:t>Gut 2015</a:t>
            </a:r>
          </a:p>
          <a:p>
            <a:endParaRPr lang="es-AR" sz="2800" b="1" dirty="0"/>
          </a:p>
        </p:txBody>
      </p:sp>
      <p:sp>
        <p:nvSpPr>
          <p:cNvPr id="5" name="ZoneTexte 4"/>
          <p:cNvSpPr txBox="1"/>
          <p:nvPr/>
        </p:nvSpPr>
        <p:spPr>
          <a:xfrm>
            <a:off x="171450" y="172437"/>
            <a:ext cx="11868150" cy="369332"/>
          </a:xfrm>
          <a:prstGeom prst="rect">
            <a:avLst/>
          </a:prstGeom>
          <a:solidFill>
            <a:schemeClr val="accent4">
              <a:lumMod val="20000"/>
              <a:lumOff val="80000"/>
            </a:schemeClr>
          </a:solidFill>
        </p:spPr>
        <p:txBody>
          <a:bodyPr wrap="square" rtlCol="0">
            <a:spAutoFit/>
          </a:bodyPr>
          <a:lstStyle/>
          <a:p>
            <a:r>
              <a:rPr lang="es-AR" dirty="0"/>
              <a:t>STATINS – Pre-</a:t>
            </a:r>
            <a:r>
              <a:rPr lang="es-AR" dirty="0" err="1"/>
              <a:t>clinical</a:t>
            </a:r>
            <a:r>
              <a:rPr lang="es-AR" dirty="0"/>
              <a:t> </a:t>
            </a:r>
            <a:r>
              <a:rPr lang="es-AR" dirty="0" err="1"/>
              <a:t>studies</a:t>
            </a:r>
            <a:r>
              <a:rPr lang="es-AR" dirty="0"/>
              <a:t>: Rac1/KLF2 </a:t>
            </a:r>
            <a:r>
              <a:rPr lang="es-AR" dirty="0" err="1"/>
              <a:t>pathway</a:t>
            </a:r>
            <a:endParaRPr lang="es-AR" dirty="0"/>
          </a:p>
        </p:txBody>
      </p:sp>
      <p:sp>
        <p:nvSpPr>
          <p:cNvPr id="10" name="Rectangle 9"/>
          <p:cNvSpPr/>
          <p:nvPr/>
        </p:nvSpPr>
        <p:spPr>
          <a:xfrm>
            <a:off x="896475" y="3071829"/>
            <a:ext cx="4489940" cy="923330"/>
          </a:xfrm>
          <a:prstGeom prst="rect">
            <a:avLst/>
          </a:prstGeom>
          <a:solidFill>
            <a:schemeClr val="accent4">
              <a:lumMod val="20000"/>
              <a:lumOff val="80000"/>
            </a:schemeClr>
          </a:solidFill>
        </p:spPr>
        <p:txBody>
          <a:bodyPr wrap="square">
            <a:spAutoFit/>
          </a:bodyPr>
          <a:lstStyle/>
          <a:p>
            <a:r>
              <a:rPr lang="es-AR" dirty="0" err="1"/>
              <a:t>Activation</a:t>
            </a:r>
            <a:r>
              <a:rPr lang="es-AR" dirty="0"/>
              <a:t> </a:t>
            </a:r>
            <a:r>
              <a:rPr lang="es-AR" dirty="0" err="1"/>
              <a:t>phenotype</a:t>
            </a:r>
            <a:r>
              <a:rPr lang="es-AR" dirty="0"/>
              <a:t> of KLF2 in human and </a:t>
            </a:r>
            <a:r>
              <a:rPr lang="es-AR" dirty="0" err="1"/>
              <a:t>rat</a:t>
            </a:r>
            <a:r>
              <a:rPr lang="es-AR" dirty="0"/>
              <a:t> </a:t>
            </a:r>
            <a:r>
              <a:rPr lang="es-AR" dirty="0" err="1"/>
              <a:t>cirrhotic</a:t>
            </a:r>
            <a:r>
              <a:rPr lang="es-AR" dirty="0"/>
              <a:t> </a:t>
            </a:r>
            <a:r>
              <a:rPr lang="es-AR" dirty="0" err="1"/>
              <a:t>hepatic</a:t>
            </a:r>
            <a:r>
              <a:rPr lang="es-AR" dirty="0"/>
              <a:t> </a:t>
            </a:r>
            <a:r>
              <a:rPr lang="es-AR" dirty="0" err="1"/>
              <a:t>stellate</a:t>
            </a:r>
            <a:r>
              <a:rPr lang="es-AR" dirty="0"/>
              <a:t> </a:t>
            </a:r>
            <a:r>
              <a:rPr lang="es-AR" dirty="0" err="1"/>
              <a:t>cells</a:t>
            </a:r>
            <a:r>
              <a:rPr lang="es-AR" dirty="0"/>
              <a:t> (HSC) with SMV, adenovirus </a:t>
            </a:r>
            <a:r>
              <a:rPr lang="es-AR" dirty="0" err="1"/>
              <a:t>codifying</a:t>
            </a:r>
            <a:r>
              <a:rPr lang="es-AR" dirty="0"/>
              <a:t> </a:t>
            </a:r>
            <a:r>
              <a:rPr lang="es-AR" dirty="0" err="1"/>
              <a:t>for</a:t>
            </a:r>
            <a:r>
              <a:rPr lang="es-AR" dirty="0"/>
              <a:t> KLF2 </a:t>
            </a:r>
            <a:r>
              <a:rPr lang="es-AR" dirty="0" err="1"/>
              <a:t>or</a:t>
            </a:r>
            <a:r>
              <a:rPr lang="es-AR" dirty="0"/>
              <a:t> </a:t>
            </a:r>
            <a:r>
              <a:rPr lang="es-AR" dirty="0" err="1"/>
              <a:t>vehicle</a:t>
            </a:r>
            <a:endParaRPr lang="es-AR" dirty="0"/>
          </a:p>
        </p:txBody>
      </p:sp>
      <p:sp>
        <p:nvSpPr>
          <p:cNvPr id="21" name="ZoneTexte 20"/>
          <p:cNvSpPr txBox="1"/>
          <p:nvPr/>
        </p:nvSpPr>
        <p:spPr>
          <a:xfrm>
            <a:off x="575030" y="4209416"/>
            <a:ext cx="5216170" cy="2031325"/>
          </a:xfrm>
          <a:prstGeom prst="rect">
            <a:avLst/>
          </a:prstGeom>
          <a:noFill/>
        </p:spPr>
        <p:txBody>
          <a:bodyPr wrap="square" rtlCol="0">
            <a:spAutoFit/>
          </a:bodyPr>
          <a:lstStyle/>
          <a:p>
            <a:pPr marL="285750" indent="-285750">
              <a:buFont typeface="Arial" panose="020B0604020202020204" pitchFamily="34" charset="0"/>
              <a:buChar char="•"/>
            </a:pPr>
            <a:r>
              <a:rPr lang="es-AR" dirty="0"/>
              <a:t> SMV up-</a:t>
            </a:r>
            <a:r>
              <a:rPr lang="es-AR" dirty="0" err="1"/>
              <a:t>regulated</a:t>
            </a:r>
            <a:r>
              <a:rPr lang="en-US" dirty="0"/>
              <a:t> KLF2 and thus decreased HSC activation markers α-smooth muscle actin (α-SMA) and procollagen I</a:t>
            </a:r>
          </a:p>
          <a:p>
            <a:pPr marL="285750" indent="-285750">
              <a:buFont typeface="Arial" panose="020B0604020202020204" pitchFamily="34" charset="0"/>
              <a:buChar char="•"/>
            </a:pPr>
            <a:r>
              <a:rPr lang="en-US" b="1" dirty="0"/>
              <a:t>SMV</a:t>
            </a:r>
            <a:r>
              <a:rPr lang="es-AR" b="1" dirty="0"/>
              <a:t> </a:t>
            </a:r>
            <a:r>
              <a:rPr lang="es-AR" b="1" dirty="0" err="1"/>
              <a:t>ameliorated</a:t>
            </a:r>
            <a:r>
              <a:rPr lang="es-AR" b="1" dirty="0"/>
              <a:t> HSC </a:t>
            </a:r>
            <a:r>
              <a:rPr lang="es-AR" b="1" dirty="0" err="1"/>
              <a:t>phenotype</a:t>
            </a:r>
            <a:r>
              <a:rPr lang="es-AR" b="1" dirty="0"/>
              <a:t> </a:t>
            </a:r>
            <a:endParaRPr lang="en-US" b="1" dirty="0"/>
          </a:p>
          <a:p>
            <a:pPr marL="285750" indent="-285750">
              <a:buFont typeface="Arial" panose="020B0604020202020204" pitchFamily="34" charset="0"/>
              <a:buChar char="•"/>
            </a:pPr>
            <a:r>
              <a:rPr lang="en-US" dirty="0"/>
              <a:t>Cirrhotic rats treated during 3 days with SMV exhibited upregulation in KLF2 expression, HSC deactivation and diminution in PP and liver fibrosis</a:t>
            </a:r>
            <a:endParaRPr lang="es-AR" dirty="0"/>
          </a:p>
        </p:txBody>
      </p:sp>
      <p:grpSp>
        <p:nvGrpSpPr>
          <p:cNvPr id="2" name="Groupe 1"/>
          <p:cNvGrpSpPr/>
          <p:nvPr/>
        </p:nvGrpSpPr>
        <p:grpSpPr>
          <a:xfrm>
            <a:off x="6610482" y="1840258"/>
            <a:ext cx="5429118" cy="4856659"/>
            <a:chOff x="6610482" y="1840258"/>
            <a:chExt cx="5429118" cy="4856659"/>
          </a:xfrm>
        </p:grpSpPr>
        <p:grpSp>
          <p:nvGrpSpPr>
            <p:cNvPr id="13" name="Groupe 12"/>
            <p:cNvGrpSpPr/>
            <p:nvPr/>
          </p:nvGrpSpPr>
          <p:grpSpPr>
            <a:xfrm>
              <a:off x="6610482" y="4375748"/>
              <a:ext cx="3962401" cy="2321169"/>
              <a:chOff x="6635260" y="1922585"/>
              <a:chExt cx="3962401" cy="2321169"/>
            </a:xfrm>
          </p:grpSpPr>
          <p:pic>
            <p:nvPicPr>
              <p:cNvPr id="11" name="Image 10"/>
              <p:cNvPicPr>
                <a:picLocks noChangeAspect="1"/>
              </p:cNvPicPr>
              <p:nvPr/>
            </p:nvPicPr>
            <p:blipFill rotWithShape="1">
              <a:blip r:embed="rId3"/>
              <a:srcRect l="65178" t="21046" r="6682" b="48521"/>
              <a:stretch/>
            </p:blipFill>
            <p:spPr>
              <a:xfrm>
                <a:off x="6635260" y="1922585"/>
                <a:ext cx="3962401" cy="2321169"/>
              </a:xfrm>
              <a:prstGeom prst="rect">
                <a:avLst/>
              </a:prstGeom>
            </p:spPr>
          </p:pic>
          <p:sp>
            <p:nvSpPr>
              <p:cNvPr id="12" name="Ellipse 11"/>
              <p:cNvSpPr/>
              <p:nvPr/>
            </p:nvSpPr>
            <p:spPr>
              <a:xfrm>
                <a:off x="6635260" y="2051538"/>
                <a:ext cx="422032" cy="3267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grpSp>
          <p:nvGrpSpPr>
            <p:cNvPr id="19" name="Groupe 18"/>
            <p:cNvGrpSpPr/>
            <p:nvPr/>
          </p:nvGrpSpPr>
          <p:grpSpPr>
            <a:xfrm>
              <a:off x="7211349" y="1840258"/>
              <a:ext cx="3103611" cy="2520461"/>
              <a:chOff x="7448144" y="4168666"/>
              <a:chExt cx="3103611" cy="2520461"/>
            </a:xfrm>
          </p:grpSpPr>
          <p:pic>
            <p:nvPicPr>
              <p:cNvPr id="14" name="Image 13"/>
              <p:cNvPicPr>
                <a:picLocks noChangeAspect="1"/>
              </p:cNvPicPr>
              <p:nvPr/>
            </p:nvPicPr>
            <p:blipFill rotWithShape="1">
              <a:blip r:embed="rId4"/>
              <a:srcRect l="29038" t="45448" r="50128" b="23318"/>
              <a:stretch/>
            </p:blipFill>
            <p:spPr>
              <a:xfrm>
                <a:off x="7448144" y="4168666"/>
                <a:ext cx="3103611" cy="2520461"/>
              </a:xfrm>
              <a:prstGeom prst="rect">
                <a:avLst/>
              </a:prstGeom>
            </p:spPr>
          </p:pic>
          <p:sp>
            <p:nvSpPr>
              <p:cNvPr id="15" name="Ellipse 14"/>
              <p:cNvSpPr/>
              <p:nvPr/>
            </p:nvSpPr>
            <p:spPr>
              <a:xfrm>
                <a:off x="7448144" y="4208585"/>
                <a:ext cx="429764"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Ellipse 15"/>
              <p:cNvSpPr/>
              <p:nvPr/>
            </p:nvSpPr>
            <p:spPr>
              <a:xfrm>
                <a:off x="8288215" y="5029200"/>
                <a:ext cx="711734" cy="15429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Ellipse 16"/>
              <p:cNvSpPr/>
              <p:nvPr/>
            </p:nvSpPr>
            <p:spPr>
              <a:xfrm>
                <a:off x="9725795" y="5975003"/>
                <a:ext cx="711734" cy="59715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pic>
          <p:nvPicPr>
            <p:cNvPr id="9" name="Image 8"/>
            <p:cNvPicPr>
              <a:picLocks noChangeAspect="1"/>
            </p:cNvPicPr>
            <p:nvPr/>
          </p:nvPicPr>
          <p:blipFill rotWithShape="1">
            <a:blip r:embed="rId5" cstate="print">
              <a:extLst>
                <a:ext uri="{28A0092B-C50C-407E-A947-70E740481C1C}">
                  <a14:useLocalDpi xmlns:a14="http://schemas.microsoft.com/office/drawing/2010/main" val="0"/>
                </a:ext>
              </a:extLst>
            </a:blip>
            <a:srcRect l="6653" t="2740" b="4657"/>
            <a:stretch/>
          </p:blipFill>
          <p:spPr>
            <a:xfrm>
              <a:off x="10437528" y="5195189"/>
              <a:ext cx="1602072" cy="1154336"/>
            </a:xfrm>
            <a:prstGeom prst="rect">
              <a:avLst/>
            </a:prstGeom>
          </p:spPr>
        </p:pic>
      </p:grpSp>
      <p:sp>
        <p:nvSpPr>
          <p:cNvPr id="3" name="ZoneTexte 2"/>
          <p:cNvSpPr txBox="1"/>
          <p:nvPr/>
        </p:nvSpPr>
        <p:spPr>
          <a:xfrm>
            <a:off x="896475" y="2255141"/>
            <a:ext cx="4489940" cy="646331"/>
          </a:xfrm>
          <a:prstGeom prst="rect">
            <a:avLst/>
          </a:prstGeom>
          <a:noFill/>
          <a:ln w="28575">
            <a:solidFill>
              <a:schemeClr val="accent4"/>
            </a:solidFill>
          </a:ln>
        </p:spPr>
        <p:txBody>
          <a:bodyPr wrap="square" rtlCol="0">
            <a:spAutoFit/>
          </a:bodyPr>
          <a:lstStyle/>
          <a:p>
            <a:pPr algn="ctr"/>
            <a:r>
              <a:rPr lang="es-AR" b="1" dirty="0"/>
              <a:t>TF </a:t>
            </a:r>
            <a:r>
              <a:rPr lang="es-AR" b="1" dirty="0" err="1"/>
              <a:t>Kruppel-like</a:t>
            </a:r>
            <a:r>
              <a:rPr lang="es-AR" b="1" dirty="0"/>
              <a:t> ft2: </a:t>
            </a:r>
            <a:r>
              <a:rPr lang="es-AR" dirty="0" err="1"/>
              <a:t>induced</a:t>
            </a:r>
            <a:r>
              <a:rPr lang="es-AR" dirty="0"/>
              <a:t> </a:t>
            </a:r>
            <a:r>
              <a:rPr lang="es-AR" dirty="0" err="1"/>
              <a:t>early</a:t>
            </a:r>
            <a:r>
              <a:rPr lang="es-AR" dirty="0"/>
              <a:t> in cirrhosis </a:t>
            </a:r>
            <a:r>
              <a:rPr lang="es-AR" dirty="0" err="1"/>
              <a:t>progression</a:t>
            </a:r>
            <a:r>
              <a:rPr lang="es-AR" dirty="0"/>
              <a:t> to </a:t>
            </a:r>
            <a:r>
              <a:rPr lang="es-AR" dirty="0" err="1"/>
              <a:t>lessen</a:t>
            </a:r>
            <a:r>
              <a:rPr lang="es-AR" dirty="0"/>
              <a:t> vascular </a:t>
            </a:r>
            <a:r>
              <a:rPr lang="es-AR" dirty="0" err="1"/>
              <a:t>dysfunction</a:t>
            </a:r>
            <a:endParaRPr lang="es-AR" dirty="0"/>
          </a:p>
        </p:txBody>
      </p:sp>
    </p:spTree>
    <p:extLst>
      <p:ext uri="{BB962C8B-B14F-4D97-AF65-F5344CB8AC3E}">
        <p14:creationId xmlns:p14="http://schemas.microsoft.com/office/powerpoint/2010/main" val="3060261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1502455" y="1497560"/>
            <a:ext cx="8825651" cy="4240299"/>
          </a:xfrm>
          <a:prstGeom prst="rect">
            <a:avLst/>
          </a:prstGeom>
        </p:spPr>
      </p:pic>
      <p:sp>
        <p:nvSpPr>
          <p:cNvPr id="6" name="Rectangle 5"/>
          <p:cNvSpPr/>
          <p:nvPr/>
        </p:nvSpPr>
        <p:spPr>
          <a:xfrm>
            <a:off x="655320" y="492175"/>
            <a:ext cx="11216640" cy="646331"/>
          </a:xfrm>
          <a:prstGeom prst="rect">
            <a:avLst/>
          </a:prstGeom>
        </p:spPr>
        <p:txBody>
          <a:bodyPr wrap="square">
            <a:spAutoFit/>
          </a:bodyPr>
          <a:lstStyle/>
          <a:p>
            <a:r>
              <a:rPr lang="en-US" sz="3600" b="1" dirty="0"/>
              <a:t>Statins pleiotropic effects: endothelial dysfunction and PH</a:t>
            </a:r>
            <a:endParaRPr lang="es-AR" sz="3600" dirty="0"/>
          </a:p>
        </p:txBody>
      </p:sp>
      <p:sp>
        <p:nvSpPr>
          <p:cNvPr id="4" name="ZoneTexte 3"/>
          <p:cNvSpPr txBox="1"/>
          <p:nvPr/>
        </p:nvSpPr>
        <p:spPr>
          <a:xfrm>
            <a:off x="7453423" y="6347361"/>
            <a:ext cx="4368463" cy="369332"/>
          </a:xfrm>
          <a:prstGeom prst="rect">
            <a:avLst/>
          </a:prstGeom>
          <a:noFill/>
        </p:spPr>
        <p:txBody>
          <a:bodyPr wrap="square" rtlCol="0">
            <a:spAutoFit/>
          </a:bodyPr>
          <a:lstStyle/>
          <a:p>
            <a:pPr algn="r"/>
            <a:r>
              <a:rPr lang="es-AR" i="1" dirty="0"/>
              <a:t>Bosch et al, J </a:t>
            </a:r>
            <a:r>
              <a:rPr lang="es-AR" i="1" dirty="0" err="1"/>
              <a:t>Hepatol</a:t>
            </a:r>
            <a:r>
              <a:rPr lang="es-AR" i="1" dirty="0"/>
              <a:t> 2010 </a:t>
            </a:r>
          </a:p>
        </p:txBody>
      </p:sp>
    </p:spTree>
    <p:extLst>
      <p:ext uri="{BB962C8B-B14F-4D97-AF65-F5344CB8AC3E}">
        <p14:creationId xmlns:p14="http://schemas.microsoft.com/office/powerpoint/2010/main" val="2993047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5193" y="695998"/>
            <a:ext cx="11854407" cy="1107996"/>
          </a:xfrm>
          <a:prstGeom prst="rect">
            <a:avLst/>
          </a:prstGeom>
        </p:spPr>
        <p:txBody>
          <a:bodyPr wrap="square">
            <a:spAutoFit/>
          </a:bodyPr>
          <a:lstStyle/>
          <a:p>
            <a:r>
              <a:rPr lang="es-AR" sz="2400" b="1" dirty="0" err="1"/>
              <a:t>Atorvastatin</a:t>
            </a:r>
            <a:r>
              <a:rPr lang="es-AR" sz="2400" b="1" dirty="0"/>
              <a:t> </a:t>
            </a:r>
            <a:r>
              <a:rPr lang="es-AR" sz="2400" b="1" dirty="0" err="1"/>
              <a:t>Lowers</a:t>
            </a:r>
            <a:r>
              <a:rPr lang="es-AR" sz="2400" b="1" dirty="0"/>
              <a:t> Portal </a:t>
            </a:r>
            <a:r>
              <a:rPr lang="es-AR" sz="2400" b="1" dirty="0" err="1"/>
              <a:t>Pressure</a:t>
            </a:r>
            <a:r>
              <a:rPr lang="es-AR" sz="2400" b="1" dirty="0"/>
              <a:t> in </a:t>
            </a:r>
            <a:r>
              <a:rPr lang="es-AR" sz="2400" b="1" dirty="0" err="1"/>
              <a:t>Cirrhotic</a:t>
            </a:r>
            <a:r>
              <a:rPr lang="es-AR" sz="2400" b="1" dirty="0"/>
              <a:t> </a:t>
            </a:r>
            <a:r>
              <a:rPr lang="es-AR" sz="2400" b="1" dirty="0" err="1"/>
              <a:t>Rats</a:t>
            </a:r>
            <a:r>
              <a:rPr lang="es-AR" sz="2400" b="1" dirty="0"/>
              <a:t> </a:t>
            </a:r>
            <a:r>
              <a:rPr lang="es-AR" sz="2400" b="1" dirty="0" err="1"/>
              <a:t>by</a:t>
            </a:r>
            <a:r>
              <a:rPr lang="es-AR" sz="2400" b="1" dirty="0"/>
              <a:t> </a:t>
            </a:r>
            <a:r>
              <a:rPr lang="es-AR" sz="2400" b="1" dirty="0" err="1"/>
              <a:t>Inhibition</a:t>
            </a:r>
            <a:r>
              <a:rPr lang="es-AR" sz="2400" b="1" dirty="0"/>
              <a:t> of </a:t>
            </a:r>
            <a:r>
              <a:rPr lang="es-AR" sz="2400" b="1" dirty="0" err="1"/>
              <a:t>RhoA</a:t>
            </a:r>
            <a:r>
              <a:rPr lang="es-AR" sz="2400" b="1" dirty="0"/>
              <a:t>/Rho-</a:t>
            </a:r>
            <a:r>
              <a:rPr lang="es-AR" sz="2400" b="1" dirty="0" err="1"/>
              <a:t>kinase</a:t>
            </a:r>
            <a:r>
              <a:rPr lang="es-AR" sz="2400" b="1" dirty="0"/>
              <a:t> and </a:t>
            </a:r>
            <a:r>
              <a:rPr lang="es-AR" sz="2400" b="1" dirty="0" err="1"/>
              <a:t>Activation</a:t>
            </a:r>
            <a:r>
              <a:rPr lang="es-AR" sz="2400" b="1" dirty="0"/>
              <a:t> of </a:t>
            </a:r>
            <a:r>
              <a:rPr lang="es-AR" sz="2400" b="1" dirty="0" err="1"/>
              <a:t>Endothelial</a:t>
            </a:r>
            <a:r>
              <a:rPr lang="es-AR" sz="2400" b="1" dirty="0"/>
              <a:t> </a:t>
            </a:r>
            <a:r>
              <a:rPr lang="es-AR" sz="2400" b="1" dirty="0" err="1"/>
              <a:t>Nitric</a:t>
            </a:r>
            <a:r>
              <a:rPr lang="es-AR" sz="2400" b="1" dirty="0"/>
              <a:t> Oxide </a:t>
            </a:r>
            <a:r>
              <a:rPr lang="es-AR" sz="2400" b="1" dirty="0" err="1"/>
              <a:t>Synthase</a:t>
            </a:r>
            <a:r>
              <a:rPr lang="es-AR" sz="2400" b="1" dirty="0"/>
              <a:t> </a:t>
            </a:r>
            <a:r>
              <a:rPr lang="es-AR" dirty="0"/>
              <a:t>J </a:t>
            </a:r>
            <a:r>
              <a:rPr lang="es-AR" dirty="0" err="1"/>
              <a:t>Trebicka</a:t>
            </a:r>
            <a:r>
              <a:rPr lang="es-AR" dirty="0"/>
              <a:t>, M </a:t>
            </a:r>
            <a:r>
              <a:rPr lang="es-AR" dirty="0" err="1"/>
              <a:t>Hennenberg</a:t>
            </a:r>
            <a:r>
              <a:rPr lang="es-AR" dirty="0"/>
              <a:t>, W </a:t>
            </a:r>
            <a:r>
              <a:rPr lang="es-AR" dirty="0" err="1"/>
              <a:t>Laleman</a:t>
            </a:r>
            <a:r>
              <a:rPr lang="es-AR" dirty="0"/>
              <a:t>, N </a:t>
            </a:r>
            <a:r>
              <a:rPr lang="es-AR" dirty="0" err="1"/>
              <a:t>Shelest</a:t>
            </a:r>
            <a:r>
              <a:rPr lang="es-AR" dirty="0"/>
              <a:t>, E </a:t>
            </a:r>
            <a:r>
              <a:rPr lang="es-AR" dirty="0" err="1"/>
              <a:t>Biecker</a:t>
            </a:r>
            <a:r>
              <a:rPr lang="es-AR" dirty="0"/>
              <a:t>, M </a:t>
            </a:r>
            <a:r>
              <a:rPr lang="es-AR" dirty="0" err="1"/>
              <a:t>Schepke</a:t>
            </a:r>
            <a:r>
              <a:rPr lang="es-AR" dirty="0"/>
              <a:t>, F </a:t>
            </a:r>
            <a:r>
              <a:rPr lang="es-AR" dirty="0" err="1"/>
              <a:t>Nevens</a:t>
            </a:r>
            <a:r>
              <a:rPr lang="es-AR" dirty="0"/>
              <a:t>, T </a:t>
            </a:r>
            <a:r>
              <a:rPr lang="es-AR" dirty="0" err="1"/>
              <a:t>Sauerbruch</a:t>
            </a:r>
            <a:r>
              <a:rPr lang="es-AR" dirty="0"/>
              <a:t> and J </a:t>
            </a:r>
            <a:r>
              <a:rPr lang="es-AR" dirty="0" err="1"/>
              <a:t>Heller</a:t>
            </a:r>
            <a:r>
              <a:rPr lang="es-AR" dirty="0"/>
              <a:t>.</a:t>
            </a:r>
            <a:r>
              <a:rPr lang="en-US" dirty="0"/>
              <a:t> </a:t>
            </a:r>
            <a:r>
              <a:rPr lang="en-US" i="1" dirty="0" err="1"/>
              <a:t>Hepatology</a:t>
            </a:r>
            <a:r>
              <a:rPr lang="en-US" i="1" dirty="0"/>
              <a:t> 2007</a:t>
            </a:r>
          </a:p>
        </p:txBody>
      </p:sp>
      <p:sp>
        <p:nvSpPr>
          <p:cNvPr id="6" name="ZoneTexte 5"/>
          <p:cNvSpPr txBox="1"/>
          <p:nvPr/>
        </p:nvSpPr>
        <p:spPr>
          <a:xfrm>
            <a:off x="171450" y="202582"/>
            <a:ext cx="11868150" cy="369332"/>
          </a:xfrm>
          <a:prstGeom prst="rect">
            <a:avLst/>
          </a:prstGeom>
          <a:solidFill>
            <a:schemeClr val="accent4">
              <a:lumMod val="20000"/>
              <a:lumOff val="80000"/>
            </a:schemeClr>
          </a:solidFill>
        </p:spPr>
        <p:txBody>
          <a:bodyPr wrap="square" rtlCol="0">
            <a:spAutoFit/>
          </a:bodyPr>
          <a:lstStyle/>
          <a:p>
            <a:r>
              <a:rPr lang="es-AR" dirty="0"/>
              <a:t>STATINS – Pre-</a:t>
            </a:r>
            <a:r>
              <a:rPr lang="es-AR" dirty="0" err="1"/>
              <a:t>clinical</a:t>
            </a:r>
            <a:r>
              <a:rPr lang="es-AR" dirty="0"/>
              <a:t> </a:t>
            </a:r>
            <a:r>
              <a:rPr lang="es-AR" dirty="0" err="1"/>
              <a:t>studies</a:t>
            </a:r>
            <a:r>
              <a:rPr lang="es-AR" dirty="0"/>
              <a:t>: </a:t>
            </a:r>
            <a:r>
              <a:rPr lang="es-AR" dirty="0" err="1"/>
              <a:t>RhoA</a:t>
            </a:r>
            <a:r>
              <a:rPr lang="es-AR" dirty="0"/>
              <a:t>/Rho </a:t>
            </a:r>
            <a:r>
              <a:rPr lang="es-AR" dirty="0" err="1"/>
              <a:t>kinase</a:t>
            </a:r>
            <a:r>
              <a:rPr lang="es-AR" dirty="0"/>
              <a:t> </a:t>
            </a:r>
            <a:r>
              <a:rPr lang="es-AR" dirty="0" err="1"/>
              <a:t>pathway</a:t>
            </a:r>
            <a:endParaRPr lang="es-AR" dirty="0"/>
          </a:p>
        </p:txBody>
      </p:sp>
      <p:grpSp>
        <p:nvGrpSpPr>
          <p:cNvPr id="25" name="Groupe 24"/>
          <p:cNvGrpSpPr/>
          <p:nvPr/>
        </p:nvGrpSpPr>
        <p:grpSpPr>
          <a:xfrm>
            <a:off x="4939523" y="1950562"/>
            <a:ext cx="3137016" cy="2779917"/>
            <a:chOff x="4114389" y="3769739"/>
            <a:chExt cx="2934587" cy="2680010"/>
          </a:xfrm>
        </p:grpSpPr>
        <p:pic>
          <p:nvPicPr>
            <p:cNvPr id="15" name="Image 14"/>
            <p:cNvPicPr>
              <a:picLocks noChangeAspect="1"/>
            </p:cNvPicPr>
            <p:nvPr/>
          </p:nvPicPr>
          <p:blipFill>
            <a:blip r:embed="rId3"/>
            <a:stretch>
              <a:fillRect/>
            </a:stretch>
          </p:blipFill>
          <p:spPr>
            <a:xfrm>
              <a:off x="4336656" y="3801638"/>
              <a:ext cx="2712320" cy="2498814"/>
            </a:xfrm>
            <a:prstGeom prst="rect">
              <a:avLst/>
            </a:prstGeom>
          </p:spPr>
        </p:pic>
        <p:sp>
          <p:nvSpPr>
            <p:cNvPr id="21" name="Rectangle à coins arrondis 20"/>
            <p:cNvSpPr/>
            <p:nvPr/>
          </p:nvSpPr>
          <p:spPr>
            <a:xfrm>
              <a:off x="4336656" y="6211595"/>
              <a:ext cx="403729" cy="238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3" name="Rectangle à coins arrondis 22"/>
            <p:cNvSpPr/>
            <p:nvPr/>
          </p:nvSpPr>
          <p:spPr>
            <a:xfrm>
              <a:off x="4114389" y="3769739"/>
              <a:ext cx="625996" cy="46843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grpSp>
        <p:nvGrpSpPr>
          <p:cNvPr id="27" name="Groupe 26"/>
          <p:cNvGrpSpPr/>
          <p:nvPr/>
        </p:nvGrpSpPr>
        <p:grpSpPr>
          <a:xfrm>
            <a:off x="7742001" y="1868139"/>
            <a:ext cx="3863246" cy="2916951"/>
            <a:chOff x="8300400" y="3769739"/>
            <a:chExt cx="3670328" cy="2694856"/>
          </a:xfrm>
        </p:grpSpPr>
        <p:pic>
          <p:nvPicPr>
            <p:cNvPr id="17" name="Image 16"/>
            <p:cNvPicPr>
              <a:picLocks noChangeAspect="1"/>
            </p:cNvPicPr>
            <p:nvPr/>
          </p:nvPicPr>
          <p:blipFill>
            <a:blip r:embed="rId4"/>
            <a:stretch>
              <a:fillRect/>
            </a:stretch>
          </p:blipFill>
          <p:spPr>
            <a:xfrm>
              <a:off x="8629820" y="3819524"/>
              <a:ext cx="3132075" cy="2498814"/>
            </a:xfrm>
            <a:prstGeom prst="rect">
              <a:avLst/>
            </a:prstGeom>
          </p:spPr>
        </p:pic>
        <p:sp>
          <p:nvSpPr>
            <p:cNvPr id="18" name="Rectangle à coins arrondis 17"/>
            <p:cNvSpPr/>
            <p:nvPr/>
          </p:nvSpPr>
          <p:spPr>
            <a:xfrm>
              <a:off x="8856921" y="5932967"/>
              <a:ext cx="318977" cy="3823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Rectangle 18"/>
            <p:cNvSpPr/>
            <p:nvPr/>
          </p:nvSpPr>
          <p:spPr>
            <a:xfrm>
              <a:off x="9452344" y="6194125"/>
              <a:ext cx="2518384" cy="270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Rectangle à coins arrondis 19"/>
            <p:cNvSpPr/>
            <p:nvPr/>
          </p:nvSpPr>
          <p:spPr>
            <a:xfrm>
              <a:off x="8856921" y="4104167"/>
              <a:ext cx="352783" cy="1807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Rectangle à coins arrondis 25"/>
            <p:cNvSpPr/>
            <p:nvPr/>
          </p:nvSpPr>
          <p:spPr>
            <a:xfrm>
              <a:off x="8300400" y="3769739"/>
              <a:ext cx="1151944" cy="46843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grpSp>
        <p:nvGrpSpPr>
          <p:cNvPr id="31" name="Groupe 30"/>
          <p:cNvGrpSpPr/>
          <p:nvPr/>
        </p:nvGrpSpPr>
        <p:grpSpPr>
          <a:xfrm>
            <a:off x="2188532" y="2193512"/>
            <a:ext cx="2867131" cy="2393360"/>
            <a:chOff x="900012" y="4012688"/>
            <a:chExt cx="2867131" cy="2393360"/>
          </a:xfrm>
        </p:grpSpPr>
        <p:pic>
          <p:nvPicPr>
            <p:cNvPr id="29" name="Image 28"/>
            <p:cNvPicPr>
              <a:picLocks noChangeAspect="1"/>
            </p:cNvPicPr>
            <p:nvPr/>
          </p:nvPicPr>
          <p:blipFill>
            <a:blip r:embed="rId5"/>
            <a:stretch>
              <a:fillRect/>
            </a:stretch>
          </p:blipFill>
          <p:spPr>
            <a:xfrm>
              <a:off x="900012" y="4012688"/>
              <a:ext cx="2867131" cy="2393360"/>
            </a:xfrm>
            <a:prstGeom prst="rect">
              <a:avLst/>
            </a:prstGeom>
          </p:spPr>
        </p:pic>
        <p:sp>
          <p:nvSpPr>
            <p:cNvPr id="30" name="Rectangle à coins arrondis 29"/>
            <p:cNvSpPr/>
            <p:nvPr/>
          </p:nvSpPr>
          <p:spPr>
            <a:xfrm>
              <a:off x="910645" y="4012688"/>
              <a:ext cx="333365" cy="4210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32" name="ZoneTexte 31"/>
          <p:cNvSpPr txBox="1"/>
          <p:nvPr/>
        </p:nvSpPr>
        <p:spPr>
          <a:xfrm>
            <a:off x="1470731" y="4613885"/>
            <a:ext cx="4598373" cy="646331"/>
          </a:xfrm>
          <a:prstGeom prst="rect">
            <a:avLst/>
          </a:prstGeom>
          <a:noFill/>
        </p:spPr>
        <p:txBody>
          <a:bodyPr wrap="square" rtlCol="0">
            <a:spAutoFit/>
          </a:bodyPr>
          <a:lstStyle/>
          <a:p>
            <a:pPr algn="ctr"/>
            <a:r>
              <a:rPr lang="es-AR" b="1" dirty="0" err="1">
                <a:solidFill>
                  <a:srgbClr val="FF0000"/>
                </a:solidFill>
              </a:rPr>
              <a:t>Decreased</a:t>
            </a:r>
            <a:r>
              <a:rPr lang="es-AR" b="1" dirty="0">
                <a:solidFill>
                  <a:srgbClr val="FF0000"/>
                </a:solidFill>
              </a:rPr>
              <a:t> IH P-</a:t>
            </a:r>
            <a:r>
              <a:rPr lang="es-AR" b="1" dirty="0" err="1">
                <a:solidFill>
                  <a:srgbClr val="FF0000"/>
                </a:solidFill>
              </a:rPr>
              <a:t>moesin</a:t>
            </a:r>
            <a:r>
              <a:rPr lang="es-AR" b="1" dirty="0">
                <a:solidFill>
                  <a:srgbClr val="FF0000"/>
                </a:solidFill>
              </a:rPr>
              <a:t>:                                  </a:t>
            </a:r>
            <a:r>
              <a:rPr lang="es-AR" b="1" dirty="0" err="1">
                <a:solidFill>
                  <a:srgbClr val="FF0000"/>
                </a:solidFill>
              </a:rPr>
              <a:t>inhibition</a:t>
            </a:r>
            <a:r>
              <a:rPr lang="es-AR" b="1" dirty="0">
                <a:solidFill>
                  <a:srgbClr val="FF0000"/>
                </a:solidFill>
              </a:rPr>
              <a:t> Rho-</a:t>
            </a:r>
            <a:r>
              <a:rPr lang="es-AR" b="1" dirty="0" err="1">
                <a:solidFill>
                  <a:srgbClr val="FF0000"/>
                </a:solidFill>
              </a:rPr>
              <a:t>kinase</a:t>
            </a:r>
            <a:r>
              <a:rPr lang="es-AR" b="1" dirty="0">
                <a:solidFill>
                  <a:srgbClr val="FF0000"/>
                </a:solidFill>
              </a:rPr>
              <a:t> </a:t>
            </a:r>
          </a:p>
        </p:txBody>
      </p:sp>
      <p:sp>
        <p:nvSpPr>
          <p:cNvPr id="33" name="ZoneTexte 32"/>
          <p:cNvSpPr txBox="1"/>
          <p:nvPr/>
        </p:nvSpPr>
        <p:spPr>
          <a:xfrm>
            <a:off x="4598601" y="4644871"/>
            <a:ext cx="4598373" cy="369332"/>
          </a:xfrm>
          <a:prstGeom prst="rect">
            <a:avLst/>
          </a:prstGeom>
          <a:noFill/>
        </p:spPr>
        <p:txBody>
          <a:bodyPr wrap="square" rtlCol="0">
            <a:spAutoFit/>
          </a:bodyPr>
          <a:lstStyle/>
          <a:p>
            <a:pPr algn="ctr"/>
            <a:r>
              <a:rPr lang="es-AR" b="1" dirty="0" err="1">
                <a:solidFill>
                  <a:srgbClr val="FF0000"/>
                </a:solidFill>
              </a:rPr>
              <a:t>Increased</a:t>
            </a:r>
            <a:r>
              <a:rPr lang="es-AR" b="1" dirty="0">
                <a:solidFill>
                  <a:srgbClr val="FF0000"/>
                </a:solidFill>
              </a:rPr>
              <a:t> </a:t>
            </a:r>
            <a:r>
              <a:rPr lang="es-AR" b="1" dirty="0" err="1">
                <a:solidFill>
                  <a:srgbClr val="FF0000"/>
                </a:solidFill>
              </a:rPr>
              <a:t>eNOS</a:t>
            </a:r>
            <a:r>
              <a:rPr lang="es-AR" b="1" dirty="0">
                <a:solidFill>
                  <a:srgbClr val="FF0000"/>
                </a:solidFill>
              </a:rPr>
              <a:t> </a:t>
            </a:r>
            <a:r>
              <a:rPr lang="es-AR" b="1" dirty="0" err="1">
                <a:solidFill>
                  <a:srgbClr val="FF0000"/>
                </a:solidFill>
              </a:rPr>
              <a:t>liver</a:t>
            </a:r>
            <a:r>
              <a:rPr lang="es-AR" b="1" dirty="0">
                <a:solidFill>
                  <a:srgbClr val="FF0000"/>
                </a:solidFill>
              </a:rPr>
              <a:t> </a:t>
            </a:r>
            <a:r>
              <a:rPr lang="es-AR" b="1" dirty="0" err="1">
                <a:solidFill>
                  <a:srgbClr val="FF0000"/>
                </a:solidFill>
              </a:rPr>
              <a:t>content</a:t>
            </a:r>
            <a:endParaRPr lang="es-AR" b="1" dirty="0">
              <a:solidFill>
                <a:srgbClr val="FF0000"/>
              </a:solidFill>
            </a:endParaRPr>
          </a:p>
        </p:txBody>
      </p:sp>
      <p:sp>
        <p:nvSpPr>
          <p:cNvPr id="34" name="ZoneTexte 33"/>
          <p:cNvSpPr txBox="1"/>
          <p:nvPr/>
        </p:nvSpPr>
        <p:spPr>
          <a:xfrm>
            <a:off x="7742001" y="4635825"/>
            <a:ext cx="4598373" cy="369332"/>
          </a:xfrm>
          <a:prstGeom prst="rect">
            <a:avLst/>
          </a:prstGeom>
          <a:noFill/>
        </p:spPr>
        <p:txBody>
          <a:bodyPr wrap="square" rtlCol="0">
            <a:spAutoFit/>
          </a:bodyPr>
          <a:lstStyle/>
          <a:p>
            <a:pPr algn="ctr"/>
            <a:r>
              <a:rPr lang="es-AR" b="1" dirty="0">
                <a:solidFill>
                  <a:srgbClr val="FF0000"/>
                </a:solidFill>
              </a:rPr>
              <a:t>Decrease in portal </a:t>
            </a:r>
            <a:r>
              <a:rPr lang="es-AR" b="1" dirty="0" err="1">
                <a:solidFill>
                  <a:srgbClr val="FF0000"/>
                </a:solidFill>
              </a:rPr>
              <a:t>pressure</a:t>
            </a:r>
            <a:endParaRPr lang="es-AR" b="1" dirty="0">
              <a:solidFill>
                <a:srgbClr val="FF0000"/>
              </a:solidFill>
            </a:endParaRPr>
          </a:p>
        </p:txBody>
      </p:sp>
      <p:sp>
        <p:nvSpPr>
          <p:cNvPr id="35" name="Rectangle 34"/>
          <p:cNvSpPr/>
          <p:nvPr/>
        </p:nvSpPr>
        <p:spPr>
          <a:xfrm>
            <a:off x="4306186" y="5581405"/>
            <a:ext cx="7090061" cy="1015663"/>
          </a:xfrm>
          <a:prstGeom prst="rect">
            <a:avLst/>
          </a:prstGeom>
          <a:solidFill>
            <a:schemeClr val="accent2">
              <a:lumMod val="20000"/>
              <a:lumOff val="80000"/>
            </a:schemeClr>
          </a:solidFill>
        </p:spPr>
        <p:txBody>
          <a:bodyPr wrap="square">
            <a:spAutoFit/>
          </a:bodyPr>
          <a:lstStyle/>
          <a:p>
            <a:r>
              <a:rPr lang="en-US" sz="2000" dirty="0">
                <a:solidFill>
                  <a:srgbClr val="000000"/>
                </a:solidFill>
              </a:rPr>
              <a:t>In cirrhotic rats, atorvastatin inhibits hepatic </a:t>
            </a:r>
            <a:r>
              <a:rPr lang="en-US" sz="2000" dirty="0" err="1">
                <a:solidFill>
                  <a:srgbClr val="000000"/>
                </a:solidFill>
              </a:rPr>
              <a:t>RhoA</a:t>
            </a:r>
            <a:r>
              <a:rPr lang="en-US" sz="2000" dirty="0">
                <a:solidFill>
                  <a:srgbClr val="000000"/>
                </a:solidFill>
              </a:rPr>
              <a:t>/Rho-kinase signaling and activates the NO/PK G-pathway. This lowers intrahepatic resistance, resulting in decreased portal pressure.</a:t>
            </a:r>
            <a:endParaRPr lang="es-AR" sz="2000" dirty="0"/>
          </a:p>
        </p:txBody>
      </p:sp>
      <p:pic>
        <p:nvPicPr>
          <p:cNvPr id="36" name="Image 35"/>
          <p:cNvPicPr>
            <a:picLocks noChangeAspect="1"/>
          </p:cNvPicPr>
          <p:nvPr/>
        </p:nvPicPr>
        <p:blipFill rotWithShape="1">
          <a:blip r:embed="rId6" cstate="print">
            <a:extLst>
              <a:ext uri="{28A0092B-C50C-407E-A947-70E740481C1C}">
                <a14:useLocalDpi xmlns:a14="http://schemas.microsoft.com/office/drawing/2010/main" val="0"/>
              </a:ext>
            </a:extLst>
          </a:blip>
          <a:srcRect l="6653" t="2740" b="4657"/>
          <a:stretch/>
        </p:blipFill>
        <p:spPr>
          <a:xfrm>
            <a:off x="366651" y="2697235"/>
            <a:ext cx="1602072" cy="1154336"/>
          </a:xfrm>
          <a:prstGeom prst="rect">
            <a:avLst/>
          </a:prstGeom>
        </p:spPr>
      </p:pic>
      <p:sp>
        <p:nvSpPr>
          <p:cNvPr id="37" name="ZoneTexte 36"/>
          <p:cNvSpPr txBox="1"/>
          <p:nvPr/>
        </p:nvSpPr>
        <p:spPr>
          <a:xfrm>
            <a:off x="185193" y="3889840"/>
            <a:ext cx="1649773" cy="923330"/>
          </a:xfrm>
          <a:prstGeom prst="rect">
            <a:avLst/>
          </a:prstGeom>
          <a:noFill/>
        </p:spPr>
        <p:txBody>
          <a:bodyPr wrap="square" rtlCol="0">
            <a:spAutoFit/>
          </a:bodyPr>
          <a:lstStyle/>
          <a:p>
            <a:pPr algn="ctr"/>
            <a:r>
              <a:rPr lang="es-AR" b="1" dirty="0"/>
              <a:t>CBDL </a:t>
            </a:r>
            <a:r>
              <a:rPr lang="es-AR" b="1" dirty="0" err="1"/>
              <a:t>mice</a:t>
            </a:r>
            <a:r>
              <a:rPr lang="es-AR" b="1" dirty="0"/>
              <a:t> and HSC ± ATV        1 </a:t>
            </a:r>
            <a:r>
              <a:rPr lang="es-AR" b="1" dirty="0" err="1"/>
              <a:t>week</a:t>
            </a:r>
            <a:endParaRPr lang="es-AR" b="1" dirty="0"/>
          </a:p>
        </p:txBody>
      </p:sp>
    </p:spTree>
    <p:extLst>
      <p:ext uri="{BB962C8B-B14F-4D97-AF65-F5344CB8AC3E}">
        <p14:creationId xmlns:p14="http://schemas.microsoft.com/office/powerpoint/2010/main" val="2846775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5193" y="695998"/>
            <a:ext cx="11854407" cy="1015663"/>
          </a:xfrm>
          <a:prstGeom prst="rect">
            <a:avLst/>
          </a:prstGeom>
        </p:spPr>
        <p:txBody>
          <a:bodyPr wrap="square">
            <a:spAutoFit/>
          </a:bodyPr>
          <a:lstStyle/>
          <a:p>
            <a:r>
              <a:rPr lang="en-US" sz="2400" b="1" dirty="0"/>
              <a:t>Statins improve NASH via inhibition of </a:t>
            </a:r>
            <a:r>
              <a:rPr lang="en-US" sz="2400" b="1" dirty="0" err="1"/>
              <a:t>RhoA</a:t>
            </a:r>
            <a:r>
              <a:rPr lang="en-US" sz="2400" b="1" dirty="0"/>
              <a:t> and </a:t>
            </a:r>
            <a:r>
              <a:rPr lang="en-US" sz="2400" b="1" dirty="0" err="1"/>
              <a:t>Ras</a:t>
            </a:r>
            <a:r>
              <a:rPr lang="en-US" sz="2400" b="1" dirty="0"/>
              <a:t>. </a:t>
            </a:r>
            <a:r>
              <a:rPr lang="en-US" dirty="0"/>
              <a:t>R </a:t>
            </a:r>
            <a:r>
              <a:rPr lang="en-US" dirty="0" err="1"/>
              <a:t>Schierwagen</a:t>
            </a:r>
            <a:r>
              <a:rPr lang="en-US" dirty="0"/>
              <a:t>, L </a:t>
            </a:r>
            <a:r>
              <a:rPr lang="en-US" dirty="0" err="1"/>
              <a:t>Maybüchen</a:t>
            </a:r>
            <a:r>
              <a:rPr lang="en-US" dirty="0"/>
              <a:t>, K </a:t>
            </a:r>
            <a:r>
              <a:rPr lang="en-US" dirty="0" err="1"/>
              <a:t>Hittatiya</a:t>
            </a:r>
            <a:r>
              <a:rPr lang="en-US" dirty="0"/>
              <a:t>, S Klein, FE. </a:t>
            </a:r>
            <a:r>
              <a:rPr lang="en-US" dirty="0" err="1"/>
              <a:t>Uschner</a:t>
            </a:r>
            <a:r>
              <a:rPr lang="en-US" dirty="0"/>
              <a:t>, TT. Braga, BS. Franklin, G </a:t>
            </a:r>
            <a:r>
              <a:rPr lang="en-US" dirty="0" err="1"/>
              <a:t>Nickenig</a:t>
            </a:r>
            <a:r>
              <a:rPr lang="en-US" dirty="0"/>
              <a:t>, CP. </a:t>
            </a:r>
            <a:r>
              <a:rPr lang="en-US" dirty="0" err="1"/>
              <a:t>Strassburg</a:t>
            </a:r>
            <a:r>
              <a:rPr lang="en-US" dirty="0"/>
              <a:t>, J Plat, T </a:t>
            </a:r>
            <a:r>
              <a:rPr lang="en-US" dirty="0" err="1"/>
              <a:t>Sauerbruch</a:t>
            </a:r>
            <a:r>
              <a:rPr lang="en-US" dirty="0"/>
              <a:t>, E </a:t>
            </a:r>
            <a:r>
              <a:rPr lang="en-US" dirty="0" err="1"/>
              <a:t>Latz</a:t>
            </a:r>
            <a:r>
              <a:rPr lang="en-US" dirty="0"/>
              <a:t>, D </a:t>
            </a:r>
            <a:r>
              <a:rPr lang="en-US" dirty="0" err="1"/>
              <a:t>Lütjohann</a:t>
            </a:r>
            <a:r>
              <a:rPr lang="en-US" dirty="0"/>
              <a:t>, S Zimmer, and J </a:t>
            </a:r>
            <a:r>
              <a:rPr lang="en-US" dirty="0" err="1"/>
              <a:t>Trebicka</a:t>
            </a:r>
            <a:r>
              <a:rPr lang="en-US" dirty="0"/>
              <a:t>. </a:t>
            </a:r>
            <a:r>
              <a:rPr lang="en-US" i="1" dirty="0"/>
              <a:t>Gut 2016</a:t>
            </a:r>
          </a:p>
        </p:txBody>
      </p:sp>
      <p:sp>
        <p:nvSpPr>
          <p:cNvPr id="7" name="ZoneTexte 6"/>
          <p:cNvSpPr txBox="1"/>
          <p:nvPr/>
        </p:nvSpPr>
        <p:spPr>
          <a:xfrm>
            <a:off x="171450" y="202582"/>
            <a:ext cx="11868150" cy="369332"/>
          </a:xfrm>
          <a:prstGeom prst="rect">
            <a:avLst/>
          </a:prstGeom>
          <a:solidFill>
            <a:schemeClr val="accent4">
              <a:lumMod val="20000"/>
              <a:lumOff val="80000"/>
            </a:schemeClr>
          </a:solidFill>
        </p:spPr>
        <p:txBody>
          <a:bodyPr wrap="square" rtlCol="0">
            <a:spAutoFit/>
          </a:bodyPr>
          <a:lstStyle/>
          <a:p>
            <a:r>
              <a:rPr lang="es-AR" dirty="0"/>
              <a:t>STATINS – Pre-</a:t>
            </a:r>
            <a:r>
              <a:rPr lang="es-AR" dirty="0" err="1"/>
              <a:t>clinical</a:t>
            </a:r>
            <a:r>
              <a:rPr lang="es-AR" dirty="0"/>
              <a:t> </a:t>
            </a:r>
            <a:r>
              <a:rPr lang="es-AR" dirty="0" err="1"/>
              <a:t>studies</a:t>
            </a:r>
            <a:r>
              <a:rPr lang="es-AR" dirty="0"/>
              <a:t>: </a:t>
            </a:r>
            <a:r>
              <a:rPr lang="es-AR" dirty="0" err="1"/>
              <a:t>RhoA</a:t>
            </a:r>
            <a:r>
              <a:rPr lang="es-AR" dirty="0"/>
              <a:t>/Rho </a:t>
            </a:r>
            <a:r>
              <a:rPr lang="es-AR" dirty="0" err="1"/>
              <a:t>kinase</a:t>
            </a:r>
            <a:r>
              <a:rPr lang="es-AR" dirty="0"/>
              <a:t> </a:t>
            </a:r>
            <a:r>
              <a:rPr lang="es-AR" dirty="0" err="1"/>
              <a:t>pathway</a:t>
            </a:r>
            <a:endParaRPr lang="es-AR" dirty="0"/>
          </a:p>
        </p:txBody>
      </p:sp>
      <p:grpSp>
        <p:nvGrpSpPr>
          <p:cNvPr id="9" name="Groupe 8"/>
          <p:cNvGrpSpPr/>
          <p:nvPr/>
        </p:nvGrpSpPr>
        <p:grpSpPr>
          <a:xfrm>
            <a:off x="7551071" y="3273310"/>
            <a:ext cx="4146844" cy="2895500"/>
            <a:chOff x="1465385" y="3191959"/>
            <a:chExt cx="4353300" cy="2950935"/>
          </a:xfrm>
        </p:grpSpPr>
        <p:pic>
          <p:nvPicPr>
            <p:cNvPr id="4" name="Image 3"/>
            <p:cNvPicPr>
              <a:picLocks noChangeAspect="1"/>
            </p:cNvPicPr>
            <p:nvPr/>
          </p:nvPicPr>
          <p:blipFill rotWithShape="1">
            <a:blip r:embed="rId3"/>
            <a:srcRect l="55576" t="42723" r="22372" b="28520"/>
            <a:stretch/>
          </p:blipFill>
          <p:spPr>
            <a:xfrm>
              <a:off x="1641231" y="3191959"/>
              <a:ext cx="4177454" cy="2950935"/>
            </a:xfrm>
            <a:prstGeom prst="rect">
              <a:avLst/>
            </a:prstGeom>
          </p:spPr>
        </p:pic>
        <p:sp>
          <p:nvSpPr>
            <p:cNvPr id="8" name="Rectangle 7"/>
            <p:cNvSpPr/>
            <p:nvPr/>
          </p:nvSpPr>
          <p:spPr>
            <a:xfrm>
              <a:off x="1465385" y="3191959"/>
              <a:ext cx="820615" cy="489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grpSp>
        <p:nvGrpSpPr>
          <p:cNvPr id="12" name="Groupe 11"/>
          <p:cNvGrpSpPr/>
          <p:nvPr/>
        </p:nvGrpSpPr>
        <p:grpSpPr>
          <a:xfrm>
            <a:off x="4159799" y="3217875"/>
            <a:ext cx="3519659" cy="2950935"/>
            <a:chOff x="7324187" y="2947415"/>
            <a:chExt cx="3519659" cy="2950935"/>
          </a:xfrm>
        </p:grpSpPr>
        <p:pic>
          <p:nvPicPr>
            <p:cNvPr id="5" name="Image 4"/>
            <p:cNvPicPr>
              <a:picLocks noChangeAspect="1"/>
            </p:cNvPicPr>
            <p:nvPr/>
          </p:nvPicPr>
          <p:blipFill>
            <a:blip r:embed="rId4"/>
            <a:stretch>
              <a:fillRect/>
            </a:stretch>
          </p:blipFill>
          <p:spPr>
            <a:xfrm>
              <a:off x="7324187" y="2947415"/>
              <a:ext cx="3519659" cy="2950935"/>
            </a:xfrm>
            <a:prstGeom prst="rect">
              <a:avLst/>
            </a:prstGeom>
          </p:spPr>
        </p:pic>
        <p:sp>
          <p:nvSpPr>
            <p:cNvPr id="10" name="Ellipse 9"/>
            <p:cNvSpPr/>
            <p:nvPr/>
          </p:nvSpPr>
          <p:spPr>
            <a:xfrm>
              <a:off x="7432431" y="2950597"/>
              <a:ext cx="457200" cy="5008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13" name="Rectangle 12"/>
          <p:cNvSpPr/>
          <p:nvPr/>
        </p:nvSpPr>
        <p:spPr>
          <a:xfrm>
            <a:off x="4268043" y="3072377"/>
            <a:ext cx="3411415" cy="31886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Rectangle 13"/>
          <p:cNvSpPr/>
          <p:nvPr/>
        </p:nvSpPr>
        <p:spPr>
          <a:xfrm>
            <a:off x="7805857" y="3072377"/>
            <a:ext cx="3975882" cy="3188677"/>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031" name="Picture 7" descr="Resultado de imagen para fat lab nash mic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69071" y="1654281"/>
            <a:ext cx="2312668" cy="1352911"/>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p:cNvSpPr txBox="1"/>
          <p:nvPr/>
        </p:nvSpPr>
        <p:spPr>
          <a:xfrm>
            <a:off x="8477322" y="3142941"/>
            <a:ext cx="2461847" cy="400110"/>
          </a:xfrm>
          <a:prstGeom prst="rect">
            <a:avLst/>
          </a:prstGeom>
          <a:noFill/>
        </p:spPr>
        <p:txBody>
          <a:bodyPr wrap="square" rtlCol="0">
            <a:spAutoFit/>
          </a:bodyPr>
          <a:lstStyle/>
          <a:p>
            <a:pPr algn="ctr"/>
            <a:r>
              <a:rPr lang="es-AR" sz="2000" b="1" dirty="0" err="1">
                <a:solidFill>
                  <a:schemeClr val="accent1">
                    <a:lumMod val="50000"/>
                  </a:schemeClr>
                </a:solidFill>
              </a:rPr>
              <a:t>Inflammation</a:t>
            </a:r>
            <a:endParaRPr lang="es-AR" sz="2000" b="1" dirty="0">
              <a:solidFill>
                <a:schemeClr val="accent1">
                  <a:lumMod val="50000"/>
                </a:schemeClr>
              </a:solidFill>
            </a:endParaRPr>
          </a:p>
        </p:txBody>
      </p:sp>
      <p:sp>
        <p:nvSpPr>
          <p:cNvPr id="19" name="ZoneTexte 18"/>
          <p:cNvSpPr txBox="1"/>
          <p:nvPr/>
        </p:nvSpPr>
        <p:spPr>
          <a:xfrm>
            <a:off x="4773921" y="3114900"/>
            <a:ext cx="2461847" cy="400110"/>
          </a:xfrm>
          <a:prstGeom prst="rect">
            <a:avLst/>
          </a:prstGeom>
          <a:noFill/>
        </p:spPr>
        <p:txBody>
          <a:bodyPr wrap="square" rtlCol="0">
            <a:spAutoFit/>
          </a:bodyPr>
          <a:lstStyle/>
          <a:p>
            <a:pPr algn="ctr"/>
            <a:r>
              <a:rPr lang="es-AR" sz="2000" b="1" dirty="0">
                <a:solidFill>
                  <a:srgbClr val="FF0000"/>
                </a:solidFill>
              </a:rPr>
              <a:t>Fibrosis</a:t>
            </a:r>
          </a:p>
        </p:txBody>
      </p:sp>
      <p:sp>
        <p:nvSpPr>
          <p:cNvPr id="18" name="ZoneTexte 17"/>
          <p:cNvSpPr txBox="1"/>
          <p:nvPr/>
        </p:nvSpPr>
        <p:spPr>
          <a:xfrm>
            <a:off x="450722" y="3072377"/>
            <a:ext cx="3645877" cy="3139321"/>
          </a:xfrm>
          <a:prstGeom prst="rect">
            <a:avLst/>
          </a:prstGeom>
          <a:noFill/>
        </p:spPr>
        <p:txBody>
          <a:bodyPr wrap="square" rtlCol="0">
            <a:spAutoFit/>
          </a:bodyPr>
          <a:lstStyle/>
          <a:p>
            <a:pPr marL="285750" indent="-285750">
              <a:buFont typeface="Arial" panose="020B0604020202020204" pitchFamily="34" charset="0"/>
              <a:buChar char="•"/>
            </a:pPr>
            <a:r>
              <a:rPr lang="es-AR" dirty="0"/>
              <a:t>SMV </a:t>
            </a:r>
            <a:r>
              <a:rPr lang="es-AR" dirty="0" err="1"/>
              <a:t>signiﬁcantly</a:t>
            </a:r>
            <a:r>
              <a:rPr lang="es-AR" dirty="0"/>
              <a:t> </a:t>
            </a:r>
            <a:r>
              <a:rPr lang="es-AR" dirty="0" err="1"/>
              <a:t>decreased</a:t>
            </a:r>
            <a:r>
              <a:rPr lang="es-AR" dirty="0"/>
              <a:t> </a:t>
            </a:r>
            <a:r>
              <a:rPr lang="es-AR" dirty="0" err="1"/>
              <a:t>hepatic</a:t>
            </a:r>
            <a:r>
              <a:rPr lang="es-AR" dirty="0"/>
              <a:t> </a:t>
            </a:r>
            <a:r>
              <a:rPr lang="es-AR" dirty="0" err="1"/>
              <a:t>inﬂammation</a:t>
            </a:r>
            <a:r>
              <a:rPr lang="es-AR" dirty="0"/>
              <a:t> and </a:t>
            </a:r>
            <a:r>
              <a:rPr lang="es-AR" dirty="0" err="1"/>
              <a:t>ﬁbrosis</a:t>
            </a:r>
            <a:endParaRPr lang="es-AR" dirty="0"/>
          </a:p>
          <a:p>
            <a:pPr marL="285750" indent="-285750">
              <a:buFont typeface="Arial" panose="020B0604020202020204" pitchFamily="34" charset="0"/>
              <a:buChar char="•"/>
            </a:pPr>
            <a:r>
              <a:rPr lang="es-AR" dirty="0"/>
              <a:t>No </a:t>
            </a:r>
            <a:r>
              <a:rPr lang="es-AR" dirty="0" err="1"/>
              <a:t>signiﬁcant</a:t>
            </a:r>
            <a:r>
              <a:rPr lang="es-AR" dirty="0"/>
              <a:t> </a:t>
            </a:r>
            <a:r>
              <a:rPr lang="es-AR" dirty="0" err="1"/>
              <a:t>effect</a:t>
            </a:r>
            <a:r>
              <a:rPr lang="es-AR" dirty="0"/>
              <a:t> </a:t>
            </a:r>
            <a:r>
              <a:rPr lang="es-AR" dirty="0" err="1"/>
              <a:t>on</a:t>
            </a:r>
            <a:r>
              <a:rPr lang="es-AR" dirty="0"/>
              <a:t> </a:t>
            </a:r>
            <a:r>
              <a:rPr lang="es-AR" dirty="0" err="1"/>
              <a:t>steatosis</a:t>
            </a:r>
            <a:endParaRPr lang="es-AR" dirty="0"/>
          </a:p>
          <a:p>
            <a:pPr marL="285750" indent="-285750">
              <a:buFont typeface="Arial" panose="020B0604020202020204" pitchFamily="34" charset="0"/>
              <a:buChar char="•"/>
            </a:pPr>
            <a:r>
              <a:rPr lang="es-AR" dirty="0"/>
              <a:t>SMV </a:t>
            </a:r>
            <a:r>
              <a:rPr lang="es-AR" dirty="0" err="1"/>
              <a:t>blunted</a:t>
            </a:r>
            <a:r>
              <a:rPr lang="es-AR" dirty="0"/>
              <a:t> </a:t>
            </a:r>
            <a:r>
              <a:rPr lang="es-AR" dirty="0" err="1"/>
              <a:t>ﬁbrosis</a:t>
            </a:r>
            <a:r>
              <a:rPr lang="es-AR" dirty="0"/>
              <a:t> </a:t>
            </a:r>
            <a:r>
              <a:rPr lang="es-AR" dirty="0" err="1"/>
              <a:t>due</a:t>
            </a:r>
            <a:r>
              <a:rPr lang="es-AR" dirty="0"/>
              <a:t> to </a:t>
            </a:r>
            <a:r>
              <a:rPr lang="es-AR" dirty="0" err="1"/>
              <a:t>inhibition</a:t>
            </a:r>
            <a:r>
              <a:rPr lang="es-AR" dirty="0"/>
              <a:t> of </a:t>
            </a:r>
            <a:r>
              <a:rPr lang="es-AR" dirty="0" err="1"/>
              <a:t>RhoA</a:t>
            </a:r>
            <a:r>
              <a:rPr lang="es-AR" dirty="0"/>
              <a:t>/Rho </a:t>
            </a:r>
            <a:r>
              <a:rPr lang="es-AR" dirty="0" err="1"/>
              <a:t>kinase</a:t>
            </a:r>
            <a:r>
              <a:rPr lang="es-AR" dirty="0"/>
              <a:t> and Ras/ERK </a:t>
            </a:r>
            <a:r>
              <a:rPr lang="es-AR" dirty="0" err="1"/>
              <a:t>pathways</a:t>
            </a:r>
            <a:endParaRPr lang="es-AR" dirty="0"/>
          </a:p>
          <a:p>
            <a:pPr marL="285750" indent="-285750">
              <a:buFont typeface="Arial" panose="020B0604020202020204" pitchFamily="34" charset="0"/>
              <a:buChar char="•"/>
            </a:pPr>
            <a:r>
              <a:rPr lang="en-US" b="1" dirty="0"/>
              <a:t>SMV (Rac1/</a:t>
            </a:r>
            <a:r>
              <a:rPr lang="en-US" b="1" dirty="0" err="1"/>
              <a:t>Ras</a:t>
            </a:r>
            <a:r>
              <a:rPr lang="en-US" b="1" dirty="0"/>
              <a:t>/</a:t>
            </a:r>
            <a:r>
              <a:rPr lang="en-US" b="1" dirty="0" err="1"/>
              <a:t>RhoA</a:t>
            </a:r>
            <a:r>
              <a:rPr lang="en-US" b="1" dirty="0"/>
              <a:t> inhibitor) </a:t>
            </a:r>
            <a:r>
              <a:rPr lang="es-AR" b="1" dirty="0" err="1"/>
              <a:t>decreased</a:t>
            </a:r>
            <a:r>
              <a:rPr lang="es-AR" b="1" dirty="0"/>
              <a:t> </a:t>
            </a:r>
            <a:r>
              <a:rPr lang="es-AR" b="1" dirty="0" err="1"/>
              <a:t>hepatic</a:t>
            </a:r>
            <a:r>
              <a:rPr lang="es-AR" b="1" dirty="0"/>
              <a:t> </a:t>
            </a:r>
            <a:r>
              <a:rPr lang="es-AR" b="1" dirty="0" err="1"/>
              <a:t>inflammation</a:t>
            </a:r>
            <a:r>
              <a:rPr lang="es-AR" b="1" dirty="0"/>
              <a:t> and fibrosis</a:t>
            </a:r>
          </a:p>
          <a:p>
            <a:endParaRPr lang="es-AR" dirty="0"/>
          </a:p>
          <a:p>
            <a:pPr marL="285750" indent="-285750">
              <a:buFont typeface="Arial" panose="020B0604020202020204" pitchFamily="34" charset="0"/>
              <a:buChar char="•"/>
            </a:pPr>
            <a:endParaRPr lang="es-AR" dirty="0"/>
          </a:p>
        </p:txBody>
      </p:sp>
      <p:sp>
        <p:nvSpPr>
          <p:cNvPr id="20" name="ZoneTexte 19"/>
          <p:cNvSpPr txBox="1"/>
          <p:nvPr/>
        </p:nvSpPr>
        <p:spPr>
          <a:xfrm>
            <a:off x="699195" y="2030820"/>
            <a:ext cx="3309033" cy="923330"/>
          </a:xfrm>
          <a:prstGeom prst="rect">
            <a:avLst/>
          </a:prstGeom>
          <a:solidFill>
            <a:schemeClr val="accent4">
              <a:lumMod val="20000"/>
              <a:lumOff val="80000"/>
            </a:schemeClr>
          </a:solidFill>
        </p:spPr>
        <p:txBody>
          <a:bodyPr wrap="square" rtlCol="0">
            <a:spAutoFit/>
          </a:bodyPr>
          <a:lstStyle/>
          <a:p>
            <a:r>
              <a:rPr lang="es-AR" dirty="0" err="1"/>
              <a:t>Inhibition</a:t>
            </a:r>
            <a:r>
              <a:rPr lang="es-AR" dirty="0"/>
              <a:t> of </a:t>
            </a:r>
            <a:r>
              <a:rPr lang="es-AR" dirty="0" err="1"/>
              <a:t>small</a:t>
            </a:r>
            <a:r>
              <a:rPr lang="es-AR" dirty="0"/>
              <a:t> </a:t>
            </a:r>
            <a:r>
              <a:rPr lang="es-AR" dirty="0" err="1"/>
              <a:t>GTPases</a:t>
            </a:r>
            <a:r>
              <a:rPr lang="es-AR" dirty="0"/>
              <a:t> </a:t>
            </a:r>
            <a:r>
              <a:rPr lang="es-AR" dirty="0" err="1"/>
              <a:t>by</a:t>
            </a:r>
            <a:r>
              <a:rPr lang="es-AR" dirty="0"/>
              <a:t> </a:t>
            </a:r>
            <a:r>
              <a:rPr lang="es-AR" dirty="0" err="1"/>
              <a:t>drugs</a:t>
            </a:r>
            <a:r>
              <a:rPr lang="es-AR" dirty="0"/>
              <a:t> </a:t>
            </a:r>
            <a:r>
              <a:rPr lang="es-AR" dirty="0" err="1"/>
              <a:t>by</a:t>
            </a:r>
            <a:r>
              <a:rPr lang="es-AR" dirty="0"/>
              <a:t> </a:t>
            </a:r>
            <a:r>
              <a:rPr lang="es-AR" dirty="0" err="1"/>
              <a:t>minipumps</a:t>
            </a:r>
            <a:r>
              <a:rPr lang="es-AR" dirty="0"/>
              <a:t> 6 </a:t>
            </a:r>
            <a:r>
              <a:rPr lang="es-AR" dirty="0" err="1"/>
              <a:t>wks</a:t>
            </a:r>
            <a:r>
              <a:rPr lang="es-AR" dirty="0"/>
              <a:t> in a          NASH </a:t>
            </a:r>
            <a:r>
              <a:rPr lang="es-AR" dirty="0" err="1"/>
              <a:t>mice</a:t>
            </a:r>
            <a:r>
              <a:rPr lang="es-AR" dirty="0"/>
              <a:t> </a:t>
            </a:r>
            <a:r>
              <a:rPr lang="es-AR" dirty="0" err="1"/>
              <a:t>model</a:t>
            </a:r>
            <a:endParaRPr lang="es-AR" dirty="0"/>
          </a:p>
        </p:txBody>
      </p:sp>
      <p:sp>
        <p:nvSpPr>
          <p:cNvPr id="21" name="Ellipse 20"/>
          <p:cNvSpPr/>
          <p:nvPr/>
        </p:nvSpPr>
        <p:spPr>
          <a:xfrm>
            <a:off x="6698026" y="4693342"/>
            <a:ext cx="716517" cy="13280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3" name="Ellipse 22"/>
          <p:cNvSpPr/>
          <p:nvPr/>
        </p:nvSpPr>
        <p:spPr>
          <a:xfrm>
            <a:off x="8913687" y="4888522"/>
            <a:ext cx="716517" cy="82061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4" name="Ellipse 23"/>
          <p:cNvSpPr/>
          <p:nvPr/>
        </p:nvSpPr>
        <p:spPr>
          <a:xfrm>
            <a:off x="9951839" y="5169877"/>
            <a:ext cx="712220" cy="5392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5" name="Ellipse 24"/>
          <p:cNvSpPr/>
          <p:nvPr/>
        </p:nvSpPr>
        <p:spPr>
          <a:xfrm>
            <a:off x="11029111" y="5281951"/>
            <a:ext cx="712220" cy="5392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005630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20534" y="2351089"/>
            <a:ext cx="1921954" cy="1921954"/>
          </a:xfrm>
          <a:prstGeom prst="rect">
            <a:avLst/>
          </a:prstGeom>
        </p:spPr>
      </p:pic>
      <p:sp>
        <p:nvSpPr>
          <p:cNvPr id="9" name="ZoneTexte 8"/>
          <p:cNvSpPr txBox="1"/>
          <p:nvPr/>
        </p:nvSpPr>
        <p:spPr>
          <a:xfrm>
            <a:off x="171450" y="202582"/>
            <a:ext cx="11868150" cy="369332"/>
          </a:xfrm>
          <a:prstGeom prst="rect">
            <a:avLst/>
          </a:prstGeom>
          <a:solidFill>
            <a:schemeClr val="accent1">
              <a:lumMod val="20000"/>
              <a:lumOff val="80000"/>
            </a:schemeClr>
          </a:solidFill>
        </p:spPr>
        <p:txBody>
          <a:bodyPr wrap="square" rtlCol="0">
            <a:spAutoFit/>
          </a:bodyPr>
          <a:lstStyle/>
          <a:p>
            <a:r>
              <a:rPr lang="es-AR" dirty="0"/>
              <a:t>STATINS – </a:t>
            </a:r>
            <a:r>
              <a:rPr lang="es-AR" dirty="0" err="1"/>
              <a:t>Pleiotropic</a:t>
            </a:r>
            <a:r>
              <a:rPr lang="es-AR" dirty="0"/>
              <a:t> </a:t>
            </a:r>
            <a:r>
              <a:rPr lang="es-AR" dirty="0" err="1"/>
              <a:t>effects</a:t>
            </a:r>
            <a:endParaRPr lang="es-AR" dirty="0"/>
          </a:p>
        </p:txBody>
      </p:sp>
      <p:sp>
        <p:nvSpPr>
          <p:cNvPr id="10" name="ZoneTexte 9"/>
          <p:cNvSpPr txBox="1"/>
          <p:nvPr/>
        </p:nvSpPr>
        <p:spPr>
          <a:xfrm>
            <a:off x="365760" y="4273043"/>
            <a:ext cx="2889504" cy="646331"/>
          </a:xfrm>
          <a:prstGeom prst="rect">
            <a:avLst/>
          </a:prstGeom>
          <a:noFill/>
        </p:spPr>
        <p:txBody>
          <a:bodyPr wrap="square" rtlCol="0">
            <a:spAutoFit/>
          </a:bodyPr>
          <a:lstStyle/>
          <a:p>
            <a:pPr algn="ctr"/>
            <a:r>
              <a:rPr lang="es-AR" b="1" dirty="0" err="1"/>
              <a:t>Ischemia</a:t>
            </a:r>
            <a:r>
              <a:rPr lang="es-AR" b="1" dirty="0"/>
              <a:t>/</a:t>
            </a:r>
            <a:r>
              <a:rPr lang="es-AR" b="1" dirty="0" err="1"/>
              <a:t>reperfusion</a:t>
            </a:r>
            <a:endParaRPr lang="es-AR" b="1" dirty="0"/>
          </a:p>
          <a:p>
            <a:pPr algn="ctr"/>
            <a:r>
              <a:rPr lang="es-AR" b="1" dirty="0" err="1"/>
              <a:t>Preservation</a:t>
            </a:r>
            <a:endParaRPr lang="es-AR" b="1" dirty="0"/>
          </a:p>
        </p:txBody>
      </p:sp>
      <p:sp>
        <p:nvSpPr>
          <p:cNvPr id="13" name="ZoneTexte 12"/>
          <p:cNvSpPr txBox="1"/>
          <p:nvPr/>
        </p:nvSpPr>
        <p:spPr>
          <a:xfrm>
            <a:off x="171450" y="869156"/>
            <a:ext cx="9537192" cy="492443"/>
          </a:xfrm>
          <a:prstGeom prst="rect">
            <a:avLst/>
          </a:prstGeom>
          <a:noFill/>
        </p:spPr>
        <p:txBody>
          <a:bodyPr wrap="square" rtlCol="0">
            <a:spAutoFit/>
          </a:bodyPr>
          <a:lstStyle/>
          <a:p>
            <a:r>
              <a:rPr lang="es-AR" sz="2600" b="1" dirty="0" err="1"/>
              <a:t>Effects</a:t>
            </a:r>
            <a:r>
              <a:rPr lang="es-AR" sz="2600" b="1" dirty="0"/>
              <a:t> </a:t>
            </a:r>
            <a:r>
              <a:rPr lang="es-AR" sz="2600" b="1" dirty="0" err="1"/>
              <a:t>on</a:t>
            </a:r>
            <a:r>
              <a:rPr lang="es-AR" sz="2600" b="1" dirty="0"/>
              <a:t> </a:t>
            </a:r>
            <a:r>
              <a:rPr lang="es-AR" sz="2600" b="1" dirty="0" err="1"/>
              <a:t>liver</a:t>
            </a:r>
            <a:r>
              <a:rPr lang="es-AR" sz="2600" b="1" dirty="0"/>
              <a:t> </a:t>
            </a:r>
            <a:r>
              <a:rPr lang="es-AR" sz="2600" b="1" dirty="0" err="1"/>
              <a:t>pathophysiology</a:t>
            </a:r>
            <a:endParaRPr lang="es-AR" sz="2600" b="1" dirty="0"/>
          </a:p>
        </p:txBody>
      </p:sp>
    </p:spTree>
    <p:extLst>
      <p:ext uri="{BB962C8B-B14F-4D97-AF65-F5344CB8AC3E}">
        <p14:creationId xmlns:p14="http://schemas.microsoft.com/office/powerpoint/2010/main" val="2202957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71450" y="150029"/>
            <a:ext cx="11868150" cy="369332"/>
          </a:xfrm>
          <a:prstGeom prst="rect">
            <a:avLst/>
          </a:prstGeom>
          <a:solidFill>
            <a:schemeClr val="accent1">
              <a:lumMod val="40000"/>
              <a:lumOff val="60000"/>
            </a:schemeClr>
          </a:solidFill>
        </p:spPr>
        <p:txBody>
          <a:bodyPr wrap="square" rtlCol="0">
            <a:spAutoFit/>
          </a:bodyPr>
          <a:lstStyle/>
          <a:p>
            <a:r>
              <a:rPr lang="es-AR" dirty="0"/>
              <a:t>STATINS – Pre-</a:t>
            </a:r>
            <a:r>
              <a:rPr lang="es-AR" dirty="0" err="1"/>
              <a:t>clinical</a:t>
            </a:r>
            <a:r>
              <a:rPr lang="es-AR" dirty="0"/>
              <a:t> </a:t>
            </a:r>
            <a:r>
              <a:rPr lang="es-AR" dirty="0" err="1"/>
              <a:t>studies</a:t>
            </a:r>
            <a:r>
              <a:rPr lang="es-AR" dirty="0"/>
              <a:t>: </a:t>
            </a:r>
            <a:r>
              <a:rPr lang="es-AR" dirty="0" err="1"/>
              <a:t>Preservation</a:t>
            </a:r>
            <a:endParaRPr lang="es-AR" dirty="0"/>
          </a:p>
        </p:txBody>
      </p:sp>
      <p:sp>
        <p:nvSpPr>
          <p:cNvPr id="5" name="Rectangle 4"/>
          <p:cNvSpPr/>
          <p:nvPr/>
        </p:nvSpPr>
        <p:spPr>
          <a:xfrm>
            <a:off x="391143" y="590545"/>
            <a:ext cx="10831418" cy="2031325"/>
          </a:xfrm>
          <a:prstGeom prst="rect">
            <a:avLst/>
          </a:prstGeom>
        </p:spPr>
        <p:txBody>
          <a:bodyPr wrap="square">
            <a:spAutoFit/>
          </a:bodyPr>
          <a:lstStyle/>
          <a:p>
            <a:r>
              <a:rPr lang="es-AR" sz="2400" b="1" dirty="0">
                <a:solidFill>
                  <a:srgbClr val="000000"/>
                </a:solidFill>
                <a:latin typeface="arial" panose="020B0604020202020204" pitchFamily="34" charset="0"/>
              </a:rPr>
              <a:t>Simvastatin </a:t>
            </a:r>
            <a:r>
              <a:rPr lang="es-AR" sz="2400" b="1" dirty="0" err="1">
                <a:solidFill>
                  <a:srgbClr val="000000"/>
                </a:solidFill>
                <a:latin typeface="arial" panose="020B0604020202020204" pitchFamily="34" charset="0"/>
              </a:rPr>
              <a:t>maintains</a:t>
            </a:r>
            <a:r>
              <a:rPr lang="es-AR" sz="2400" b="1" dirty="0">
                <a:solidFill>
                  <a:srgbClr val="000000"/>
                </a:solidFill>
                <a:latin typeface="arial" panose="020B0604020202020204" pitchFamily="34" charset="0"/>
              </a:rPr>
              <a:t> </a:t>
            </a:r>
            <a:r>
              <a:rPr lang="es-AR" sz="2400" b="1" dirty="0" err="1">
                <a:solidFill>
                  <a:srgbClr val="000000"/>
                </a:solidFill>
                <a:latin typeface="arial" panose="020B0604020202020204" pitchFamily="34" charset="0"/>
              </a:rPr>
              <a:t>function</a:t>
            </a:r>
            <a:r>
              <a:rPr lang="es-AR" sz="2400" b="1" dirty="0">
                <a:solidFill>
                  <a:srgbClr val="000000"/>
                </a:solidFill>
                <a:latin typeface="arial" panose="020B0604020202020204" pitchFamily="34" charset="0"/>
              </a:rPr>
              <a:t> and </a:t>
            </a:r>
            <a:r>
              <a:rPr lang="es-AR" sz="2400" b="1" dirty="0" err="1">
                <a:solidFill>
                  <a:srgbClr val="000000"/>
                </a:solidFill>
                <a:latin typeface="arial" panose="020B0604020202020204" pitchFamily="34" charset="0"/>
              </a:rPr>
              <a:t>viability</a:t>
            </a:r>
            <a:r>
              <a:rPr lang="es-AR" sz="2400" b="1" dirty="0">
                <a:solidFill>
                  <a:srgbClr val="000000"/>
                </a:solidFill>
                <a:latin typeface="arial" panose="020B0604020202020204" pitchFamily="34" charset="0"/>
              </a:rPr>
              <a:t> of </a:t>
            </a:r>
            <a:r>
              <a:rPr lang="es-AR" sz="2400" b="1" dirty="0" err="1">
                <a:solidFill>
                  <a:srgbClr val="000000"/>
                </a:solidFill>
                <a:latin typeface="arial" panose="020B0604020202020204" pitchFamily="34" charset="0"/>
              </a:rPr>
              <a:t>steatotic</a:t>
            </a:r>
            <a:r>
              <a:rPr lang="es-AR" sz="2400" b="1" dirty="0">
                <a:solidFill>
                  <a:srgbClr val="000000"/>
                </a:solidFill>
                <a:latin typeface="arial" panose="020B0604020202020204" pitchFamily="34" charset="0"/>
              </a:rPr>
              <a:t> </a:t>
            </a:r>
            <a:r>
              <a:rPr lang="es-AR" sz="2400" b="1" dirty="0" err="1">
                <a:solidFill>
                  <a:srgbClr val="000000"/>
                </a:solidFill>
                <a:latin typeface="arial" panose="020B0604020202020204" pitchFamily="34" charset="0"/>
              </a:rPr>
              <a:t>rat</a:t>
            </a:r>
            <a:r>
              <a:rPr lang="es-AR" sz="2400" b="1" dirty="0">
                <a:solidFill>
                  <a:srgbClr val="000000"/>
                </a:solidFill>
                <a:latin typeface="arial" panose="020B0604020202020204" pitchFamily="34" charset="0"/>
              </a:rPr>
              <a:t> </a:t>
            </a:r>
            <a:r>
              <a:rPr lang="es-AR" sz="2400" b="1" dirty="0" err="1">
                <a:solidFill>
                  <a:srgbClr val="000000"/>
                </a:solidFill>
                <a:latin typeface="arial" panose="020B0604020202020204" pitchFamily="34" charset="0"/>
              </a:rPr>
              <a:t>livers</a:t>
            </a:r>
            <a:r>
              <a:rPr lang="es-AR" sz="2400" b="1" dirty="0">
                <a:solidFill>
                  <a:srgbClr val="000000"/>
                </a:solidFill>
                <a:latin typeface="arial" panose="020B0604020202020204" pitchFamily="34" charset="0"/>
              </a:rPr>
              <a:t> </a:t>
            </a:r>
            <a:r>
              <a:rPr lang="es-AR" sz="2400" b="1" dirty="0" err="1">
                <a:solidFill>
                  <a:srgbClr val="000000"/>
                </a:solidFill>
                <a:latin typeface="arial" panose="020B0604020202020204" pitchFamily="34" charset="0"/>
              </a:rPr>
              <a:t>procured</a:t>
            </a:r>
            <a:r>
              <a:rPr lang="es-AR" sz="2400" b="1" dirty="0">
                <a:solidFill>
                  <a:srgbClr val="000000"/>
                </a:solidFill>
                <a:latin typeface="arial" panose="020B0604020202020204" pitchFamily="34" charset="0"/>
              </a:rPr>
              <a:t> </a:t>
            </a:r>
            <a:r>
              <a:rPr lang="es-AR" sz="2400" b="1" dirty="0" err="1">
                <a:solidFill>
                  <a:srgbClr val="000000"/>
                </a:solidFill>
                <a:latin typeface="arial" panose="020B0604020202020204" pitchFamily="34" charset="0"/>
              </a:rPr>
              <a:t>for</a:t>
            </a:r>
            <a:r>
              <a:rPr lang="es-AR" sz="2400" b="1" dirty="0">
                <a:solidFill>
                  <a:srgbClr val="000000"/>
                </a:solidFill>
                <a:latin typeface="arial" panose="020B0604020202020204" pitchFamily="34" charset="0"/>
              </a:rPr>
              <a:t> </a:t>
            </a:r>
            <a:r>
              <a:rPr lang="es-AR" sz="2400" b="1" dirty="0" err="1">
                <a:solidFill>
                  <a:srgbClr val="000000"/>
                </a:solidFill>
                <a:latin typeface="arial" panose="020B0604020202020204" pitchFamily="34" charset="0"/>
              </a:rPr>
              <a:t>transplantation</a:t>
            </a:r>
            <a:r>
              <a:rPr lang="es-AR" sz="2400" b="1" dirty="0">
                <a:solidFill>
                  <a:srgbClr val="000000"/>
                </a:solidFill>
                <a:latin typeface="arial" panose="020B0604020202020204" pitchFamily="34" charset="0"/>
              </a:rPr>
              <a:t>.</a:t>
            </a:r>
            <a:r>
              <a:rPr lang="es-AR" dirty="0">
                <a:latin typeface="arial" panose="020B0604020202020204" pitchFamily="34" charset="0"/>
              </a:rPr>
              <a:t> Gracia-Sancho J, García-</a:t>
            </a:r>
            <a:r>
              <a:rPr lang="es-AR" dirty="0" err="1">
                <a:latin typeface="arial" panose="020B0604020202020204" pitchFamily="34" charset="0"/>
              </a:rPr>
              <a:t>Calderó</a:t>
            </a:r>
            <a:r>
              <a:rPr lang="es-AR" dirty="0">
                <a:latin typeface="arial" panose="020B0604020202020204" pitchFamily="34" charset="0"/>
              </a:rPr>
              <a:t> H, Hide D, Marrone G, Guixé-Muntet S, Peralta C, García-Pagán JC, Abraldes JG, Bosch J. </a:t>
            </a:r>
            <a:r>
              <a:rPr lang="es-AR" i="1" dirty="0">
                <a:latin typeface="arial" panose="020B0604020202020204" pitchFamily="34" charset="0"/>
              </a:rPr>
              <a:t>J Hepatol. 2013</a:t>
            </a:r>
          </a:p>
          <a:p>
            <a:endParaRPr lang="es-AR" dirty="0">
              <a:latin typeface="arial" panose="020B0604020202020204" pitchFamily="34" charset="0"/>
            </a:endParaRPr>
          </a:p>
          <a:p>
            <a:endParaRPr lang="es-AR" i="1" dirty="0"/>
          </a:p>
          <a:p>
            <a:r>
              <a:rPr lang="es-AR" sz="2400" b="1" dirty="0">
                <a:solidFill>
                  <a:srgbClr val="000000"/>
                </a:solidFill>
              </a:rPr>
              <a:t> </a:t>
            </a:r>
            <a:endParaRPr lang="es-AR" sz="1600" dirty="0"/>
          </a:p>
        </p:txBody>
      </p:sp>
      <p:pic>
        <p:nvPicPr>
          <p:cNvPr id="8" name="Image 7"/>
          <p:cNvPicPr>
            <a:picLocks noChangeAspect="1"/>
          </p:cNvPicPr>
          <p:nvPr/>
        </p:nvPicPr>
        <p:blipFill>
          <a:blip r:embed="rId3"/>
          <a:stretch>
            <a:fillRect/>
          </a:stretch>
        </p:blipFill>
        <p:spPr>
          <a:xfrm>
            <a:off x="2622994" y="4259847"/>
            <a:ext cx="2251202" cy="2389510"/>
          </a:xfrm>
          <a:prstGeom prst="rect">
            <a:avLst/>
          </a:prstGeom>
        </p:spPr>
      </p:pic>
      <p:grpSp>
        <p:nvGrpSpPr>
          <p:cNvPr id="9" name="Groupe 8"/>
          <p:cNvGrpSpPr/>
          <p:nvPr/>
        </p:nvGrpSpPr>
        <p:grpSpPr>
          <a:xfrm>
            <a:off x="1240209" y="1702652"/>
            <a:ext cx="1884479" cy="2286981"/>
            <a:chOff x="509876" y="2037417"/>
            <a:chExt cx="1884479" cy="2286981"/>
          </a:xfrm>
        </p:grpSpPr>
        <p:pic>
          <p:nvPicPr>
            <p:cNvPr id="1026" name="Picture 2" descr="Resultado de imagen para cold storage liver ice">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7413" r="49707" b="15292"/>
            <a:stretch/>
          </p:blipFill>
          <p:spPr bwMode="auto">
            <a:xfrm>
              <a:off x="509876" y="3027819"/>
              <a:ext cx="1884479" cy="129657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Resultado de imagen para fat lab nash mic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9876" y="2037417"/>
              <a:ext cx="1692995" cy="990402"/>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ZoneTexte 11"/>
          <p:cNvSpPr txBox="1"/>
          <p:nvPr/>
        </p:nvSpPr>
        <p:spPr>
          <a:xfrm>
            <a:off x="3245029" y="2726956"/>
            <a:ext cx="2860496" cy="1200329"/>
          </a:xfrm>
          <a:prstGeom prst="rect">
            <a:avLst/>
          </a:prstGeom>
          <a:solidFill>
            <a:schemeClr val="accent1">
              <a:lumMod val="20000"/>
              <a:lumOff val="80000"/>
            </a:schemeClr>
          </a:solidFill>
          <a:ln>
            <a:solidFill>
              <a:schemeClr val="accent1"/>
            </a:solidFill>
          </a:ln>
        </p:spPr>
        <p:txBody>
          <a:bodyPr wrap="square" rtlCol="0">
            <a:spAutoFit/>
          </a:bodyPr>
          <a:lstStyle/>
          <a:p>
            <a:pPr marL="285750" indent="-285750">
              <a:buFont typeface="Arial" panose="020B0604020202020204" pitchFamily="34" charset="0"/>
              <a:buChar char="•"/>
            </a:pPr>
            <a:r>
              <a:rPr lang="es-AR" dirty="0" err="1"/>
              <a:t>Mice</a:t>
            </a:r>
            <a:r>
              <a:rPr lang="es-AR" dirty="0"/>
              <a:t> </a:t>
            </a:r>
            <a:r>
              <a:rPr lang="es-AR" dirty="0" err="1"/>
              <a:t>steatotic</a:t>
            </a:r>
            <a:r>
              <a:rPr lang="es-AR" dirty="0"/>
              <a:t> </a:t>
            </a:r>
            <a:r>
              <a:rPr lang="es-AR" dirty="0" err="1"/>
              <a:t>livers</a:t>
            </a:r>
            <a:r>
              <a:rPr lang="es-AR" dirty="0"/>
              <a:t> with/</a:t>
            </a:r>
            <a:r>
              <a:rPr lang="es-AR" dirty="0" err="1"/>
              <a:t>without</a:t>
            </a:r>
            <a:r>
              <a:rPr lang="es-AR" dirty="0"/>
              <a:t> SMV</a:t>
            </a:r>
          </a:p>
          <a:p>
            <a:pPr marL="285750" indent="-285750">
              <a:buFont typeface="Arial" panose="020B0604020202020204" pitchFamily="34" charset="0"/>
              <a:buChar char="•"/>
            </a:pPr>
            <a:r>
              <a:rPr lang="es-AR" dirty="0" err="1"/>
              <a:t>Grafts</a:t>
            </a:r>
            <a:r>
              <a:rPr lang="es-AR" dirty="0"/>
              <a:t> with/</a:t>
            </a:r>
            <a:r>
              <a:rPr lang="es-AR" dirty="0" err="1"/>
              <a:t>without</a:t>
            </a:r>
            <a:r>
              <a:rPr lang="es-AR" dirty="0"/>
              <a:t> </a:t>
            </a:r>
            <a:r>
              <a:rPr lang="es-AR" dirty="0" err="1"/>
              <a:t>cold</a:t>
            </a:r>
            <a:r>
              <a:rPr lang="es-AR" dirty="0"/>
              <a:t> </a:t>
            </a:r>
            <a:r>
              <a:rPr lang="es-AR" dirty="0" err="1"/>
              <a:t>storage</a:t>
            </a:r>
            <a:r>
              <a:rPr lang="es-AR" dirty="0"/>
              <a:t> and </a:t>
            </a:r>
            <a:r>
              <a:rPr lang="es-AR" dirty="0" err="1"/>
              <a:t>reperfusion</a:t>
            </a:r>
            <a:endParaRPr lang="es-AR" dirty="0"/>
          </a:p>
        </p:txBody>
      </p:sp>
      <p:pic>
        <p:nvPicPr>
          <p:cNvPr id="14" name="Image 13"/>
          <p:cNvPicPr>
            <a:picLocks noChangeAspect="1"/>
          </p:cNvPicPr>
          <p:nvPr/>
        </p:nvPicPr>
        <p:blipFill rotWithShape="1">
          <a:blip r:embed="rId8"/>
          <a:srcRect l="6886" r="1488" b="73102"/>
          <a:stretch/>
        </p:blipFill>
        <p:spPr>
          <a:xfrm>
            <a:off x="282889" y="5615686"/>
            <a:ext cx="2280062" cy="758649"/>
          </a:xfrm>
          <a:prstGeom prst="rect">
            <a:avLst/>
          </a:prstGeom>
        </p:spPr>
      </p:pic>
      <p:grpSp>
        <p:nvGrpSpPr>
          <p:cNvPr id="15" name="Groupe 14"/>
          <p:cNvGrpSpPr/>
          <p:nvPr/>
        </p:nvGrpSpPr>
        <p:grpSpPr>
          <a:xfrm>
            <a:off x="8685650" y="4032371"/>
            <a:ext cx="3086875" cy="2486389"/>
            <a:chOff x="5297104" y="4032371"/>
            <a:chExt cx="3086875" cy="2486389"/>
          </a:xfrm>
        </p:grpSpPr>
        <p:pic>
          <p:nvPicPr>
            <p:cNvPr id="7" name="Image 6"/>
            <p:cNvPicPr>
              <a:picLocks noChangeAspect="1"/>
            </p:cNvPicPr>
            <p:nvPr/>
          </p:nvPicPr>
          <p:blipFill>
            <a:blip r:embed="rId9"/>
            <a:stretch>
              <a:fillRect/>
            </a:stretch>
          </p:blipFill>
          <p:spPr>
            <a:xfrm>
              <a:off x="5297104" y="4259847"/>
              <a:ext cx="2784055" cy="2258913"/>
            </a:xfrm>
            <a:prstGeom prst="rect">
              <a:avLst/>
            </a:prstGeom>
          </p:spPr>
        </p:pic>
        <p:sp>
          <p:nvSpPr>
            <p:cNvPr id="13" name="Ellipse 12"/>
            <p:cNvSpPr/>
            <p:nvPr/>
          </p:nvSpPr>
          <p:spPr>
            <a:xfrm>
              <a:off x="7582395" y="4032371"/>
              <a:ext cx="801584" cy="4149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16" name="Ellipse 15"/>
          <p:cNvSpPr/>
          <p:nvPr/>
        </p:nvSpPr>
        <p:spPr>
          <a:xfrm>
            <a:off x="4423558" y="5694218"/>
            <a:ext cx="391886" cy="82454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Ellipse 17"/>
          <p:cNvSpPr/>
          <p:nvPr/>
        </p:nvSpPr>
        <p:spPr>
          <a:xfrm>
            <a:off x="10662492" y="4580373"/>
            <a:ext cx="441367" cy="168510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ZoneTexte 16"/>
          <p:cNvSpPr txBox="1"/>
          <p:nvPr/>
        </p:nvSpPr>
        <p:spPr>
          <a:xfrm>
            <a:off x="6446355" y="2415984"/>
            <a:ext cx="5326170" cy="2031325"/>
          </a:xfrm>
          <a:prstGeom prst="rect">
            <a:avLst/>
          </a:prstGeom>
          <a:noFill/>
        </p:spPr>
        <p:txBody>
          <a:bodyPr wrap="square" rtlCol="0">
            <a:spAutoFit/>
          </a:bodyPr>
          <a:lstStyle/>
          <a:p>
            <a:pPr marL="285750" indent="-285750">
              <a:buFont typeface="Arial" panose="020B0604020202020204" pitchFamily="34" charset="0"/>
              <a:buChar char="•"/>
            </a:pPr>
            <a:r>
              <a:rPr lang="es-AR" dirty="0"/>
              <a:t>SMV </a:t>
            </a:r>
            <a:r>
              <a:rPr lang="es-AR" dirty="0" err="1"/>
              <a:t>ameliorates</a:t>
            </a:r>
            <a:r>
              <a:rPr lang="es-AR" dirty="0"/>
              <a:t> </a:t>
            </a:r>
            <a:r>
              <a:rPr lang="es-AR" dirty="0" err="1"/>
              <a:t>increase</a:t>
            </a:r>
            <a:r>
              <a:rPr lang="es-AR" dirty="0"/>
              <a:t> in PPP</a:t>
            </a:r>
          </a:p>
          <a:p>
            <a:pPr marL="285750" indent="-285750">
              <a:buFont typeface="Arial" panose="020B0604020202020204" pitchFamily="34" charset="0"/>
              <a:buChar char="•"/>
            </a:pPr>
            <a:r>
              <a:rPr lang="es-AR" dirty="0"/>
              <a:t>SMV </a:t>
            </a:r>
            <a:r>
              <a:rPr lang="es-AR" dirty="0" err="1"/>
              <a:t>improves</a:t>
            </a:r>
            <a:r>
              <a:rPr lang="es-AR" dirty="0"/>
              <a:t> </a:t>
            </a:r>
            <a:r>
              <a:rPr lang="es-AR" dirty="0" err="1"/>
              <a:t>vasorelaxation</a:t>
            </a:r>
            <a:r>
              <a:rPr lang="es-AR" dirty="0"/>
              <a:t> </a:t>
            </a:r>
            <a:r>
              <a:rPr lang="es-AR" dirty="0" err="1"/>
              <a:t>due</a:t>
            </a:r>
            <a:r>
              <a:rPr lang="es-AR" dirty="0"/>
              <a:t> to </a:t>
            </a:r>
            <a:r>
              <a:rPr lang="es-AR" dirty="0" err="1"/>
              <a:t>Ach</a:t>
            </a:r>
            <a:endParaRPr lang="es-AR" dirty="0"/>
          </a:p>
          <a:p>
            <a:pPr marL="285750" indent="-285750">
              <a:buFont typeface="Arial" panose="020B0604020202020204" pitchFamily="34" charset="0"/>
              <a:buChar char="•"/>
            </a:pPr>
            <a:r>
              <a:rPr lang="es-AR" dirty="0"/>
              <a:t>SMV </a:t>
            </a:r>
            <a:r>
              <a:rPr lang="es-AR" dirty="0" err="1"/>
              <a:t>mantained</a:t>
            </a:r>
            <a:r>
              <a:rPr lang="es-AR" dirty="0"/>
              <a:t> </a:t>
            </a:r>
            <a:r>
              <a:rPr lang="es-AR" dirty="0" err="1"/>
              <a:t>eNOS</a:t>
            </a:r>
            <a:r>
              <a:rPr lang="es-AR" dirty="0"/>
              <a:t> </a:t>
            </a:r>
            <a:r>
              <a:rPr lang="es-AR" dirty="0" err="1"/>
              <a:t>expression</a:t>
            </a:r>
            <a:endParaRPr lang="es-AR" dirty="0"/>
          </a:p>
          <a:p>
            <a:pPr marL="285750" indent="-285750">
              <a:buFont typeface="Arial" panose="020B0604020202020204" pitchFamily="34" charset="0"/>
              <a:buChar char="•"/>
            </a:pPr>
            <a:r>
              <a:rPr lang="es-AR" b="1" dirty="0"/>
              <a:t>Simvastatin </a:t>
            </a:r>
            <a:r>
              <a:rPr lang="en-US" b="1" dirty="0"/>
              <a:t>markedly improved liver injury and prevented hepatic </a:t>
            </a:r>
            <a:r>
              <a:rPr lang="es-AR" b="1" dirty="0" err="1"/>
              <a:t>endothelial</a:t>
            </a:r>
            <a:r>
              <a:rPr lang="es-AR" b="1" dirty="0"/>
              <a:t> </a:t>
            </a:r>
            <a:r>
              <a:rPr lang="es-AR" b="1" dirty="0" err="1"/>
              <a:t>dysfunction</a:t>
            </a:r>
            <a:endParaRPr lang="es-AR" b="1" dirty="0"/>
          </a:p>
          <a:p>
            <a:pPr marL="285750" indent="-285750">
              <a:buFont typeface="Arial" panose="020B0604020202020204" pitchFamily="34" charset="0"/>
              <a:buChar char="•"/>
            </a:pPr>
            <a:endParaRPr lang="es-AR" dirty="0"/>
          </a:p>
          <a:p>
            <a:pPr marL="285750" indent="-285750">
              <a:buFont typeface="Arial" panose="020B0604020202020204" pitchFamily="34" charset="0"/>
              <a:buChar char="•"/>
            </a:pPr>
            <a:endParaRPr lang="es-AR" dirty="0"/>
          </a:p>
        </p:txBody>
      </p:sp>
      <p:grpSp>
        <p:nvGrpSpPr>
          <p:cNvPr id="24" name="Groupe 23"/>
          <p:cNvGrpSpPr/>
          <p:nvPr/>
        </p:nvGrpSpPr>
        <p:grpSpPr>
          <a:xfrm>
            <a:off x="5610143" y="4186809"/>
            <a:ext cx="3049553" cy="2379507"/>
            <a:chOff x="5787507" y="4257533"/>
            <a:chExt cx="3049553" cy="2379507"/>
          </a:xfrm>
        </p:grpSpPr>
        <p:pic>
          <p:nvPicPr>
            <p:cNvPr id="21" name="Image 20"/>
            <p:cNvPicPr>
              <a:picLocks noChangeAspect="1"/>
            </p:cNvPicPr>
            <p:nvPr/>
          </p:nvPicPr>
          <p:blipFill rotWithShape="1">
            <a:blip r:embed="rId10"/>
            <a:srcRect t="18780"/>
            <a:stretch/>
          </p:blipFill>
          <p:spPr>
            <a:xfrm>
              <a:off x="5787507" y="4257533"/>
              <a:ext cx="2898143" cy="2379507"/>
            </a:xfrm>
            <a:prstGeom prst="rect">
              <a:avLst/>
            </a:prstGeom>
          </p:spPr>
        </p:pic>
        <p:sp>
          <p:nvSpPr>
            <p:cNvPr id="22" name="ZoneTexte 21"/>
            <p:cNvSpPr txBox="1"/>
            <p:nvPr/>
          </p:nvSpPr>
          <p:spPr>
            <a:xfrm>
              <a:off x="8132664" y="5438426"/>
              <a:ext cx="704396" cy="369332"/>
            </a:xfrm>
            <a:prstGeom prst="rect">
              <a:avLst/>
            </a:prstGeom>
            <a:noFill/>
          </p:spPr>
          <p:txBody>
            <a:bodyPr wrap="square" rtlCol="0">
              <a:spAutoFit/>
            </a:bodyPr>
            <a:lstStyle/>
            <a:p>
              <a:r>
                <a:rPr lang="es-AR" b="1" dirty="0">
                  <a:solidFill>
                    <a:srgbClr val="FF0000"/>
                  </a:solidFill>
                </a:rPr>
                <a:t>SMV</a:t>
              </a:r>
            </a:p>
          </p:txBody>
        </p:sp>
        <p:sp>
          <p:nvSpPr>
            <p:cNvPr id="23" name="ZoneTexte 22"/>
            <p:cNvSpPr txBox="1"/>
            <p:nvPr/>
          </p:nvSpPr>
          <p:spPr>
            <a:xfrm>
              <a:off x="8132664" y="4553057"/>
              <a:ext cx="704396" cy="369332"/>
            </a:xfrm>
            <a:prstGeom prst="rect">
              <a:avLst/>
            </a:prstGeom>
            <a:noFill/>
          </p:spPr>
          <p:txBody>
            <a:bodyPr wrap="square" rtlCol="0">
              <a:spAutoFit/>
            </a:bodyPr>
            <a:lstStyle/>
            <a:p>
              <a:r>
                <a:rPr lang="es-AR" b="1" dirty="0" err="1"/>
                <a:t>Plac</a:t>
              </a:r>
              <a:r>
                <a:rPr lang="es-AR" b="1" dirty="0"/>
                <a:t>.</a:t>
              </a:r>
            </a:p>
          </p:txBody>
        </p:sp>
      </p:grpSp>
    </p:spTree>
    <p:extLst>
      <p:ext uri="{BB962C8B-B14F-4D97-AF65-F5344CB8AC3E}">
        <p14:creationId xmlns:p14="http://schemas.microsoft.com/office/powerpoint/2010/main" val="44176050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9781</Words>
  <Application>Microsoft Office PowerPoint</Application>
  <PresentationFormat>Breitbild</PresentationFormat>
  <Paragraphs>771</Paragraphs>
  <Slides>37</Slides>
  <Notes>20</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37</vt:i4>
      </vt:variant>
    </vt:vector>
  </HeadingPairs>
  <TitlesOfParts>
    <vt:vector size="47" baseType="lpstr">
      <vt:lpstr>AdvGulliv-R</vt:lpstr>
      <vt:lpstr>AdvPSA05F</vt:lpstr>
      <vt:lpstr>AdvGulliv-I</vt:lpstr>
      <vt:lpstr>Arial</vt:lpstr>
      <vt:lpstr>&amp;quot</vt:lpstr>
      <vt:lpstr>Source Sans Pro</vt:lpstr>
      <vt:lpstr>Calibri Light</vt:lpstr>
      <vt:lpstr>Arial</vt:lpstr>
      <vt:lpstr>Calibri</vt:lpstr>
      <vt:lpstr>Thème Office</vt:lpstr>
      <vt:lpstr>Portal Hypertension Sessions  Tuesday, May 21 2019 – 4.30 pm, MEM</vt:lpstr>
      <vt:lpstr>Statins: main function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Insel Gruppe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Portal Hypertension Sessions  Tuesday, May 21 2019 – 4.30 pm, MEM</dc:title>
  <dc:creator>Dirchwolf, Melisa</dc:creator>
  <cp:lastModifiedBy>Cornels, Angelika</cp:lastModifiedBy>
  <cp:revision>255</cp:revision>
  <dcterms:created xsi:type="dcterms:W3CDTF">2019-05-08T08:11:45Z</dcterms:created>
  <dcterms:modified xsi:type="dcterms:W3CDTF">2020-06-25T12:41:16Z</dcterms:modified>
</cp:coreProperties>
</file>