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88" r:id="rId3"/>
    <p:sldId id="289" r:id="rId4"/>
    <p:sldId id="258" r:id="rId5"/>
    <p:sldId id="284" r:id="rId6"/>
    <p:sldId id="287" r:id="rId7"/>
    <p:sldId id="261" r:id="rId8"/>
    <p:sldId id="263" r:id="rId9"/>
    <p:sldId id="298" r:id="rId10"/>
    <p:sldId id="262" r:id="rId11"/>
    <p:sldId id="416" r:id="rId12"/>
    <p:sldId id="299" r:id="rId13"/>
    <p:sldId id="269" r:id="rId14"/>
    <p:sldId id="264" r:id="rId15"/>
    <p:sldId id="293" r:id="rId16"/>
    <p:sldId id="294" r:id="rId17"/>
    <p:sldId id="295" r:id="rId18"/>
    <p:sldId id="417" r:id="rId19"/>
    <p:sldId id="300" r:id="rId20"/>
    <p:sldId id="297" r:id="rId21"/>
    <p:sldId id="301" r:id="rId22"/>
    <p:sldId id="41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5" autoAdjust="0"/>
    <p:restoredTop sz="95481" autoAdjust="0"/>
  </p:normalViewPr>
  <p:slideViewPr>
    <p:cSldViewPr snapToGrid="0">
      <p:cViewPr varScale="1">
        <p:scale>
          <a:sx n="83" d="100"/>
          <a:sy n="83" d="100"/>
        </p:scale>
        <p:origin x="63" y="1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115A3-D079-43CF-9CC6-6FD0DC44C952}" type="datetimeFigureOut">
              <a:rPr lang="en-GB" smtClean="0"/>
              <a:t>30/07/2021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08083-EF8D-47DC-B24F-F3B2C83887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413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08083-EF8D-47DC-B24F-F3B2C838872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341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08083-EF8D-47DC-B24F-F3B2C838872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161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8B1BE-5AAC-4FA0-ABBD-DF731F7F8FF0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89706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08083-EF8D-47DC-B24F-F3B2C838872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771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8B1BE-5AAC-4FA0-ABBD-DF731F7F8FF0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97104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08083-EF8D-47DC-B24F-F3B2C838872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934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08083-EF8D-47DC-B24F-F3B2C838872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282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08083-EF8D-47DC-B24F-F3B2C838872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740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08083-EF8D-47DC-B24F-F3B2C838872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394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08083-EF8D-47DC-B24F-F3B2C838872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840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08083-EF8D-47DC-B24F-F3B2C838872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442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5D02C-EBC3-4910-ACFC-5017B95EF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80BC9F-306D-49C3-AE21-7D1C87228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12931-A4E6-4A01-A7FB-168FEEED3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6DD9-E8E9-4C49-8748-029ACAFF6C91}" type="datetimeFigureOut">
              <a:rPr lang="en-GB" smtClean="0"/>
              <a:t>30/07/2021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49FF9-14EE-443E-A065-C21068541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8DC50-761B-4CE6-AB16-9F7A7632E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3B5E-17E1-4D6D-A838-A0D68B317F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205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A1FB0-E5B1-4794-B90B-AAD2685DC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2B97A5-AC04-49A8-8686-3D74E5895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232F8-797D-486F-BA71-F26293014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6DD9-E8E9-4C49-8748-029ACAFF6C91}" type="datetimeFigureOut">
              <a:rPr lang="en-GB" smtClean="0"/>
              <a:t>30/07/2021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F6580-E9B3-4A34-A096-47AE516D6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31279-DB41-4D27-8E06-D1B36C563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3B5E-17E1-4D6D-A838-A0D68B317F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552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97DBB-976D-42A2-9300-88DFD533BB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A9123-310D-4380-BA21-28FBCEFD1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D58FA-8EFD-4277-B0E2-129E527DC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6DD9-E8E9-4C49-8748-029ACAFF6C91}" type="datetimeFigureOut">
              <a:rPr lang="en-GB" smtClean="0"/>
              <a:t>30/07/2021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B7EAB-D4BD-4560-A9DD-260B6180F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F6872-60A9-440F-B640-3CD2A45E8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3B5E-17E1-4D6D-A838-A0D68B317F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20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7716F-B932-4662-AEC7-FE9EB85A9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2BF45-2878-463D-B13B-FA60E6267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93400-4255-40E0-B18B-207C776E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6DD9-E8E9-4C49-8748-029ACAFF6C91}" type="datetimeFigureOut">
              <a:rPr lang="en-GB" smtClean="0"/>
              <a:t>30/07/2021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C00A0-1380-475B-9948-A9E7554E0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23AA3-5D40-4C90-BFE1-31D8C8DA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3B5E-17E1-4D6D-A838-A0D68B317F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044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3DDC4-B50C-4E74-85AE-68135609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B80FA-29CA-4412-8716-FFFE5BBD1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B331F-2411-4561-891E-5F5597C50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6DD9-E8E9-4C49-8748-029ACAFF6C91}" type="datetimeFigureOut">
              <a:rPr lang="en-GB" smtClean="0"/>
              <a:t>30/07/2021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3BD73-3FAA-4309-B48B-84F4974BC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04D3B-0EF2-4639-88B3-0B8F6A3D1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3B5E-17E1-4D6D-A838-A0D68B317F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460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59C5-B19D-4F9F-A8C5-7E03838CA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26937-C37A-46CC-9C44-C49AB2F1D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338974-0572-40EB-9A59-6C7F3F4DD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73EC5-9734-4BF9-A231-3B55C8A56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6DD9-E8E9-4C49-8748-029ACAFF6C91}" type="datetimeFigureOut">
              <a:rPr lang="en-GB" smtClean="0"/>
              <a:t>30/07/2021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8CEA3-C783-408A-83AC-10EC9D6AB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4ECFE4-F620-4B50-9AF0-CE4F41686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3B5E-17E1-4D6D-A838-A0D68B317F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01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C8BA2-0001-43A3-950C-011F4B000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214BE-5C9B-486E-8B99-4E89AEF04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19DB52-8BFB-4125-B6C0-308FBF500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F133C-355B-466A-BDD5-942FDD83ED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BD6B40-9A7F-40F0-8BDB-EB77143807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8AAF40-0BC8-480F-A1FF-83DA99779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6DD9-E8E9-4C49-8748-029ACAFF6C91}" type="datetimeFigureOut">
              <a:rPr lang="en-GB" smtClean="0"/>
              <a:t>30/07/2021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0540F9-2AD8-4145-BB61-D005CDE82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FFBC4E-952B-47F8-BAA6-5F16CD9B8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3B5E-17E1-4D6D-A838-A0D68B317F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410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98303-6767-47EA-BD4B-CADBBE8CA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27665C-90C1-4C41-BD63-221AC4F8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6DD9-E8E9-4C49-8748-029ACAFF6C91}" type="datetimeFigureOut">
              <a:rPr lang="en-GB" smtClean="0"/>
              <a:t>30/07/2021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BC7EDE-843E-45B6-912B-4B825EB7B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8F806-754E-4D23-8DD9-AD0E7B11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3B5E-17E1-4D6D-A838-A0D68B317F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798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97F00-AE5C-4973-AB8B-32610BA2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6DD9-E8E9-4C49-8748-029ACAFF6C91}" type="datetimeFigureOut">
              <a:rPr lang="en-GB" smtClean="0"/>
              <a:t>30/07/2021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FA6B3-438E-4B34-B04C-C22B1C6B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A662E-FE7D-4CCB-85B1-21287842F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3B5E-17E1-4D6D-A838-A0D68B317F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637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C8952-00C8-43AE-867C-CF9ABED30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86E0F-281C-4FE8-820F-F807D4AA0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37DFF-9FA2-42B0-956B-1D15FDD08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BD86B-47CA-41CD-AB44-A40FB4372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6DD9-E8E9-4C49-8748-029ACAFF6C91}" type="datetimeFigureOut">
              <a:rPr lang="en-GB" smtClean="0"/>
              <a:t>30/07/2021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A33173-62DD-418D-AF72-F864E7F0B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473EDB-0365-4735-84C7-FDE0C5C4C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3B5E-17E1-4D6D-A838-A0D68B317F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269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88520-C3DD-46F6-B61A-2FA7237BE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DE49BA-3D80-4D36-B229-4CC36A20C8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56242-5AAF-48F2-ADFC-4624F0B39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5B81F-43CD-42BD-8600-25FE1F7F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6DD9-E8E9-4C49-8748-029ACAFF6C91}" type="datetimeFigureOut">
              <a:rPr lang="en-GB" smtClean="0"/>
              <a:t>30/07/2021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FE67D-3DF7-45D1-A017-5DD044952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E32C9-0AA0-4C0A-B4C8-FFDDE7154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3B5E-17E1-4D6D-A838-A0D68B317F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202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5D675E-A308-4A42-8BA1-5CE47EBD2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E1B33-07FD-4D47-9185-4D2D87F8B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2CD2A-E796-4766-BBEC-2F9235A9B1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D6DD9-E8E9-4C49-8748-029ACAFF6C91}" type="datetimeFigureOut">
              <a:rPr lang="en-GB" smtClean="0"/>
              <a:t>30/07/2021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815E6-8664-4985-9A6F-93AE809B9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22500-7EAC-4F36-B20D-5DDB62201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03B5E-17E1-4D6D-A838-A0D68B317F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492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8267823-E4AA-4B94-B4C8-5F06F45E2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859" y="64378"/>
            <a:ext cx="6140432" cy="67292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B99ED7-ECED-4C4D-B79C-A1CE4BF92B9E}"/>
              </a:ext>
            </a:extLst>
          </p:cNvPr>
          <p:cNvSpPr/>
          <p:nvPr/>
        </p:nvSpPr>
        <p:spPr>
          <a:xfrm>
            <a:off x="1019253" y="898904"/>
            <a:ext cx="5992483" cy="1547004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A50BD7-6386-4E8D-A037-9624AE1AECE5}"/>
              </a:ext>
            </a:extLst>
          </p:cNvPr>
          <p:cNvGrpSpPr/>
          <p:nvPr/>
        </p:nvGrpSpPr>
        <p:grpSpPr>
          <a:xfrm>
            <a:off x="7011736" y="108101"/>
            <a:ext cx="4409299" cy="3047475"/>
            <a:chOff x="6019800" y="78218"/>
            <a:chExt cx="6172200" cy="4333875"/>
          </a:xfrm>
        </p:grpSpPr>
        <p:pic>
          <p:nvPicPr>
            <p:cNvPr id="2050" name="Picture 2" descr="dna%20clipart">
              <a:extLst>
                <a:ext uri="{FF2B5EF4-FFF2-40B4-BE49-F238E27FC236}">
                  <a16:creationId xmlns:a16="http://schemas.microsoft.com/office/drawing/2014/main" id="{B016DD93-9D78-4796-9C98-6CA0A4669D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4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78218"/>
              <a:ext cx="6172200" cy="433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7D6F4E0-CB1D-4D2F-9FCC-E9FA26890DA3}"/>
                </a:ext>
              </a:extLst>
            </p:cNvPr>
            <p:cNvSpPr/>
            <p:nvPr/>
          </p:nvSpPr>
          <p:spPr>
            <a:xfrm>
              <a:off x="11032565" y="4087906"/>
              <a:ext cx="1027953" cy="1972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87EE43E-F518-489A-B0E2-F015A2AF99D8}"/>
              </a:ext>
            </a:extLst>
          </p:cNvPr>
          <p:cNvSpPr txBox="1"/>
          <p:nvPr/>
        </p:nvSpPr>
        <p:spPr>
          <a:xfrm>
            <a:off x="7143208" y="5724946"/>
            <a:ext cx="504056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>
                <a:solidFill>
                  <a:schemeClr val="accent1">
                    <a:lumMod val="75000"/>
                  </a:schemeClr>
                </a:solidFill>
              </a:rPr>
              <a:t>Patcharamon Seubnooch, PhD Candidate</a:t>
            </a:r>
          </a:p>
          <a:p>
            <a:pPr algn="ctr"/>
            <a:endParaRPr lang="de-CH" sz="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Department for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BioMedical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Research, Hepatology</a:t>
            </a:r>
          </a:p>
          <a:p>
            <a:pPr algn="ctr"/>
            <a:endParaRPr lang="en-US" sz="3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University of Bern, Switzerland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9C3B4F-D890-47D9-AF8B-040A60476D05}"/>
              </a:ext>
            </a:extLst>
          </p:cNvPr>
          <p:cNvSpPr txBox="1"/>
          <p:nvPr/>
        </p:nvSpPr>
        <p:spPr>
          <a:xfrm>
            <a:off x="8211671" y="5295142"/>
            <a:ext cx="2976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Journal club on July 29, 2021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55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41D91A-00F0-45BF-9295-D6D62B945ED1}"/>
              </a:ext>
            </a:extLst>
          </p:cNvPr>
          <p:cNvSpPr/>
          <p:nvPr/>
        </p:nvSpPr>
        <p:spPr>
          <a:xfrm>
            <a:off x="104587" y="47341"/>
            <a:ext cx="11982826" cy="6992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PNPLA3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I148M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expression aggravates steatohepatitis and fibrosis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2C75551-7DC3-4931-B35B-EFFEDACBB4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72" b="28460"/>
          <a:stretch/>
        </p:blipFill>
        <p:spPr bwMode="auto">
          <a:xfrm>
            <a:off x="5135511" y="1703197"/>
            <a:ext cx="6679820" cy="178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0157C1C-2798-404A-BD8C-CB6FA11DBB77}"/>
              </a:ext>
            </a:extLst>
          </p:cNvPr>
          <p:cNvGrpSpPr/>
          <p:nvPr/>
        </p:nvGrpSpPr>
        <p:grpSpPr>
          <a:xfrm>
            <a:off x="-50247" y="874853"/>
            <a:ext cx="3711920" cy="5768710"/>
            <a:chOff x="545190" y="874853"/>
            <a:chExt cx="3711920" cy="5768710"/>
          </a:xfrm>
        </p:grpSpPr>
        <p:pic>
          <p:nvPicPr>
            <p:cNvPr id="7" name="Picture 6" descr="Diagram&#10;&#10;Description automatically generated with low confidence">
              <a:extLst>
                <a:ext uri="{FF2B5EF4-FFF2-40B4-BE49-F238E27FC236}">
                  <a16:creationId xmlns:a16="http://schemas.microsoft.com/office/drawing/2014/main" id="{2BA8CDD9-F06B-46EA-AD89-6CB0B776B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5190" y="874853"/>
              <a:ext cx="3711920" cy="2867458"/>
            </a:xfrm>
            <a:prstGeom prst="rect">
              <a:avLst/>
            </a:prstGeom>
          </p:spPr>
        </p:pic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B8E2DE45-DCED-4CF9-8172-215349DAE2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57" b="52908"/>
            <a:stretch/>
          </p:blipFill>
          <p:spPr bwMode="auto">
            <a:xfrm>
              <a:off x="686743" y="3723961"/>
              <a:ext cx="3406862" cy="2919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A849224-735F-4A17-A4FD-E5E92BFA4F6B}"/>
                </a:ext>
              </a:extLst>
            </p:cNvPr>
            <p:cNvSpPr/>
            <p:nvPr/>
          </p:nvSpPr>
          <p:spPr>
            <a:xfrm>
              <a:off x="686743" y="874853"/>
              <a:ext cx="154989" cy="2696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1CB68FD-6DC0-4609-9D64-2553C77A7D4E}"/>
                </a:ext>
              </a:extLst>
            </p:cNvPr>
            <p:cNvSpPr/>
            <p:nvPr/>
          </p:nvSpPr>
          <p:spPr>
            <a:xfrm>
              <a:off x="684154" y="2325478"/>
              <a:ext cx="154989" cy="2696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DB1AFF-D78D-4205-B40D-0A38AC329D2D}"/>
                </a:ext>
              </a:extLst>
            </p:cNvPr>
            <p:cNvSpPr/>
            <p:nvPr/>
          </p:nvSpPr>
          <p:spPr>
            <a:xfrm>
              <a:off x="684154" y="3735748"/>
              <a:ext cx="154989" cy="2696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37065F-BA24-4C71-8407-CA5DC2E21658}"/>
                </a:ext>
              </a:extLst>
            </p:cNvPr>
            <p:cNvSpPr/>
            <p:nvPr/>
          </p:nvSpPr>
          <p:spPr>
            <a:xfrm>
              <a:off x="734836" y="5186556"/>
              <a:ext cx="154989" cy="2696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1735E56F-5D52-409A-AAF4-3C20B6E32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5" b="52908"/>
          <a:stretch/>
        </p:blipFill>
        <p:spPr bwMode="auto">
          <a:xfrm>
            <a:off x="3509925" y="3717580"/>
            <a:ext cx="2097084" cy="291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A988BB36-49EC-4C11-B88C-B7A605C01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0" r="57387"/>
          <a:stretch/>
        </p:blipFill>
        <p:spPr bwMode="auto">
          <a:xfrm>
            <a:off x="5544329" y="3743115"/>
            <a:ext cx="3075352" cy="212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978CB2-B349-495D-A4B7-03A5547B42AF}"/>
              </a:ext>
            </a:extLst>
          </p:cNvPr>
          <p:cNvSpPr txBox="1"/>
          <p:nvPr/>
        </p:nvSpPr>
        <p:spPr>
          <a:xfrm>
            <a:off x="4037145" y="941616"/>
            <a:ext cx="81761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2060"/>
                </a:solidFill>
              </a:rPr>
              <a:t>Whereas Luc and PNPLA3</a:t>
            </a:r>
            <a:r>
              <a:rPr lang="en-GB" baseline="30000" dirty="0">
                <a:solidFill>
                  <a:srgbClr val="002060"/>
                </a:solidFill>
              </a:rPr>
              <a:t>WT</a:t>
            </a:r>
            <a:r>
              <a:rPr lang="en-GB" dirty="0">
                <a:solidFill>
                  <a:srgbClr val="002060"/>
                </a:solidFill>
              </a:rPr>
              <a:t> mice had a fatty liver, </a:t>
            </a:r>
            <a:r>
              <a:rPr lang="en-GB" b="1" dirty="0">
                <a:solidFill>
                  <a:srgbClr val="002060"/>
                </a:solidFill>
              </a:rPr>
              <a:t>PNPLA3</a:t>
            </a:r>
            <a:r>
              <a:rPr lang="en-GB" b="1" baseline="30000" dirty="0">
                <a:solidFill>
                  <a:srgbClr val="002060"/>
                </a:solidFill>
              </a:rPr>
              <a:t>I148M</a:t>
            </a:r>
            <a:r>
              <a:rPr lang="en-GB" b="1" dirty="0">
                <a:solidFill>
                  <a:srgbClr val="002060"/>
                </a:solidFill>
              </a:rPr>
              <a:t> mice developed steatohepatitis with fibrosis.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12479B-E478-4AE4-BF5D-B548E33F8BCE}"/>
              </a:ext>
            </a:extLst>
          </p:cNvPr>
          <p:cNvSpPr/>
          <p:nvPr/>
        </p:nvSpPr>
        <p:spPr>
          <a:xfrm>
            <a:off x="9803217" y="2672139"/>
            <a:ext cx="202019" cy="658424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121C60A8-57C6-45D9-9AD5-FB9CACAB8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8" t="73025"/>
          <a:stretch/>
        </p:blipFill>
        <p:spPr bwMode="auto">
          <a:xfrm>
            <a:off x="8365057" y="3746184"/>
            <a:ext cx="3848210" cy="208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6AA9C6E-7FF2-4DC3-9233-09A86A74C82E}"/>
              </a:ext>
            </a:extLst>
          </p:cNvPr>
          <p:cNvSpPr txBox="1"/>
          <p:nvPr/>
        </p:nvSpPr>
        <p:spPr>
          <a:xfrm>
            <a:off x="5767444" y="5973309"/>
            <a:ext cx="65300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srgbClr val="002060"/>
                </a:solidFill>
              </a:rPr>
              <a:t>In comparison to PNPLA3</a:t>
            </a:r>
            <a:r>
              <a:rPr lang="en-GB" sz="1400" baseline="30000" dirty="0">
                <a:solidFill>
                  <a:srgbClr val="002060"/>
                </a:solidFill>
              </a:rPr>
              <a:t>I148M</a:t>
            </a:r>
            <a:r>
              <a:rPr lang="en-GB" sz="1400" dirty="0">
                <a:solidFill>
                  <a:srgbClr val="002060"/>
                </a:solidFill>
              </a:rPr>
              <a:t> mice that received scrambled siRNA, </a:t>
            </a:r>
            <a:r>
              <a:rPr lang="en-GB" sz="1400" b="1" dirty="0">
                <a:solidFill>
                  <a:srgbClr val="002060"/>
                </a:solidFill>
              </a:rPr>
              <a:t>those with PNPLA3</a:t>
            </a:r>
            <a:r>
              <a:rPr lang="en-GB" sz="1400" b="1" baseline="30000" dirty="0">
                <a:solidFill>
                  <a:srgbClr val="002060"/>
                </a:solidFill>
              </a:rPr>
              <a:t>I148M</a:t>
            </a:r>
            <a:r>
              <a:rPr lang="en-GB" sz="1400" b="1" dirty="0">
                <a:solidFill>
                  <a:srgbClr val="002060"/>
                </a:solidFill>
              </a:rPr>
              <a:t> silencing showed decreased steatosis and lobular inflammation, whereas ballooning disappeared entirely and the fibrosis score was decreased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02409F-BDE4-402D-8F1A-1D7A909C7256}"/>
              </a:ext>
            </a:extLst>
          </p:cNvPr>
          <p:cNvSpPr txBox="1"/>
          <p:nvPr/>
        </p:nvSpPr>
        <p:spPr>
          <a:xfrm>
            <a:off x="5809028" y="5740745"/>
            <a:ext cx="627838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aseline="30000" dirty="0"/>
              <a:t>¥</a:t>
            </a:r>
            <a:r>
              <a:rPr lang="en-GB" sz="800" dirty="0"/>
              <a:t>P &lt; 0.05 compared to scrambled siRNA-PNPLA3</a:t>
            </a:r>
            <a:r>
              <a:rPr lang="en-GB" sz="800" baseline="30000" dirty="0"/>
              <a:t>I148M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5C05CC-13C9-46C4-94D9-E56568DE38AD}"/>
              </a:ext>
            </a:extLst>
          </p:cNvPr>
          <p:cNvSpPr txBox="1"/>
          <p:nvPr/>
        </p:nvSpPr>
        <p:spPr>
          <a:xfrm>
            <a:off x="7138308" y="3429000"/>
            <a:ext cx="384821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aseline="30000" dirty="0"/>
              <a:t>#</a:t>
            </a:r>
            <a:r>
              <a:rPr lang="en-GB" sz="800" dirty="0"/>
              <a:t>P &lt; 0.05 compared to LUC on WDSW, *P &lt; 0.05 compared to PNPLA3</a:t>
            </a:r>
            <a:r>
              <a:rPr lang="en-GB" sz="800" baseline="30000" dirty="0"/>
              <a:t>WT </a:t>
            </a:r>
            <a:r>
              <a:rPr lang="en-GB" sz="800" dirty="0"/>
              <a:t>on WDSW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FAB998-481A-42EA-BB16-C1520D6BA62A}"/>
              </a:ext>
            </a:extLst>
          </p:cNvPr>
          <p:cNvSpPr/>
          <p:nvPr/>
        </p:nvSpPr>
        <p:spPr>
          <a:xfrm>
            <a:off x="5135511" y="1760154"/>
            <a:ext cx="234872" cy="314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34DD8D-B3B4-4698-88E6-05C883209B90}"/>
              </a:ext>
            </a:extLst>
          </p:cNvPr>
          <p:cNvSpPr/>
          <p:nvPr/>
        </p:nvSpPr>
        <p:spPr>
          <a:xfrm>
            <a:off x="5532572" y="3714934"/>
            <a:ext cx="234872" cy="314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35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B878E5-32E7-4C79-9557-305174460AD3}"/>
              </a:ext>
            </a:extLst>
          </p:cNvPr>
          <p:cNvSpPr/>
          <p:nvPr/>
        </p:nvSpPr>
        <p:spPr>
          <a:xfrm>
            <a:off x="104587" y="47341"/>
            <a:ext cx="11982826" cy="6992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GB" sz="28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B9A137-32B8-4402-92DD-92D258B020BA}"/>
              </a:ext>
            </a:extLst>
          </p:cNvPr>
          <p:cNvSpPr txBox="1"/>
          <p:nvPr/>
        </p:nvSpPr>
        <p:spPr>
          <a:xfrm>
            <a:off x="946298" y="1767006"/>
            <a:ext cx="106750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The current study provides proof of concept that </a:t>
            </a:r>
            <a:r>
              <a:rPr lang="en-GB" sz="2000" b="1" dirty="0">
                <a:solidFill>
                  <a:srgbClr val="002060"/>
                </a:solidFill>
              </a:rPr>
              <a:t>NASH with fibrosis can be accelerated by PNPLA3</a:t>
            </a:r>
            <a:r>
              <a:rPr lang="en-GB" sz="2000" b="1" baseline="30000" dirty="0">
                <a:solidFill>
                  <a:srgbClr val="002060"/>
                </a:solidFill>
              </a:rPr>
              <a:t>I148M</a:t>
            </a:r>
            <a:r>
              <a:rPr lang="en-GB" sz="2000" b="1" dirty="0">
                <a:solidFill>
                  <a:srgbClr val="002060"/>
                </a:solidFill>
              </a:rPr>
              <a:t> but only under conditions of a WDSW diet</a:t>
            </a:r>
            <a:r>
              <a:rPr lang="en-GB" sz="2000" dirty="0">
                <a:solidFill>
                  <a:srgbClr val="002060"/>
                </a:solidFill>
              </a:rPr>
              <a:t>.</a:t>
            </a:r>
          </a:p>
          <a:p>
            <a:pPr marL="285750" indent="-285750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This gene-environment interaction leads to metabolic reprogramming, </a:t>
            </a:r>
            <a:r>
              <a:rPr lang="en-GB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particularly affecting the PUFA and sphingolipid metabolic pathways with downstream activation of inflammatory and cell injury pathways</a:t>
            </a:r>
            <a:r>
              <a:rPr lang="en-GB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especially through STAT3 activation.</a:t>
            </a:r>
          </a:p>
          <a:p>
            <a:pPr marL="285750" indent="-285750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last demonstrate the ability of </a:t>
            </a:r>
            <a:r>
              <a:rPr lang="en-GB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hepatocyte overexpression of PNPLA3</a:t>
            </a:r>
            <a:r>
              <a:rPr lang="en-GB" sz="2000" b="1" baseline="30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I148M</a:t>
            </a:r>
            <a:r>
              <a:rPr lang="en-GB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to activate stellate cells</a:t>
            </a:r>
            <a:r>
              <a:rPr lang="en-GB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2510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8D598A02-D63A-4A2A-92FD-2D5244A02364}"/>
              </a:ext>
            </a:extLst>
          </p:cNvPr>
          <p:cNvGrpSpPr/>
          <p:nvPr/>
        </p:nvGrpSpPr>
        <p:grpSpPr>
          <a:xfrm>
            <a:off x="-69696" y="674344"/>
            <a:ext cx="6037125" cy="5119067"/>
            <a:chOff x="-69696" y="712444"/>
            <a:chExt cx="6037125" cy="5119067"/>
          </a:xfrm>
        </p:grpSpPr>
        <p:pic>
          <p:nvPicPr>
            <p:cNvPr id="17418" name="Picture 10" descr="Cute mouse cartoon Royalty Free Vector Image - VectorStock">
              <a:extLst>
                <a:ext uri="{FF2B5EF4-FFF2-40B4-BE49-F238E27FC236}">
                  <a16:creationId xmlns:a16="http://schemas.microsoft.com/office/drawing/2014/main" id="{A49B8E6C-AD07-48A1-B410-874E5AB92E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1"/>
            <a:stretch/>
          </p:blipFill>
          <p:spPr bwMode="auto">
            <a:xfrm flipH="1">
              <a:off x="182591" y="1020221"/>
              <a:ext cx="1173169" cy="1102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4BA4FC8C-F1FC-4DC2-BED9-FFE94AC49B03}"/>
                </a:ext>
              </a:extLst>
            </p:cNvPr>
            <p:cNvSpPr/>
            <p:nvPr/>
          </p:nvSpPr>
          <p:spPr>
            <a:xfrm rot="5760716">
              <a:off x="130276" y="2691333"/>
              <a:ext cx="1120073" cy="308837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9DC9690E-70B4-49DD-975D-D83B1D3A7B9E}"/>
                </a:ext>
              </a:extLst>
            </p:cNvPr>
            <p:cNvSpPr/>
            <p:nvPr/>
          </p:nvSpPr>
          <p:spPr>
            <a:xfrm rot="1570325">
              <a:off x="1297294" y="2045795"/>
              <a:ext cx="1295275" cy="308837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E86E1F6B-58EC-454E-B588-5C19997AA5D8}"/>
                </a:ext>
              </a:extLst>
            </p:cNvPr>
            <p:cNvSpPr/>
            <p:nvPr/>
          </p:nvSpPr>
          <p:spPr>
            <a:xfrm rot="21408491">
              <a:off x="1529428" y="1212199"/>
              <a:ext cx="2018162" cy="308837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6B7BFA-F153-4853-942A-34EEB9B806BF}"/>
                </a:ext>
              </a:extLst>
            </p:cNvPr>
            <p:cNvSpPr txBox="1"/>
            <p:nvPr/>
          </p:nvSpPr>
          <p:spPr>
            <a:xfrm>
              <a:off x="-69696" y="712444"/>
              <a:ext cx="18817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accent1"/>
                  </a:solidFill>
                </a:rPr>
                <a:t>DIAMOND mouse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9CC1765-B67E-408B-B8FC-96F11A3EB354}"/>
                </a:ext>
              </a:extLst>
            </p:cNvPr>
            <p:cNvGrpSpPr/>
            <p:nvPr/>
          </p:nvGrpSpPr>
          <p:grpSpPr>
            <a:xfrm>
              <a:off x="3488447" y="724983"/>
              <a:ext cx="2448454" cy="1539129"/>
              <a:chOff x="4164976" y="720294"/>
              <a:chExt cx="2448454" cy="1539129"/>
            </a:xfrm>
          </p:grpSpPr>
          <p:pic>
            <p:nvPicPr>
              <p:cNvPr id="26" name="Picture 12" descr="Transparent Syringe Clip Art - Cartoon Syringe Png, Png Download - kindpng">
                <a:extLst>
                  <a:ext uri="{FF2B5EF4-FFF2-40B4-BE49-F238E27FC236}">
                    <a16:creationId xmlns:a16="http://schemas.microsoft.com/office/drawing/2014/main" id="{FD16249B-21B8-4A60-ABB4-5FA9AB1212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571691" flipH="1">
                <a:off x="4164976" y="982248"/>
                <a:ext cx="1133578" cy="1277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E7EFB4F-38CF-4268-BD86-E9E6101849F5}"/>
                  </a:ext>
                </a:extLst>
              </p:cNvPr>
              <p:cNvGrpSpPr/>
              <p:nvPr/>
            </p:nvGrpSpPr>
            <p:grpSpPr>
              <a:xfrm>
                <a:off x="4873684" y="827558"/>
                <a:ext cx="1221596" cy="928083"/>
                <a:chOff x="4873684" y="827558"/>
                <a:chExt cx="1221596" cy="928083"/>
              </a:xfrm>
            </p:grpSpPr>
            <p:sp>
              <p:nvSpPr>
                <p:cNvPr id="16" name="Isosceles Triangle 15">
                  <a:extLst>
                    <a:ext uri="{FF2B5EF4-FFF2-40B4-BE49-F238E27FC236}">
                      <a16:creationId xmlns:a16="http://schemas.microsoft.com/office/drawing/2014/main" id="{A0AE6CA6-8A78-485E-B807-9C545C6D29A6}"/>
                    </a:ext>
                  </a:extLst>
                </p:cNvPr>
                <p:cNvSpPr/>
                <p:nvPr/>
              </p:nvSpPr>
              <p:spPr>
                <a:xfrm rot="14216569">
                  <a:off x="5020440" y="680802"/>
                  <a:ext cx="928083" cy="1221596"/>
                </a:xfrm>
                <a:prstGeom prst="triangl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36000">
                      <a:schemeClr val="bg1">
                        <a:lumMod val="95000"/>
                      </a:schemeClr>
                    </a:gs>
                    <a:gs pos="6600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E909F5EB-9690-421C-8300-FD20361583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442798" y="946041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8E7F73D2-7932-4111-82AF-E1668C8BE3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298822" y="1241626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5B298573-150A-44EA-B1D3-DD955D3082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586774" y="1167679"/>
                  <a:ext cx="247841" cy="247841"/>
                </a:xfrm>
                <a:prstGeom prst="rect">
                  <a:avLst/>
                </a:prstGeom>
              </p:spPr>
            </p:pic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B8F3FDC-BCAF-4ACB-9EA1-CF2CFEFB088D}"/>
                  </a:ext>
                </a:extLst>
              </p:cNvPr>
              <p:cNvSpPr txBox="1"/>
              <p:nvPr/>
            </p:nvSpPr>
            <p:spPr>
              <a:xfrm>
                <a:off x="4520006" y="720294"/>
                <a:ext cx="209342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accent6"/>
                    </a:solidFill>
                  </a:rPr>
                  <a:t>AAV-luciferase (Luc)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D002396-139A-42FA-9CB2-303691917627}"/>
                </a:ext>
              </a:extLst>
            </p:cNvPr>
            <p:cNvGrpSpPr/>
            <p:nvPr/>
          </p:nvGrpSpPr>
          <p:grpSpPr>
            <a:xfrm>
              <a:off x="1936217" y="2334445"/>
              <a:ext cx="1972499" cy="1548243"/>
              <a:chOff x="4732033" y="2108512"/>
              <a:chExt cx="1972499" cy="1548243"/>
            </a:xfrm>
          </p:grpSpPr>
          <p:pic>
            <p:nvPicPr>
              <p:cNvPr id="25" name="Picture 12" descr="Transparent Syringe Clip Art - Cartoon Syringe Png, Png Download - kindpng">
                <a:extLst>
                  <a:ext uri="{FF2B5EF4-FFF2-40B4-BE49-F238E27FC236}">
                    <a16:creationId xmlns:a16="http://schemas.microsoft.com/office/drawing/2014/main" id="{A7D6D7F6-FADA-4E99-A760-CBC610855D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571691" flipH="1">
                <a:off x="4732033" y="2379580"/>
                <a:ext cx="1133578" cy="1277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0ABA13F-F175-47FF-B8F6-00E2523DB8D0}"/>
                  </a:ext>
                </a:extLst>
              </p:cNvPr>
              <p:cNvGrpSpPr/>
              <p:nvPr/>
            </p:nvGrpSpPr>
            <p:grpSpPr>
              <a:xfrm>
                <a:off x="5408454" y="2223388"/>
                <a:ext cx="1221596" cy="928083"/>
                <a:chOff x="4873684" y="827558"/>
                <a:chExt cx="1221596" cy="928083"/>
              </a:xfrm>
            </p:grpSpPr>
            <p:sp>
              <p:nvSpPr>
                <p:cNvPr id="36" name="Isosceles Triangle 35">
                  <a:extLst>
                    <a:ext uri="{FF2B5EF4-FFF2-40B4-BE49-F238E27FC236}">
                      <a16:creationId xmlns:a16="http://schemas.microsoft.com/office/drawing/2014/main" id="{7858BFF2-6841-4040-B528-01A0DA98FC8B}"/>
                    </a:ext>
                  </a:extLst>
                </p:cNvPr>
                <p:cNvSpPr/>
                <p:nvPr/>
              </p:nvSpPr>
              <p:spPr>
                <a:xfrm rot="14216569">
                  <a:off x="5020440" y="680802"/>
                  <a:ext cx="928083" cy="1221596"/>
                </a:xfrm>
                <a:prstGeom prst="triangl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36000">
                      <a:schemeClr val="bg1">
                        <a:lumMod val="95000"/>
                      </a:schemeClr>
                    </a:gs>
                    <a:gs pos="6600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CFDF5CE1-BEB7-4C60-B51E-CC6F2A031B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442798" y="946041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DF0126D1-1CE5-4887-92EA-7FD3760A2A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298822" y="1241626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9DEB0A0A-03D9-449B-AFBA-6FDFBFFEE7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586774" y="1167679"/>
                  <a:ext cx="247841" cy="247841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B18B277-488A-4B84-8C3B-3A93D1AE4845}"/>
                  </a:ext>
                </a:extLst>
              </p:cNvPr>
              <p:cNvSpPr txBox="1"/>
              <p:nvPr/>
            </p:nvSpPr>
            <p:spPr>
              <a:xfrm>
                <a:off x="5488694" y="2108512"/>
                <a:ext cx="121583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rgbClr val="FFC000"/>
                    </a:solidFill>
                  </a:rPr>
                  <a:t>AAV-PNPLA3</a:t>
                </a:r>
                <a:r>
                  <a:rPr lang="en-GB" sz="1200" b="1" baseline="30000" dirty="0">
                    <a:solidFill>
                      <a:srgbClr val="FFC000"/>
                    </a:solidFill>
                  </a:rPr>
                  <a:t>WT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266DA0D-5062-4BB8-96F2-02BD87BE0C9F}"/>
                </a:ext>
              </a:extLst>
            </p:cNvPr>
            <p:cNvGrpSpPr/>
            <p:nvPr/>
          </p:nvGrpSpPr>
          <p:grpSpPr>
            <a:xfrm>
              <a:off x="88676" y="3340652"/>
              <a:ext cx="2240892" cy="1544083"/>
              <a:chOff x="4093233" y="3791931"/>
              <a:chExt cx="2240892" cy="1544083"/>
            </a:xfrm>
          </p:grpSpPr>
          <p:pic>
            <p:nvPicPr>
              <p:cNvPr id="17420" name="Picture 12" descr="Transparent Syringe Clip Art - Cartoon Syringe Png, Png Download - kindpng">
                <a:extLst>
                  <a:ext uri="{FF2B5EF4-FFF2-40B4-BE49-F238E27FC236}">
                    <a16:creationId xmlns:a16="http://schemas.microsoft.com/office/drawing/2014/main" id="{C5FF787E-4FDC-450F-B32D-992A1C8274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571691" flipH="1">
                <a:off x="4093233" y="4058839"/>
                <a:ext cx="1133578" cy="1277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2C1CE2AF-096F-43A5-B7D3-58A86CA440FC}"/>
                  </a:ext>
                </a:extLst>
              </p:cNvPr>
              <p:cNvGrpSpPr/>
              <p:nvPr/>
            </p:nvGrpSpPr>
            <p:grpSpPr>
              <a:xfrm>
                <a:off x="4783437" y="3906807"/>
                <a:ext cx="1221596" cy="928083"/>
                <a:chOff x="4873684" y="827558"/>
                <a:chExt cx="1221596" cy="928083"/>
              </a:xfrm>
            </p:grpSpPr>
            <p:sp>
              <p:nvSpPr>
                <p:cNvPr id="41" name="Isosceles Triangle 40">
                  <a:extLst>
                    <a:ext uri="{FF2B5EF4-FFF2-40B4-BE49-F238E27FC236}">
                      <a16:creationId xmlns:a16="http://schemas.microsoft.com/office/drawing/2014/main" id="{D9186DEB-2409-41B5-AB7A-4500885FFD9A}"/>
                    </a:ext>
                  </a:extLst>
                </p:cNvPr>
                <p:cNvSpPr/>
                <p:nvPr/>
              </p:nvSpPr>
              <p:spPr>
                <a:xfrm rot="14216569">
                  <a:off x="5020440" y="680802"/>
                  <a:ext cx="928083" cy="1221596"/>
                </a:xfrm>
                <a:prstGeom prst="triangl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36000">
                      <a:schemeClr val="bg1">
                        <a:lumMod val="95000"/>
                      </a:schemeClr>
                    </a:gs>
                    <a:gs pos="6600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1CAD42C5-1512-436C-B565-64768BB5B7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442798" y="946041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995E4EBE-4EF8-4917-A03E-32F34C8540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298822" y="1241626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21F1DF89-5987-400F-A560-7C4B83EEC9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586774" y="1167679"/>
                  <a:ext cx="247841" cy="247841"/>
                </a:xfrm>
                <a:prstGeom prst="rect">
                  <a:avLst/>
                </a:prstGeom>
              </p:spPr>
            </p:pic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41E5389-F686-4EC3-B174-F80AF242D532}"/>
                  </a:ext>
                </a:extLst>
              </p:cNvPr>
              <p:cNvSpPr txBox="1"/>
              <p:nvPr/>
            </p:nvSpPr>
            <p:spPr>
              <a:xfrm>
                <a:off x="4863677" y="3791931"/>
                <a:ext cx="147044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AAV-PNPLA3</a:t>
                </a:r>
                <a:r>
                  <a:rPr lang="en-GB" sz="1200" b="1" baseline="30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I148M</a:t>
                </a: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D20BFD4-86D9-4E78-ACD0-277A0D8189C0}"/>
                </a:ext>
              </a:extLst>
            </p:cNvPr>
            <p:cNvSpPr txBox="1"/>
            <p:nvPr/>
          </p:nvSpPr>
          <p:spPr>
            <a:xfrm>
              <a:off x="178667" y="5184984"/>
              <a:ext cx="73257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B050"/>
                  </a:solidFill>
                </a:rPr>
                <a:t>CDNW</a:t>
              </a:r>
              <a:endParaRPr lang="en-GB" sz="1200" dirty="0">
                <a:solidFill>
                  <a:srgbClr val="00B050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DF5F9A6-AE20-4537-B792-9E3FB655122E}"/>
                </a:ext>
              </a:extLst>
            </p:cNvPr>
            <p:cNvSpPr txBox="1"/>
            <p:nvPr/>
          </p:nvSpPr>
          <p:spPr>
            <a:xfrm>
              <a:off x="1200517" y="5173618"/>
              <a:ext cx="71223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6699"/>
                  </a:solidFill>
                </a:rPr>
                <a:t>WDSW</a:t>
              </a:r>
            </a:p>
          </p:txBody>
        </p:sp>
        <p:pic>
          <p:nvPicPr>
            <p:cNvPr id="58" name="Picture 2" descr="Related image">
              <a:extLst>
                <a:ext uri="{FF2B5EF4-FFF2-40B4-BE49-F238E27FC236}">
                  <a16:creationId xmlns:a16="http://schemas.microsoft.com/office/drawing/2014/main" id="{7D1E1F1E-F511-4E25-8D3E-F1B9A49AFF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5" t="13133" r="51966" b="47900"/>
            <a:stretch/>
          </p:blipFill>
          <p:spPr bwMode="auto">
            <a:xfrm flipH="1">
              <a:off x="1195506" y="5364407"/>
              <a:ext cx="679662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Related image">
              <a:extLst>
                <a:ext uri="{FF2B5EF4-FFF2-40B4-BE49-F238E27FC236}">
                  <a16:creationId xmlns:a16="http://schemas.microsoft.com/office/drawing/2014/main" id="{68A0E8E3-DAAC-4891-8902-6B5986BF8A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25" t="13133" r="893" b="47900"/>
            <a:stretch/>
          </p:blipFill>
          <p:spPr bwMode="auto">
            <a:xfrm flipH="1">
              <a:off x="140550" y="5363032"/>
              <a:ext cx="780353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E709923-8919-4F5A-9947-460E884CD019}"/>
                </a:ext>
              </a:extLst>
            </p:cNvPr>
            <p:cNvSpPr txBox="1"/>
            <p:nvPr/>
          </p:nvSpPr>
          <p:spPr>
            <a:xfrm>
              <a:off x="2620912" y="4032305"/>
              <a:ext cx="73257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B050"/>
                  </a:solidFill>
                </a:rPr>
                <a:t>CDNW</a:t>
              </a:r>
              <a:endParaRPr lang="en-GB" sz="1200" dirty="0">
                <a:solidFill>
                  <a:srgbClr val="00B050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556A0A5-C325-4725-8AC1-BDADA0FD2A0F}"/>
                </a:ext>
              </a:extLst>
            </p:cNvPr>
            <p:cNvSpPr txBox="1"/>
            <p:nvPr/>
          </p:nvSpPr>
          <p:spPr>
            <a:xfrm>
              <a:off x="3642762" y="4020939"/>
              <a:ext cx="71223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6699"/>
                  </a:solidFill>
                </a:rPr>
                <a:t>WDSW</a:t>
              </a:r>
            </a:p>
          </p:txBody>
        </p:sp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9423668E-6D56-44EA-90F0-0180F3E3B9AC}"/>
                </a:ext>
              </a:extLst>
            </p:cNvPr>
            <p:cNvSpPr/>
            <p:nvPr/>
          </p:nvSpPr>
          <p:spPr>
            <a:xfrm rot="6910578">
              <a:off x="2821250" y="3638007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Arrow: Right 62">
              <a:extLst>
                <a:ext uri="{FF2B5EF4-FFF2-40B4-BE49-F238E27FC236}">
                  <a16:creationId xmlns:a16="http://schemas.microsoft.com/office/drawing/2014/main" id="{274971CD-B174-4176-B8EB-8D52488D23A2}"/>
                </a:ext>
              </a:extLst>
            </p:cNvPr>
            <p:cNvSpPr/>
            <p:nvPr/>
          </p:nvSpPr>
          <p:spPr>
            <a:xfrm rot="3704087">
              <a:off x="3561119" y="3615418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4" name="Picture 2" descr="Related image">
              <a:extLst>
                <a:ext uri="{FF2B5EF4-FFF2-40B4-BE49-F238E27FC236}">
                  <a16:creationId xmlns:a16="http://schemas.microsoft.com/office/drawing/2014/main" id="{DF6F702D-4290-4D98-AACD-51A4B37D80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5" t="13133" r="51966" b="47900"/>
            <a:stretch/>
          </p:blipFill>
          <p:spPr bwMode="auto">
            <a:xfrm flipH="1">
              <a:off x="3637751" y="4211728"/>
              <a:ext cx="679662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Related image">
              <a:extLst>
                <a:ext uri="{FF2B5EF4-FFF2-40B4-BE49-F238E27FC236}">
                  <a16:creationId xmlns:a16="http://schemas.microsoft.com/office/drawing/2014/main" id="{9D32F90E-7B45-4E35-97E0-7796B5DCE3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25" t="13133" r="893" b="47900"/>
            <a:stretch/>
          </p:blipFill>
          <p:spPr bwMode="auto">
            <a:xfrm flipH="1">
              <a:off x="2582795" y="4210353"/>
              <a:ext cx="780353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Arrow: Right 65">
              <a:extLst>
                <a:ext uri="{FF2B5EF4-FFF2-40B4-BE49-F238E27FC236}">
                  <a16:creationId xmlns:a16="http://schemas.microsoft.com/office/drawing/2014/main" id="{6DBBFE84-4688-4148-9C40-34B9ED9CE862}"/>
                </a:ext>
              </a:extLst>
            </p:cNvPr>
            <p:cNvSpPr/>
            <p:nvPr/>
          </p:nvSpPr>
          <p:spPr>
            <a:xfrm rot="6910578">
              <a:off x="368681" y="4809285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Arrow: Right 66">
              <a:extLst>
                <a:ext uri="{FF2B5EF4-FFF2-40B4-BE49-F238E27FC236}">
                  <a16:creationId xmlns:a16="http://schemas.microsoft.com/office/drawing/2014/main" id="{FE9D7AC9-6CD3-4E35-9713-C95BCEB1B2FE}"/>
                </a:ext>
              </a:extLst>
            </p:cNvPr>
            <p:cNvSpPr/>
            <p:nvPr/>
          </p:nvSpPr>
          <p:spPr>
            <a:xfrm rot="3704087">
              <a:off x="1108550" y="4786696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324BA86-D08E-4B0C-942C-7EFAF04D43DF}"/>
                </a:ext>
              </a:extLst>
            </p:cNvPr>
            <p:cNvSpPr txBox="1"/>
            <p:nvPr/>
          </p:nvSpPr>
          <p:spPr>
            <a:xfrm>
              <a:off x="4233345" y="2296389"/>
              <a:ext cx="73257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B050"/>
                  </a:solidFill>
                </a:rPr>
                <a:t>CDNW</a:t>
              </a:r>
              <a:endParaRPr lang="en-GB" sz="1200" dirty="0">
                <a:solidFill>
                  <a:srgbClr val="00B050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6F79F32-C34D-48AC-898F-38E479FAD608}"/>
                </a:ext>
              </a:extLst>
            </p:cNvPr>
            <p:cNvSpPr txBox="1"/>
            <p:nvPr/>
          </p:nvSpPr>
          <p:spPr>
            <a:xfrm>
              <a:off x="5255195" y="2285023"/>
              <a:ext cx="71223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6699"/>
                  </a:solidFill>
                </a:rPr>
                <a:t>WDSW</a:t>
              </a:r>
            </a:p>
          </p:txBody>
        </p:sp>
        <p:sp>
          <p:nvSpPr>
            <p:cNvPr id="70" name="Arrow: Right 69">
              <a:extLst>
                <a:ext uri="{FF2B5EF4-FFF2-40B4-BE49-F238E27FC236}">
                  <a16:creationId xmlns:a16="http://schemas.microsoft.com/office/drawing/2014/main" id="{C35874C0-8E4A-420D-A970-322E5FF9105A}"/>
                </a:ext>
              </a:extLst>
            </p:cNvPr>
            <p:cNvSpPr/>
            <p:nvPr/>
          </p:nvSpPr>
          <p:spPr>
            <a:xfrm rot="6910578">
              <a:off x="4433683" y="1902091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Arrow: Right 70">
              <a:extLst>
                <a:ext uri="{FF2B5EF4-FFF2-40B4-BE49-F238E27FC236}">
                  <a16:creationId xmlns:a16="http://schemas.microsoft.com/office/drawing/2014/main" id="{A045EC38-E83F-4B73-925B-5CA24D43F10B}"/>
                </a:ext>
              </a:extLst>
            </p:cNvPr>
            <p:cNvSpPr/>
            <p:nvPr/>
          </p:nvSpPr>
          <p:spPr>
            <a:xfrm rot="3704087">
              <a:off x="5173552" y="1879502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2" name="Picture 2" descr="Related image">
              <a:extLst>
                <a:ext uri="{FF2B5EF4-FFF2-40B4-BE49-F238E27FC236}">
                  <a16:creationId xmlns:a16="http://schemas.microsoft.com/office/drawing/2014/main" id="{97D0A86C-94A1-4E2F-947D-EF09F8C7A7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5" t="13133" r="51966" b="47900"/>
            <a:stretch/>
          </p:blipFill>
          <p:spPr bwMode="auto">
            <a:xfrm flipH="1">
              <a:off x="5250184" y="2475812"/>
              <a:ext cx="679662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Related image">
              <a:extLst>
                <a:ext uri="{FF2B5EF4-FFF2-40B4-BE49-F238E27FC236}">
                  <a16:creationId xmlns:a16="http://schemas.microsoft.com/office/drawing/2014/main" id="{C9D4A93F-44EE-4778-9E3E-FF87D176C8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25" t="13133" r="893" b="47900"/>
            <a:stretch/>
          </p:blipFill>
          <p:spPr bwMode="auto">
            <a:xfrm flipH="1">
              <a:off x="4195228" y="2474437"/>
              <a:ext cx="780353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DA313B16-C51E-4915-945C-CEED352DE9A4}"/>
              </a:ext>
            </a:extLst>
          </p:cNvPr>
          <p:cNvSpPr txBox="1"/>
          <p:nvPr/>
        </p:nvSpPr>
        <p:spPr>
          <a:xfrm>
            <a:off x="14914" y="75036"/>
            <a:ext cx="61293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0" u="none" strike="noStrike" baseline="0" dirty="0">
                <a:solidFill>
                  <a:srgbClr val="002060"/>
                </a:solidFill>
              </a:rPr>
              <a:t>PNPLA3 mediated </a:t>
            </a:r>
            <a:r>
              <a:rPr lang="en-GB" sz="2000" b="1" dirty="0">
                <a:solidFill>
                  <a:srgbClr val="002060"/>
                </a:solidFill>
              </a:rPr>
              <a:t>a</a:t>
            </a:r>
            <a:r>
              <a:rPr lang="en-GB" sz="2000" b="1" i="0" u="none" strike="noStrike" baseline="0" dirty="0">
                <a:solidFill>
                  <a:srgbClr val="002060"/>
                </a:solidFill>
              </a:rPr>
              <a:t>cceleration of Steatohepatitis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D26C6B4-BA48-48BC-BD88-064B06D54C12}"/>
              </a:ext>
            </a:extLst>
          </p:cNvPr>
          <p:cNvSpPr txBox="1"/>
          <p:nvPr/>
        </p:nvSpPr>
        <p:spPr>
          <a:xfrm>
            <a:off x="6039086" y="1068854"/>
            <a:ext cx="5897032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1200"/>
              </a:spcAft>
              <a:buFont typeface="+mj-lt"/>
              <a:buAutoNum type="arabicPeriod"/>
            </a:pPr>
            <a:r>
              <a:rPr lang="en-GB" b="0" i="0" u="none" strike="noStrike" baseline="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To test the hypothesis that </a:t>
            </a:r>
            <a:r>
              <a:rPr lang="en-GB" b="1" i="0" u="none" strike="noStrike" baseline="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overexpression of PNPLA3</a:t>
            </a:r>
            <a:r>
              <a:rPr lang="en-GB" b="1" i="0" u="none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I148M</a:t>
            </a:r>
            <a:r>
              <a:rPr lang="en-GB" b="1" i="0" u="none" strike="noStrike" baseline="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would cause development of NASH with fibrosis at a time point (8 weeks) when the model would normally only develop </a:t>
            </a:r>
            <a:r>
              <a:rPr lang="en-GB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 fatty liver</a:t>
            </a: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, thus demonstrating disease acceleration by PNPLA3</a:t>
            </a:r>
            <a:r>
              <a:rPr lang="en-GB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I148M</a:t>
            </a:r>
          </a:p>
          <a:p>
            <a:pPr marL="457200" indent="-457200" algn="l">
              <a:spcAft>
                <a:spcPts val="1200"/>
              </a:spcAft>
              <a:buFont typeface="+mj-lt"/>
              <a:buAutoNum type="arabicPeriod"/>
            </a:pP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To </a:t>
            </a:r>
            <a:r>
              <a:rPr lang="en-GB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confirm the specificity of these findings by rescuing the phenotype by silencing PNPLA3</a:t>
            </a:r>
            <a:r>
              <a:rPr lang="en-GB" b="1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I148M</a:t>
            </a:r>
            <a:r>
              <a:rPr lang="en-GB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after its initial overexpression</a:t>
            </a:r>
          </a:p>
          <a:p>
            <a:pPr marL="457200" indent="-457200" algn="l">
              <a:spcAft>
                <a:spcPts val="1200"/>
              </a:spcAft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To</a:t>
            </a:r>
            <a:r>
              <a:rPr lang="en-GB" b="1" dirty="0">
                <a:solidFill>
                  <a:srgbClr val="002060"/>
                </a:solidFill>
              </a:rPr>
              <a:t> define the metabolomic, transcriptomic, and molecular bases of PNPLA3</a:t>
            </a:r>
            <a:r>
              <a:rPr lang="en-GB" b="1" baseline="30000" dirty="0">
                <a:solidFill>
                  <a:srgbClr val="002060"/>
                </a:solidFill>
              </a:rPr>
              <a:t>I148M</a:t>
            </a:r>
            <a:r>
              <a:rPr lang="en-GB" b="1" dirty="0">
                <a:solidFill>
                  <a:srgbClr val="002060"/>
                </a:solidFill>
              </a:rPr>
              <a:t>-related acceleration of steatohepatitis and fibrosis</a:t>
            </a:r>
          </a:p>
          <a:p>
            <a:pPr marL="457200" indent="-457200" algn="l">
              <a:spcAft>
                <a:spcPts val="1200"/>
              </a:spcAft>
              <a:buFont typeface="+mj-lt"/>
              <a:buAutoNum type="arabicPeriod"/>
            </a:pP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To </a:t>
            </a:r>
            <a:r>
              <a:rPr lang="en-GB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confirm the effects of hepatocyte-specific PNPLA3 expression on stellate cell activation</a:t>
            </a: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, procollagen gene expression in stellate cells was measured after exposure to conditioned media from hepatocytes with and without overexpressed PNPLA3</a:t>
            </a:r>
            <a:r>
              <a:rPr lang="en-GB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I148M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C4F49EA-D035-41F7-BF20-18B72AA17B87}"/>
              </a:ext>
            </a:extLst>
          </p:cNvPr>
          <p:cNvSpPr txBox="1"/>
          <p:nvPr/>
        </p:nvSpPr>
        <p:spPr>
          <a:xfrm>
            <a:off x="2309556" y="5177541"/>
            <a:ext cx="38475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B050"/>
                </a:solidFill>
              </a:rPr>
              <a:t>CDNW: chow diet/normal water </a:t>
            </a:r>
          </a:p>
          <a:p>
            <a:r>
              <a:rPr lang="en-GB" sz="1600" b="1" dirty="0">
                <a:solidFill>
                  <a:srgbClr val="FF6699"/>
                </a:solidFill>
              </a:rPr>
              <a:t>WDSW: high-fat western diet/sugar water</a:t>
            </a:r>
          </a:p>
        </p:txBody>
      </p:sp>
    </p:spTree>
    <p:extLst>
      <p:ext uri="{BB962C8B-B14F-4D97-AF65-F5344CB8AC3E}">
        <p14:creationId xmlns:p14="http://schemas.microsoft.com/office/powerpoint/2010/main" val="2550741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6DA3CF-561D-446B-8AE8-451C81C2FD86}"/>
              </a:ext>
            </a:extLst>
          </p:cNvPr>
          <p:cNvSpPr/>
          <p:nvPr/>
        </p:nvSpPr>
        <p:spPr>
          <a:xfrm>
            <a:off x="104587" y="47341"/>
            <a:ext cx="11982826" cy="6992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Mechanisms underlying PNPLA3</a:t>
            </a:r>
            <a:r>
              <a:rPr lang="en-GB" sz="2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I148M</a:t>
            </a:r>
            <a:r>
              <a:rPr lang="en-GB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-associated acceleration of NASH and Fibrosis</a:t>
            </a:r>
            <a:endParaRPr lang="en-GB" sz="26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4DACBA-0B14-4895-B24B-550EE5E98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91"/>
          <a:stretch/>
        </p:blipFill>
        <p:spPr bwMode="auto">
          <a:xfrm>
            <a:off x="2011448" y="2228881"/>
            <a:ext cx="8783461" cy="313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936288-EA5D-40E7-AE0E-CF99EF2755D3}"/>
              </a:ext>
            </a:extLst>
          </p:cNvPr>
          <p:cNvSpPr txBox="1"/>
          <p:nvPr/>
        </p:nvSpPr>
        <p:spPr>
          <a:xfrm>
            <a:off x="617953" y="1059570"/>
            <a:ext cx="110459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An integrated pathway analysis including both </a:t>
            </a:r>
            <a:r>
              <a:rPr lang="en-GB" sz="2000" b="1" dirty="0">
                <a:solidFill>
                  <a:srgbClr val="002060"/>
                </a:solidFill>
              </a:rPr>
              <a:t>differentially expressed genes and metabolites was performed to identify the metabolic reprogramming signature of PNPLA3</a:t>
            </a:r>
            <a:r>
              <a:rPr lang="en-GB" sz="2000" b="1" baseline="30000" dirty="0">
                <a:solidFill>
                  <a:srgbClr val="002060"/>
                </a:solidFill>
              </a:rPr>
              <a:t>I148M</a:t>
            </a:r>
            <a:r>
              <a:rPr lang="en-GB" sz="2000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2128B7-302A-4B45-8C18-4692FEBD2C38}"/>
              </a:ext>
            </a:extLst>
          </p:cNvPr>
          <p:cNvSpPr txBox="1"/>
          <p:nvPr/>
        </p:nvSpPr>
        <p:spPr>
          <a:xfrm>
            <a:off x="706797" y="5645559"/>
            <a:ext cx="109464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002060"/>
                </a:solidFill>
              </a:rPr>
              <a:t>These confirmed that the </a:t>
            </a:r>
            <a:r>
              <a:rPr lang="en-GB" sz="2000" b="1" dirty="0">
                <a:solidFill>
                  <a:srgbClr val="002060"/>
                </a:solidFill>
              </a:rPr>
              <a:t>main impact attributable to mutation of the PNPLA3 gene was a metabolic reprogramming with main effects on the PUFA, glutathione, and sphingolipid pathways</a:t>
            </a:r>
            <a:r>
              <a:rPr lang="en-GB" sz="20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32BBD6-C0D0-43B6-A90E-48F6DDDCC376}"/>
              </a:ext>
            </a:extLst>
          </p:cNvPr>
          <p:cNvSpPr/>
          <p:nvPr/>
        </p:nvSpPr>
        <p:spPr>
          <a:xfrm>
            <a:off x="2098753" y="2213708"/>
            <a:ext cx="234872" cy="314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465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32D0F2-30CD-4ABA-AE1C-906AD567D39F}"/>
              </a:ext>
            </a:extLst>
          </p:cNvPr>
          <p:cNvSpPr/>
          <p:nvPr/>
        </p:nvSpPr>
        <p:spPr>
          <a:xfrm>
            <a:off x="104587" y="47341"/>
            <a:ext cx="11982826" cy="6992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Metabolic Reprogramming Due to PNPLA3</a:t>
            </a:r>
            <a:r>
              <a:rPr lang="en-GB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I148M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Overexpression</a:t>
            </a:r>
            <a:endParaRPr lang="en-GB" sz="28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4F9588-4B24-4D5E-B79E-4F30B933F53F}"/>
              </a:ext>
            </a:extLst>
          </p:cNvPr>
          <p:cNvSpPr txBox="1"/>
          <p:nvPr/>
        </p:nvSpPr>
        <p:spPr>
          <a:xfrm>
            <a:off x="203279" y="835620"/>
            <a:ext cx="39266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2060"/>
                </a:solidFill>
              </a:rPr>
              <a:t>Effect on fatty acid metabolism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E2DFB5-437E-425B-ACA2-6F922BB5F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5" r="61715" b="26025"/>
          <a:stretch/>
        </p:blipFill>
        <p:spPr bwMode="auto">
          <a:xfrm>
            <a:off x="2526030" y="2108563"/>
            <a:ext cx="3207818" cy="44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4405C-92C9-4C4A-8D37-665273B69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2" t="30956"/>
          <a:stretch/>
        </p:blipFill>
        <p:spPr bwMode="auto">
          <a:xfrm>
            <a:off x="6975438" y="764380"/>
            <a:ext cx="4082421" cy="603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EFC11C-0204-483C-B1A9-9E2D9F30F125}"/>
              </a:ext>
            </a:extLst>
          </p:cNvPr>
          <p:cNvSpPr txBox="1"/>
          <p:nvPr/>
        </p:nvSpPr>
        <p:spPr>
          <a:xfrm>
            <a:off x="360382" y="6569601"/>
            <a:ext cx="60977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baseline="30000" dirty="0"/>
              <a:t>#</a:t>
            </a:r>
            <a:r>
              <a:rPr lang="en-GB" sz="900" dirty="0"/>
              <a:t>P &lt; 0.05 compared to LUC on the same diet, *P &lt; 0.05 compared to PNPLA3</a:t>
            </a:r>
            <a:r>
              <a:rPr lang="en-GB" sz="900" baseline="30000" dirty="0"/>
              <a:t>WT</a:t>
            </a:r>
            <a:r>
              <a:rPr lang="en-GB" sz="900" dirty="0"/>
              <a:t> on the same diet.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890B73-143E-455F-8878-E082281F2F39}"/>
              </a:ext>
            </a:extLst>
          </p:cNvPr>
          <p:cNvSpPr/>
          <p:nvPr/>
        </p:nvSpPr>
        <p:spPr>
          <a:xfrm>
            <a:off x="7254240" y="1994263"/>
            <a:ext cx="531223" cy="20029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07FE38-5FD8-4691-9A8B-3CB843237D72}"/>
              </a:ext>
            </a:extLst>
          </p:cNvPr>
          <p:cNvSpPr/>
          <p:nvPr/>
        </p:nvSpPr>
        <p:spPr>
          <a:xfrm>
            <a:off x="10602836" y="2007324"/>
            <a:ext cx="531223" cy="20029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E63BA3-666F-4D59-B8B6-CA26C7BDA650}"/>
              </a:ext>
            </a:extLst>
          </p:cNvPr>
          <p:cNvSpPr/>
          <p:nvPr/>
        </p:nvSpPr>
        <p:spPr>
          <a:xfrm>
            <a:off x="10546381" y="6058784"/>
            <a:ext cx="531223" cy="20029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A15663-94D9-4319-9647-3A9ACAA18603}"/>
              </a:ext>
            </a:extLst>
          </p:cNvPr>
          <p:cNvSpPr/>
          <p:nvPr/>
        </p:nvSpPr>
        <p:spPr>
          <a:xfrm>
            <a:off x="9241397" y="1554122"/>
            <a:ext cx="531223" cy="20029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5E7ADF1A-D3F4-4618-8818-91410F6D4276}"/>
              </a:ext>
            </a:extLst>
          </p:cNvPr>
          <p:cNvSpPr/>
          <p:nvPr/>
        </p:nvSpPr>
        <p:spPr>
          <a:xfrm>
            <a:off x="5242560" y="2108563"/>
            <a:ext cx="209006" cy="278674"/>
          </a:xfrm>
          <a:prstGeom prst="down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70926AE-F3BF-4B3B-ADAA-B1D696C84B00}"/>
              </a:ext>
            </a:extLst>
          </p:cNvPr>
          <p:cNvSpPr/>
          <p:nvPr/>
        </p:nvSpPr>
        <p:spPr>
          <a:xfrm>
            <a:off x="4677079" y="2526571"/>
            <a:ext cx="209006" cy="278674"/>
          </a:xfrm>
          <a:prstGeom prst="down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0562678B-E5D3-4948-892F-DB33AD57EDA0}"/>
              </a:ext>
            </a:extLst>
          </p:cNvPr>
          <p:cNvSpPr/>
          <p:nvPr/>
        </p:nvSpPr>
        <p:spPr>
          <a:xfrm>
            <a:off x="3879049" y="2182583"/>
            <a:ext cx="209006" cy="278674"/>
          </a:xfrm>
          <a:prstGeom prst="down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162C06BA-B4A8-4F18-9209-C956C2999C68}"/>
              </a:ext>
            </a:extLst>
          </p:cNvPr>
          <p:cNvSpPr/>
          <p:nvPr/>
        </p:nvSpPr>
        <p:spPr>
          <a:xfrm>
            <a:off x="3313474" y="4199745"/>
            <a:ext cx="209006" cy="278674"/>
          </a:xfrm>
          <a:prstGeom prst="down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265F1C15-532F-4FE3-8822-964143EB85A1}"/>
              </a:ext>
            </a:extLst>
          </p:cNvPr>
          <p:cNvSpPr/>
          <p:nvPr/>
        </p:nvSpPr>
        <p:spPr>
          <a:xfrm>
            <a:off x="3881607" y="4052824"/>
            <a:ext cx="209006" cy="278674"/>
          </a:xfrm>
          <a:prstGeom prst="down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A48B19-155D-43A4-9DF8-516DDCA9F812}"/>
              </a:ext>
            </a:extLst>
          </p:cNvPr>
          <p:cNvSpPr/>
          <p:nvPr/>
        </p:nvSpPr>
        <p:spPr>
          <a:xfrm>
            <a:off x="7254240" y="4022170"/>
            <a:ext cx="531223" cy="20029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16EFEF-7665-4A7C-9FBA-322F085587D0}"/>
              </a:ext>
            </a:extLst>
          </p:cNvPr>
          <p:cNvSpPr/>
          <p:nvPr/>
        </p:nvSpPr>
        <p:spPr>
          <a:xfrm>
            <a:off x="10602836" y="4035231"/>
            <a:ext cx="531223" cy="20029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6E512A-CEFE-4E00-B65A-90868394C427}"/>
              </a:ext>
            </a:extLst>
          </p:cNvPr>
          <p:cNvSpPr txBox="1"/>
          <p:nvPr/>
        </p:nvSpPr>
        <p:spPr>
          <a:xfrm>
            <a:off x="6898353" y="1806673"/>
            <a:ext cx="16290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accent2"/>
                </a:solidFill>
              </a:rPr>
              <a:t>linolenic acid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526CE1-9A6A-4FA3-9006-0DF116173BC5}"/>
              </a:ext>
            </a:extLst>
          </p:cNvPr>
          <p:cNvSpPr txBox="1"/>
          <p:nvPr/>
        </p:nvSpPr>
        <p:spPr>
          <a:xfrm>
            <a:off x="9024888" y="1365410"/>
            <a:ext cx="16290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accent2"/>
                </a:solidFill>
              </a:rPr>
              <a:t>arachidonic acid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8F14AA-90D3-476B-BEDC-295112D6C341}"/>
              </a:ext>
            </a:extLst>
          </p:cNvPr>
          <p:cNvSpPr txBox="1"/>
          <p:nvPr/>
        </p:nvSpPr>
        <p:spPr>
          <a:xfrm>
            <a:off x="10661661" y="1819382"/>
            <a:ext cx="16290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accent2"/>
                </a:solidFill>
              </a:rPr>
              <a:t>DHA: </a:t>
            </a:r>
            <a:r>
              <a:rPr lang="en-GB" sz="1050" dirty="0" err="1">
                <a:solidFill>
                  <a:schemeClr val="accent2"/>
                </a:solidFill>
              </a:rPr>
              <a:t>docosahexanoic</a:t>
            </a:r>
            <a:r>
              <a:rPr lang="en-GB" sz="1050" dirty="0">
                <a:solidFill>
                  <a:schemeClr val="accent2"/>
                </a:solidFill>
              </a:rPr>
              <a:t> acid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A2CB35-0132-4ECE-A931-DA044E05C02A}"/>
              </a:ext>
            </a:extLst>
          </p:cNvPr>
          <p:cNvSpPr txBox="1"/>
          <p:nvPr/>
        </p:nvSpPr>
        <p:spPr>
          <a:xfrm>
            <a:off x="10652756" y="3844953"/>
            <a:ext cx="16290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accent2"/>
                </a:solidFill>
              </a:rPr>
              <a:t>DHA: </a:t>
            </a:r>
            <a:r>
              <a:rPr lang="en-GB" sz="1050" dirty="0" err="1">
                <a:solidFill>
                  <a:schemeClr val="accent2"/>
                </a:solidFill>
              </a:rPr>
              <a:t>docosahexanoic</a:t>
            </a:r>
            <a:r>
              <a:rPr lang="en-GB" sz="1050" dirty="0">
                <a:solidFill>
                  <a:schemeClr val="accent2"/>
                </a:solidFill>
              </a:rPr>
              <a:t> acid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AFA025-59AA-43D3-A4B6-3777A8DA05FB}"/>
              </a:ext>
            </a:extLst>
          </p:cNvPr>
          <p:cNvSpPr txBox="1"/>
          <p:nvPr/>
        </p:nvSpPr>
        <p:spPr>
          <a:xfrm>
            <a:off x="10652755" y="5870524"/>
            <a:ext cx="16290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accent2"/>
                </a:solidFill>
              </a:rPr>
              <a:t>DHA: </a:t>
            </a:r>
            <a:r>
              <a:rPr lang="en-GB" sz="1050" dirty="0" err="1">
                <a:solidFill>
                  <a:schemeClr val="accent2"/>
                </a:solidFill>
              </a:rPr>
              <a:t>docosahexanoic</a:t>
            </a:r>
            <a:r>
              <a:rPr lang="en-GB" sz="1050" dirty="0">
                <a:solidFill>
                  <a:schemeClr val="accent2"/>
                </a:solidFill>
              </a:rPr>
              <a:t> acid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74451F-698C-4BB9-8125-2A9175E142BE}"/>
              </a:ext>
            </a:extLst>
          </p:cNvPr>
          <p:cNvSpPr txBox="1"/>
          <p:nvPr/>
        </p:nvSpPr>
        <p:spPr>
          <a:xfrm>
            <a:off x="6888265" y="3838809"/>
            <a:ext cx="16290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accent2"/>
                </a:solidFill>
              </a:rPr>
              <a:t>linolenic acid</a:t>
            </a: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3214313B-4F46-4FEC-8FAF-4FD176393F82}"/>
              </a:ext>
            </a:extLst>
          </p:cNvPr>
          <p:cNvSpPr/>
          <p:nvPr/>
        </p:nvSpPr>
        <p:spPr>
          <a:xfrm>
            <a:off x="4720624" y="5541297"/>
            <a:ext cx="209006" cy="278674"/>
          </a:xfrm>
          <a:prstGeom prst="down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BC807713-19D1-4087-AE00-F0721CBD5D69}"/>
              </a:ext>
            </a:extLst>
          </p:cNvPr>
          <p:cNvSpPr/>
          <p:nvPr/>
        </p:nvSpPr>
        <p:spPr>
          <a:xfrm>
            <a:off x="5297832" y="5525437"/>
            <a:ext cx="209006" cy="278674"/>
          </a:xfrm>
          <a:prstGeom prst="down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293250-D175-43A0-87E4-02F9B47D0047}"/>
              </a:ext>
            </a:extLst>
          </p:cNvPr>
          <p:cNvSpPr/>
          <p:nvPr/>
        </p:nvSpPr>
        <p:spPr>
          <a:xfrm>
            <a:off x="4371703" y="5095603"/>
            <a:ext cx="1079863" cy="278674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3DC0D94-9900-4351-8B24-CA157F7CD316}"/>
              </a:ext>
            </a:extLst>
          </p:cNvPr>
          <p:cNvSpPr/>
          <p:nvPr/>
        </p:nvSpPr>
        <p:spPr>
          <a:xfrm>
            <a:off x="9243585" y="3586695"/>
            <a:ext cx="531223" cy="20029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1295D4C-9829-47D0-B8E1-6E33959688B8}"/>
              </a:ext>
            </a:extLst>
          </p:cNvPr>
          <p:cNvSpPr txBox="1"/>
          <p:nvPr/>
        </p:nvSpPr>
        <p:spPr>
          <a:xfrm>
            <a:off x="9027076" y="3397983"/>
            <a:ext cx="16290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accent2"/>
                </a:solidFill>
              </a:rPr>
              <a:t>arachidonic acid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C3260C-A59F-4D8C-9AD5-7C4E0CE51A8E}"/>
              </a:ext>
            </a:extLst>
          </p:cNvPr>
          <p:cNvSpPr txBox="1"/>
          <p:nvPr/>
        </p:nvSpPr>
        <p:spPr>
          <a:xfrm>
            <a:off x="292921" y="1233159"/>
            <a:ext cx="6386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002060"/>
                </a:solidFill>
              </a:rPr>
              <a:t>PNPLA3</a:t>
            </a:r>
            <a:r>
              <a:rPr lang="en-GB" sz="1600" baseline="30000" dirty="0">
                <a:solidFill>
                  <a:srgbClr val="002060"/>
                </a:solidFill>
              </a:rPr>
              <a:t>I148M</a:t>
            </a:r>
            <a:r>
              <a:rPr lang="en-GB" sz="1600" dirty="0">
                <a:solidFill>
                  <a:srgbClr val="002060"/>
                </a:solidFill>
              </a:rPr>
              <a:t> caused </a:t>
            </a:r>
            <a:r>
              <a:rPr lang="en-GB" sz="1600" b="1" dirty="0">
                <a:solidFill>
                  <a:srgbClr val="002060"/>
                </a:solidFill>
              </a:rPr>
              <a:t>22:6n3 </a:t>
            </a:r>
            <a:r>
              <a:rPr lang="en-GB" sz="1600" b="1" dirty="0" err="1">
                <a:solidFill>
                  <a:srgbClr val="002060"/>
                </a:solidFill>
              </a:rPr>
              <a:t>docosahexanoic</a:t>
            </a:r>
            <a:r>
              <a:rPr lang="en-GB" sz="1600" b="1" dirty="0">
                <a:solidFill>
                  <a:srgbClr val="002060"/>
                </a:solidFill>
              </a:rPr>
              <a:t> acid depletion </a:t>
            </a:r>
            <a:r>
              <a:rPr lang="en-GB" sz="1600" dirty="0">
                <a:solidFill>
                  <a:srgbClr val="002060"/>
                </a:solidFill>
              </a:rPr>
              <a:t>in addition to </a:t>
            </a:r>
            <a:r>
              <a:rPr lang="en-GB" sz="1600" b="1" dirty="0">
                <a:solidFill>
                  <a:srgbClr val="002060"/>
                </a:solidFill>
              </a:rPr>
              <a:t>increasing TAGs and DAGs, especially enriched with unsaturated fatty acids</a:t>
            </a:r>
            <a:r>
              <a:rPr lang="en-GB" sz="16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F79196E-BDD6-4D3E-B8D3-7C870E2C5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8" r="85678" b="67273"/>
          <a:stretch/>
        </p:blipFill>
        <p:spPr bwMode="auto">
          <a:xfrm>
            <a:off x="1326055" y="2195292"/>
            <a:ext cx="1199976" cy="51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13B07EC-3A36-45A7-BC61-08F08FCB40A6}"/>
              </a:ext>
            </a:extLst>
          </p:cNvPr>
          <p:cNvSpPr/>
          <p:nvPr/>
        </p:nvSpPr>
        <p:spPr>
          <a:xfrm>
            <a:off x="1396356" y="2094411"/>
            <a:ext cx="234872" cy="314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110AC58-B783-43CB-851B-9D4BEE288885}"/>
              </a:ext>
            </a:extLst>
          </p:cNvPr>
          <p:cNvSpPr/>
          <p:nvPr/>
        </p:nvSpPr>
        <p:spPr>
          <a:xfrm>
            <a:off x="7046375" y="887477"/>
            <a:ext cx="234872" cy="314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153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32D0F2-30CD-4ABA-AE1C-906AD567D39F}"/>
              </a:ext>
            </a:extLst>
          </p:cNvPr>
          <p:cNvSpPr/>
          <p:nvPr/>
        </p:nvSpPr>
        <p:spPr>
          <a:xfrm>
            <a:off x="104587" y="47341"/>
            <a:ext cx="11982826" cy="6992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PNPLA3</a:t>
            </a:r>
            <a:r>
              <a:rPr lang="en-GB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I148M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up-regulates ceramide </a:t>
            </a:r>
            <a:r>
              <a:rPr lang="en-GB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signaling</a:t>
            </a:r>
            <a:endParaRPr lang="en-GB" sz="28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4F9588-4B24-4D5E-B79E-4F30B933F53F}"/>
              </a:ext>
            </a:extLst>
          </p:cNvPr>
          <p:cNvSpPr txBox="1"/>
          <p:nvPr/>
        </p:nvSpPr>
        <p:spPr>
          <a:xfrm>
            <a:off x="203278" y="816570"/>
            <a:ext cx="42718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2060"/>
                </a:solidFill>
              </a:rPr>
              <a:t>Effect on Sphingolipid metabolism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6F0CE8-F9A9-4341-9A28-260D1D583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" r="42946" b="81647"/>
          <a:stretch/>
        </p:blipFill>
        <p:spPr bwMode="auto">
          <a:xfrm>
            <a:off x="203278" y="2373708"/>
            <a:ext cx="4473957" cy="185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F03416-6F72-4531-9906-B6D7EEC1D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" t="20662" r="13789" b="18463"/>
          <a:stretch/>
        </p:blipFill>
        <p:spPr bwMode="auto">
          <a:xfrm>
            <a:off x="7415368" y="864195"/>
            <a:ext cx="4853497" cy="467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18605066-A998-442F-AD5E-ABC7976604A1}"/>
              </a:ext>
            </a:extLst>
          </p:cNvPr>
          <p:cNvSpPr/>
          <p:nvPr/>
        </p:nvSpPr>
        <p:spPr>
          <a:xfrm>
            <a:off x="1554823" y="2764829"/>
            <a:ext cx="209006" cy="278674"/>
          </a:xfrm>
          <a:prstGeom prst="down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02C280-122F-4F93-99CA-5D76309B3FCD}"/>
              </a:ext>
            </a:extLst>
          </p:cNvPr>
          <p:cNvSpPr txBox="1"/>
          <p:nvPr/>
        </p:nvSpPr>
        <p:spPr>
          <a:xfrm>
            <a:off x="3187753" y="4124658"/>
            <a:ext cx="137415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aseline="30000" dirty="0"/>
              <a:t>#</a:t>
            </a:r>
            <a:r>
              <a:rPr lang="en-GB" sz="800" dirty="0"/>
              <a:t>P &lt; 0.05 compared to LUC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805D9B31-916D-430F-AF23-6C456AC297CA}"/>
              </a:ext>
            </a:extLst>
          </p:cNvPr>
          <p:cNvSpPr/>
          <p:nvPr/>
        </p:nvSpPr>
        <p:spPr>
          <a:xfrm>
            <a:off x="2978188" y="2764829"/>
            <a:ext cx="209006" cy="278674"/>
          </a:xfrm>
          <a:prstGeom prst="down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C7A7FD75-B654-4096-B904-F7B8DB55EED8}"/>
              </a:ext>
            </a:extLst>
          </p:cNvPr>
          <p:cNvSpPr/>
          <p:nvPr/>
        </p:nvSpPr>
        <p:spPr>
          <a:xfrm>
            <a:off x="4363725" y="2780318"/>
            <a:ext cx="209006" cy="278674"/>
          </a:xfrm>
          <a:prstGeom prst="down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053E06-91F2-493F-9794-7A8A9C989A13}"/>
              </a:ext>
            </a:extLst>
          </p:cNvPr>
          <p:cNvSpPr/>
          <p:nvPr/>
        </p:nvSpPr>
        <p:spPr>
          <a:xfrm>
            <a:off x="10931920" y="1118684"/>
            <a:ext cx="1078476" cy="426291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5D9858-6D97-452B-BB28-827CC02C0215}"/>
              </a:ext>
            </a:extLst>
          </p:cNvPr>
          <p:cNvSpPr txBox="1"/>
          <p:nvPr/>
        </p:nvSpPr>
        <p:spPr>
          <a:xfrm>
            <a:off x="315939" y="1234734"/>
            <a:ext cx="71988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b="1" dirty="0">
                <a:solidFill>
                  <a:srgbClr val="002060"/>
                </a:solidFill>
              </a:rPr>
              <a:t>PNPLA3</a:t>
            </a:r>
            <a:r>
              <a:rPr lang="en-GB" sz="1600" b="1" baseline="30000" dirty="0">
                <a:solidFill>
                  <a:srgbClr val="002060"/>
                </a:solidFill>
              </a:rPr>
              <a:t>I148M</a:t>
            </a:r>
            <a:r>
              <a:rPr lang="en-GB" sz="1600" b="1" dirty="0">
                <a:solidFill>
                  <a:srgbClr val="002060"/>
                </a:solidFill>
              </a:rPr>
              <a:t> on WDSW </a:t>
            </a:r>
            <a:r>
              <a:rPr lang="en-GB" sz="1600" dirty="0">
                <a:solidFill>
                  <a:srgbClr val="002060"/>
                </a:solidFill>
              </a:rPr>
              <a:t>demonstrating significantly </a:t>
            </a:r>
            <a:r>
              <a:rPr lang="en-GB" sz="1600" b="1" dirty="0">
                <a:solidFill>
                  <a:srgbClr val="002060"/>
                </a:solidFill>
              </a:rPr>
              <a:t>increased total ceramides including unsaturated and saturated ceramides</a:t>
            </a:r>
            <a:r>
              <a:rPr lang="en-GB" sz="1600" dirty="0">
                <a:solidFill>
                  <a:srgbClr val="002060"/>
                </a:solidFill>
              </a:rPr>
              <a:t> compared to other groups.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002060"/>
                </a:solidFill>
              </a:rPr>
              <a:t>The differences in </a:t>
            </a:r>
            <a:r>
              <a:rPr lang="en-GB" sz="1600" b="1" dirty="0">
                <a:solidFill>
                  <a:srgbClr val="002060"/>
                </a:solidFill>
              </a:rPr>
              <a:t>ceramides and sphingomyelins based on both diet and PNPLA3 status</a:t>
            </a:r>
            <a:r>
              <a:rPr lang="en-GB" sz="1600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991D606-C532-4221-8159-E865F6F2EEA7}"/>
              </a:ext>
            </a:extLst>
          </p:cNvPr>
          <p:cNvGrpSpPr/>
          <p:nvPr/>
        </p:nvGrpSpPr>
        <p:grpSpPr>
          <a:xfrm>
            <a:off x="203278" y="4278197"/>
            <a:ext cx="6883693" cy="1900580"/>
            <a:chOff x="203278" y="4789142"/>
            <a:chExt cx="6883693" cy="190058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A25AE5-16C9-4AEE-8D4F-9E1829E001EE}"/>
                </a:ext>
              </a:extLst>
            </p:cNvPr>
            <p:cNvSpPr txBox="1"/>
            <p:nvPr/>
          </p:nvSpPr>
          <p:spPr>
            <a:xfrm>
              <a:off x="3874832" y="6474278"/>
              <a:ext cx="307562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dirty="0"/>
                <a:t>*P &lt; 0.05 compared to PNPLA3</a:t>
              </a:r>
              <a:r>
                <a:rPr lang="en-GB" sz="800" baseline="30000" dirty="0"/>
                <a:t>WT</a:t>
              </a:r>
              <a:r>
                <a:rPr lang="en-GB" sz="800" dirty="0"/>
                <a:t>, </a:t>
              </a:r>
              <a:r>
                <a:rPr lang="en-GB" sz="800" baseline="30000" dirty="0"/>
                <a:t>¥</a:t>
              </a:r>
              <a:r>
                <a:rPr lang="en-GB" sz="800" dirty="0"/>
                <a:t>P &lt; 0.05 compared PNPLA3</a:t>
              </a:r>
              <a:r>
                <a:rPr lang="en-GB" sz="800" baseline="30000" dirty="0"/>
                <a:t>I148M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E4E6CDD-9BBB-4901-81CE-915D6C77DDCC}"/>
                </a:ext>
              </a:extLst>
            </p:cNvPr>
            <p:cNvGrpSpPr/>
            <p:nvPr/>
          </p:nvGrpSpPr>
          <p:grpSpPr>
            <a:xfrm>
              <a:off x="203278" y="4789142"/>
              <a:ext cx="6883693" cy="1685136"/>
              <a:chOff x="203278" y="4789142"/>
              <a:chExt cx="6883693" cy="168513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EE23C11-79A9-439B-9BE8-C35667CF75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0583"/>
              <a:stretch/>
            </p:blipFill>
            <p:spPr bwMode="auto">
              <a:xfrm>
                <a:off x="247294" y="4819356"/>
                <a:ext cx="6839677" cy="16549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BA2DE1F-E5B4-4250-BE63-B3F7BD6DB62D}"/>
                  </a:ext>
                </a:extLst>
              </p:cNvPr>
              <p:cNvSpPr/>
              <p:nvPr/>
            </p:nvSpPr>
            <p:spPr>
              <a:xfrm>
                <a:off x="203278" y="4789142"/>
                <a:ext cx="234872" cy="3146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6BB8D2C-6A71-41FF-B0B9-6561D9053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2" t="-58" r="1016" b="83717"/>
          <a:stretch/>
        </p:blipFill>
        <p:spPr bwMode="auto">
          <a:xfrm>
            <a:off x="4888579" y="2644170"/>
            <a:ext cx="2198392" cy="121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7342670-6E31-4C9A-9307-D2B6BCE1AC48}"/>
              </a:ext>
            </a:extLst>
          </p:cNvPr>
          <p:cNvSpPr txBox="1"/>
          <p:nvPr/>
        </p:nvSpPr>
        <p:spPr>
          <a:xfrm>
            <a:off x="153384" y="6151252"/>
            <a:ext cx="118760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002060"/>
                </a:solidFill>
              </a:rPr>
              <a:t>PNPLA3</a:t>
            </a:r>
            <a:r>
              <a:rPr lang="en-GB" sz="1600" baseline="30000" dirty="0">
                <a:solidFill>
                  <a:srgbClr val="002060"/>
                </a:solidFill>
              </a:rPr>
              <a:t>I148M</a:t>
            </a:r>
            <a:r>
              <a:rPr lang="en-GB" sz="1600" dirty="0">
                <a:solidFill>
                  <a:srgbClr val="002060"/>
                </a:solidFill>
              </a:rPr>
              <a:t> overexpression </a:t>
            </a:r>
            <a:r>
              <a:rPr lang="en-GB" sz="1600" b="1" dirty="0">
                <a:solidFill>
                  <a:srgbClr val="002060"/>
                </a:solidFill>
              </a:rPr>
              <a:t>increased expression of multiple genes in the ceramide synthesis, sphingomyelin, and salvage pathways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b="1" dirty="0">
                <a:solidFill>
                  <a:srgbClr val="002060"/>
                </a:solidFill>
              </a:rPr>
              <a:t>Silencing PNPLA3</a:t>
            </a:r>
            <a:r>
              <a:rPr lang="en-GB" sz="1600" b="1" baseline="30000" dirty="0">
                <a:solidFill>
                  <a:srgbClr val="002060"/>
                </a:solidFill>
              </a:rPr>
              <a:t>I148M</a:t>
            </a:r>
            <a:r>
              <a:rPr lang="en-GB" sz="1600" b="1" dirty="0">
                <a:solidFill>
                  <a:srgbClr val="002060"/>
                </a:solidFill>
              </a:rPr>
              <a:t> resulted in down-regulation of these genes</a:t>
            </a:r>
            <a:r>
              <a:rPr lang="en-GB" sz="1600" dirty="0">
                <a:solidFill>
                  <a:srgbClr val="002060"/>
                </a:solidFill>
              </a:rPr>
              <a:t>, indicating that the observed increments were linked to PNPLA3</a:t>
            </a:r>
            <a:r>
              <a:rPr lang="en-GB" sz="1600" baseline="30000" dirty="0">
                <a:solidFill>
                  <a:srgbClr val="002060"/>
                </a:solidFill>
              </a:rPr>
              <a:t>I148M</a:t>
            </a:r>
            <a:endParaRPr lang="en-GB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19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32D0F2-30CD-4ABA-AE1C-906AD567D39F}"/>
              </a:ext>
            </a:extLst>
          </p:cNvPr>
          <p:cNvSpPr/>
          <p:nvPr/>
        </p:nvSpPr>
        <p:spPr>
          <a:xfrm>
            <a:off x="104587" y="47341"/>
            <a:ext cx="11982826" cy="6992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Mutant PNPLA3 impacts key cellular processes and promotes cell death</a:t>
            </a:r>
            <a:endParaRPr lang="en-GB" sz="28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EED2A7-79F3-4924-BB62-C57C35B7AB47}"/>
              </a:ext>
            </a:extLst>
          </p:cNvPr>
          <p:cNvGrpSpPr/>
          <p:nvPr/>
        </p:nvGrpSpPr>
        <p:grpSpPr>
          <a:xfrm>
            <a:off x="4163383" y="1777453"/>
            <a:ext cx="3060569" cy="2728965"/>
            <a:chOff x="295219" y="808404"/>
            <a:chExt cx="3393580" cy="29143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9A3E4A-E3C2-4D0E-8F69-07A61B0C2A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31" b="63313"/>
            <a:stretch/>
          </p:blipFill>
          <p:spPr bwMode="auto">
            <a:xfrm>
              <a:off x="295219" y="808404"/>
              <a:ext cx="3393580" cy="2914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6F66E11-34D4-45EA-8A1E-2182A4181D1F}"/>
                </a:ext>
              </a:extLst>
            </p:cNvPr>
            <p:cNvSpPr/>
            <p:nvPr/>
          </p:nvSpPr>
          <p:spPr>
            <a:xfrm>
              <a:off x="531275" y="808404"/>
              <a:ext cx="234872" cy="3146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DB551E5-F24D-4B35-844F-BEE13C6853F0}"/>
              </a:ext>
            </a:extLst>
          </p:cNvPr>
          <p:cNvGrpSpPr/>
          <p:nvPr/>
        </p:nvGrpSpPr>
        <p:grpSpPr>
          <a:xfrm>
            <a:off x="149375" y="1777453"/>
            <a:ext cx="3900076" cy="2705244"/>
            <a:chOff x="413839" y="3677005"/>
            <a:chExt cx="4124233" cy="31809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418ECC-8D41-4CD0-B66D-72B3EB897D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86" r="52108" b="28763"/>
            <a:stretch/>
          </p:blipFill>
          <p:spPr bwMode="auto">
            <a:xfrm>
              <a:off x="439816" y="3677005"/>
              <a:ext cx="4098256" cy="3180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627C06B-3AC1-4423-9AC5-D2791043F982}"/>
                </a:ext>
              </a:extLst>
            </p:cNvPr>
            <p:cNvSpPr/>
            <p:nvPr/>
          </p:nvSpPr>
          <p:spPr>
            <a:xfrm>
              <a:off x="413839" y="3722777"/>
              <a:ext cx="234872" cy="3146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EA1C715-5443-4427-9575-64ADBE87566A}"/>
              </a:ext>
            </a:extLst>
          </p:cNvPr>
          <p:cNvGrpSpPr/>
          <p:nvPr/>
        </p:nvGrpSpPr>
        <p:grpSpPr>
          <a:xfrm>
            <a:off x="856593" y="4427951"/>
            <a:ext cx="5226286" cy="2330086"/>
            <a:chOff x="4538072" y="4289912"/>
            <a:chExt cx="5226286" cy="23300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679CF29-15C7-4AA4-AD16-7CDA5D478CDB}"/>
                </a:ext>
              </a:extLst>
            </p:cNvPr>
            <p:cNvGrpSpPr/>
            <p:nvPr/>
          </p:nvGrpSpPr>
          <p:grpSpPr>
            <a:xfrm>
              <a:off x="4538072" y="4289912"/>
              <a:ext cx="5226286" cy="2330086"/>
              <a:chOff x="6588246" y="4311608"/>
              <a:chExt cx="5226286" cy="233008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9580C40-8089-4809-9C77-15B7B856C6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123" r="42920"/>
              <a:stretch/>
            </p:blipFill>
            <p:spPr bwMode="auto">
              <a:xfrm>
                <a:off x="6588246" y="4375520"/>
                <a:ext cx="5086728" cy="226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AD7F112-6C8F-4235-B5BE-C601C8D27DE7}"/>
                  </a:ext>
                </a:extLst>
              </p:cNvPr>
              <p:cNvSpPr/>
              <p:nvPr/>
            </p:nvSpPr>
            <p:spPr>
              <a:xfrm>
                <a:off x="11311915" y="4311608"/>
                <a:ext cx="502617" cy="508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0401D4-D857-40E2-BDF9-60DACC3CC371}"/>
                </a:ext>
              </a:extLst>
            </p:cNvPr>
            <p:cNvSpPr/>
            <p:nvPr/>
          </p:nvSpPr>
          <p:spPr>
            <a:xfrm>
              <a:off x="4538072" y="4305272"/>
              <a:ext cx="185122" cy="3146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429D3B5-B86A-452B-850B-B132B11326C8}"/>
              </a:ext>
            </a:extLst>
          </p:cNvPr>
          <p:cNvSpPr txBox="1"/>
          <p:nvPr/>
        </p:nvSpPr>
        <p:spPr>
          <a:xfrm>
            <a:off x="200132" y="849507"/>
            <a:ext cx="122490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002060"/>
                </a:solidFill>
              </a:rPr>
              <a:t>PNPLA3</a:t>
            </a:r>
            <a:r>
              <a:rPr lang="en-GB" sz="1600" baseline="30000" dirty="0">
                <a:solidFill>
                  <a:srgbClr val="002060"/>
                </a:solidFill>
              </a:rPr>
              <a:t>I148M</a:t>
            </a:r>
            <a:r>
              <a:rPr lang="en-GB" sz="1600" dirty="0">
                <a:solidFill>
                  <a:srgbClr val="002060"/>
                </a:solidFill>
              </a:rPr>
              <a:t> expression was also </a:t>
            </a:r>
            <a:r>
              <a:rPr lang="en-GB" sz="1600" b="1" dirty="0">
                <a:solidFill>
                  <a:srgbClr val="002060"/>
                </a:solidFill>
              </a:rPr>
              <a:t>associated with several markers of the unfolded protein response including GRP78, ATF4, CHOP, and JNK</a:t>
            </a:r>
            <a:r>
              <a:rPr lang="en-GB" sz="16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C4E3B6-8D0B-4B06-A216-64FEE9F1E57E}"/>
              </a:ext>
            </a:extLst>
          </p:cNvPr>
          <p:cNvSpPr txBox="1"/>
          <p:nvPr/>
        </p:nvSpPr>
        <p:spPr>
          <a:xfrm>
            <a:off x="213957" y="1185753"/>
            <a:ext cx="51894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002060"/>
                </a:solidFill>
              </a:rPr>
              <a:t>This was </a:t>
            </a:r>
            <a:r>
              <a:rPr lang="en-GB" sz="1600" b="1" dirty="0">
                <a:solidFill>
                  <a:srgbClr val="002060"/>
                </a:solidFill>
              </a:rPr>
              <a:t>associated with modestly increased apoptosis</a:t>
            </a:r>
            <a:r>
              <a:rPr lang="en-GB" sz="1600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F799AC-0DD7-4520-A020-7BD8F2C264FE}"/>
              </a:ext>
            </a:extLst>
          </p:cNvPr>
          <p:cNvGrpSpPr/>
          <p:nvPr/>
        </p:nvGrpSpPr>
        <p:grpSpPr>
          <a:xfrm>
            <a:off x="7436844" y="1458683"/>
            <a:ext cx="4356606" cy="3241900"/>
            <a:chOff x="7530594" y="1358943"/>
            <a:chExt cx="4467528" cy="341968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67CBC7-87B3-4932-B8DE-0051C5B280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16" t="37376" b="21184"/>
            <a:stretch/>
          </p:blipFill>
          <p:spPr bwMode="auto">
            <a:xfrm>
              <a:off x="7530594" y="1358943"/>
              <a:ext cx="4467528" cy="3419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911ED7A-28FA-4937-9116-2A9D892F7E7D}"/>
                </a:ext>
              </a:extLst>
            </p:cNvPr>
            <p:cNvSpPr/>
            <p:nvPr/>
          </p:nvSpPr>
          <p:spPr>
            <a:xfrm>
              <a:off x="7627092" y="1499897"/>
              <a:ext cx="185122" cy="3146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0377975-AD31-4A77-B6CD-95A4A93E47D0}"/>
              </a:ext>
            </a:extLst>
          </p:cNvPr>
          <p:cNvSpPr txBox="1"/>
          <p:nvPr/>
        </p:nvSpPr>
        <p:spPr>
          <a:xfrm>
            <a:off x="5896320" y="5592994"/>
            <a:ext cx="61910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b="1" dirty="0">
                <a:solidFill>
                  <a:srgbClr val="002060"/>
                </a:solidFill>
              </a:rPr>
              <a:t>PNPLA3</a:t>
            </a:r>
            <a:r>
              <a:rPr lang="en-GB" sz="1600" b="1" baseline="30000" dirty="0">
                <a:solidFill>
                  <a:srgbClr val="002060"/>
                </a:solidFill>
              </a:rPr>
              <a:t>I148M</a:t>
            </a:r>
            <a:r>
              <a:rPr lang="en-GB" sz="1600" b="1" dirty="0">
                <a:solidFill>
                  <a:srgbClr val="002060"/>
                </a:solidFill>
              </a:rPr>
              <a:t> expression resulted in increased oxidative stress </a:t>
            </a:r>
            <a:r>
              <a:rPr lang="en-GB" sz="1600" dirty="0">
                <a:solidFill>
                  <a:srgbClr val="002060"/>
                </a:solidFill>
              </a:rPr>
              <a:t>as evidenced by accumulation of oxidized glutathione, increased oxidized eicosanoids, superoxide dismutase and Nrf2 expression</a:t>
            </a:r>
          </a:p>
        </p:txBody>
      </p:sp>
    </p:spTree>
    <p:extLst>
      <p:ext uri="{BB962C8B-B14F-4D97-AF65-F5344CB8AC3E}">
        <p14:creationId xmlns:p14="http://schemas.microsoft.com/office/powerpoint/2010/main" val="193647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32D0F2-30CD-4ABA-AE1C-906AD567D39F}"/>
              </a:ext>
            </a:extLst>
          </p:cNvPr>
          <p:cNvSpPr/>
          <p:nvPr/>
        </p:nvSpPr>
        <p:spPr>
          <a:xfrm>
            <a:off x="104587" y="47341"/>
            <a:ext cx="11982826" cy="6992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PNPLA3</a:t>
            </a:r>
            <a:r>
              <a:rPr lang="en-GB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I148M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a high-fat diet differentially up-regulates innate immune system and inflammatory pathways</a:t>
            </a:r>
            <a:endParaRPr lang="en-GB" sz="20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9FF4786-FD3D-4AE8-9C02-1B2527B0E431}"/>
              </a:ext>
            </a:extLst>
          </p:cNvPr>
          <p:cNvGrpSpPr/>
          <p:nvPr/>
        </p:nvGrpSpPr>
        <p:grpSpPr>
          <a:xfrm>
            <a:off x="340988" y="1521627"/>
            <a:ext cx="3385727" cy="2582138"/>
            <a:chOff x="333124" y="1620078"/>
            <a:chExt cx="3385727" cy="258213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2B7EB2B-C66C-433B-A4DE-E3AE526C4356}"/>
                </a:ext>
              </a:extLst>
            </p:cNvPr>
            <p:cNvGrpSpPr/>
            <p:nvPr/>
          </p:nvGrpSpPr>
          <p:grpSpPr>
            <a:xfrm>
              <a:off x="333124" y="1680504"/>
              <a:ext cx="3385727" cy="2521712"/>
              <a:chOff x="625853" y="2694755"/>
              <a:chExt cx="3543705" cy="277322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4F860BF-E1EE-47EE-BAD8-DFE73FC43B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25" b="75046"/>
              <a:stretch/>
            </p:blipFill>
            <p:spPr bwMode="auto">
              <a:xfrm>
                <a:off x="2086290" y="2694755"/>
                <a:ext cx="2083268" cy="16587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F0C007F-DAA6-4E9F-9C6B-25B92C9FCB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452" t="28768" b="56292"/>
              <a:stretch/>
            </p:blipFill>
            <p:spPr bwMode="auto">
              <a:xfrm>
                <a:off x="625853" y="4474855"/>
                <a:ext cx="3456738" cy="9931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FB1FA67-0CFC-4572-A3E7-E7061E5DE0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900" t="20821" r="32040" b="71615"/>
              <a:stretch/>
            </p:blipFill>
            <p:spPr bwMode="auto">
              <a:xfrm>
                <a:off x="1257519" y="3914901"/>
                <a:ext cx="764213" cy="50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249AB1E-8ED0-4396-B16C-80DBE54044BC}"/>
                </a:ext>
              </a:extLst>
            </p:cNvPr>
            <p:cNvSpPr/>
            <p:nvPr/>
          </p:nvSpPr>
          <p:spPr>
            <a:xfrm>
              <a:off x="1728455" y="1620078"/>
              <a:ext cx="180526" cy="298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80F1B1B-FECD-4165-9FFB-8AF6375987FA}"/>
              </a:ext>
            </a:extLst>
          </p:cNvPr>
          <p:cNvGrpSpPr/>
          <p:nvPr/>
        </p:nvGrpSpPr>
        <p:grpSpPr>
          <a:xfrm>
            <a:off x="4123683" y="1474836"/>
            <a:ext cx="2983239" cy="2847440"/>
            <a:chOff x="4033804" y="1541511"/>
            <a:chExt cx="2983239" cy="28474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51C08E6-DB7B-4493-B7D8-A36F498944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68" r="55848" b="28113"/>
            <a:stretch/>
          </p:blipFill>
          <p:spPr bwMode="auto">
            <a:xfrm>
              <a:off x="4073560" y="1541511"/>
              <a:ext cx="2943483" cy="2847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AD17F00-CC6D-4569-8AC8-ACAB1C49B0D7}"/>
                </a:ext>
              </a:extLst>
            </p:cNvPr>
            <p:cNvSpPr/>
            <p:nvPr/>
          </p:nvSpPr>
          <p:spPr>
            <a:xfrm>
              <a:off x="4033804" y="1682066"/>
              <a:ext cx="180526" cy="298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FD3961C-AC41-4E94-AE80-BF8E826B186E}"/>
              </a:ext>
            </a:extLst>
          </p:cNvPr>
          <p:cNvGrpSpPr/>
          <p:nvPr/>
        </p:nvGrpSpPr>
        <p:grpSpPr>
          <a:xfrm>
            <a:off x="6926089" y="1737102"/>
            <a:ext cx="4924923" cy="2366105"/>
            <a:chOff x="6933953" y="1680504"/>
            <a:chExt cx="4924923" cy="23661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E802545-25F3-475D-BF6C-10FC94C716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53" t="44335" b="30361"/>
            <a:stretch/>
          </p:blipFill>
          <p:spPr bwMode="auto">
            <a:xfrm>
              <a:off x="6933953" y="1680504"/>
              <a:ext cx="4924923" cy="2366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2D87082-EC4F-4132-B590-80822BA1E5C0}"/>
                </a:ext>
              </a:extLst>
            </p:cNvPr>
            <p:cNvSpPr/>
            <p:nvPr/>
          </p:nvSpPr>
          <p:spPr>
            <a:xfrm>
              <a:off x="7283243" y="1831197"/>
              <a:ext cx="180526" cy="298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708A995-7883-43B1-92D2-3BD7531FBE13}"/>
              </a:ext>
            </a:extLst>
          </p:cNvPr>
          <p:cNvSpPr txBox="1"/>
          <p:nvPr/>
        </p:nvSpPr>
        <p:spPr>
          <a:xfrm>
            <a:off x="200132" y="849507"/>
            <a:ext cx="118872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002060"/>
                </a:solidFill>
              </a:rPr>
              <a:t>The top innate immune pathways that were activated demonstrated </a:t>
            </a:r>
            <a:r>
              <a:rPr lang="en-GB" sz="1600" b="1" dirty="0">
                <a:solidFill>
                  <a:srgbClr val="002060"/>
                </a:solidFill>
              </a:rPr>
              <a:t>transcriptomic activation of the JAK–STAT system</a:t>
            </a:r>
            <a:r>
              <a:rPr lang="en-GB" sz="1600" dirty="0">
                <a:solidFill>
                  <a:srgbClr val="002060"/>
                </a:solidFill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002060"/>
                </a:solidFill>
              </a:rPr>
              <a:t>JAK and STAT3 activation were further confirmed by western blot, and </a:t>
            </a:r>
            <a:r>
              <a:rPr lang="en-GB" sz="1600" b="1" dirty="0">
                <a:solidFill>
                  <a:srgbClr val="002060"/>
                </a:solidFill>
              </a:rPr>
              <a:t>its relationship to PNPLA3</a:t>
            </a:r>
            <a:r>
              <a:rPr lang="en-GB" sz="1600" b="1" baseline="30000" dirty="0">
                <a:solidFill>
                  <a:srgbClr val="002060"/>
                </a:solidFill>
              </a:rPr>
              <a:t>I148M</a:t>
            </a:r>
            <a:r>
              <a:rPr lang="en-GB" sz="1600" b="1" dirty="0">
                <a:solidFill>
                  <a:srgbClr val="002060"/>
                </a:solidFill>
              </a:rPr>
              <a:t> was confirmed by its deactivation upon silencing the gene</a:t>
            </a:r>
            <a:r>
              <a:rPr lang="en-GB" sz="1600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70155E-69EF-4C68-855E-6AD74D45CC66}"/>
              </a:ext>
            </a:extLst>
          </p:cNvPr>
          <p:cNvGrpSpPr/>
          <p:nvPr/>
        </p:nvGrpSpPr>
        <p:grpSpPr>
          <a:xfrm>
            <a:off x="-89751" y="4374216"/>
            <a:ext cx="7015840" cy="2141658"/>
            <a:chOff x="5074496" y="4322276"/>
            <a:chExt cx="7015840" cy="214165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7BD920C-C2CC-43B9-9C0E-FBD2208942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" t="70899"/>
            <a:stretch/>
          </p:blipFill>
          <p:spPr bwMode="auto">
            <a:xfrm>
              <a:off x="5157866" y="4322276"/>
              <a:ext cx="6932470" cy="2141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D7BAA66-CFBE-46D9-B19F-48AA64F35B99}"/>
                </a:ext>
              </a:extLst>
            </p:cNvPr>
            <p:cNvSpPr/>
            <p:nvPr/>
          </p:nvSpPr>
          <p:spPr>
            <a:xfrm>
              <a:off x="5074496" y="4508077"/>
              <a:ext cx="180526" cy="298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9AA9BDD-9800-4A94-85BF-796CB64944F0}"/>
                </a:ext>
              </a:extLst>
            </p:cNvPr>
            <p:cNvSpPr/>
            <p:nvPr/>
          </p:nvSpPr>
          <p:spPr>
            <a:xfrm>
              <a:off x="8401890" y="4505996"/>
              <a:ext cx="180526" cy="298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ACD77DF-62AE-4DC9-A46C-5B0F5EAABEF2}"/>
              </a:ext>
            </a:extLst>
          </p:cNvPr>
          <p:cNvSpPr txBox="1"/>
          <p:nvPr/>
        </p:nvSpPr>
        <p:spPr>
          <a:xfrm>
            <a:off x="6542125" y="4905747"/>
            <a:ext cx="554528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002060"/>
                </a:solidFill>
              </a:rPr>
              <a:t>Pathway analysis also revealed </a:t>
            </a:r>
            <a:r>
              <a:rPr lang="en-GB" sz="1600" b="1" dirty="0">
                <a:solidFill>
                  <a:srgbClr val="002060"/>
                </a:solidFill>
              </a:rPr>
              <a:t>numerous targets of STAT3, </a:t>
            </a:r>
            <a:r>
              <a:rPr lang="en-GB" sz="1600" dirty="0">
                <a:solidFill>
                  <a:srgbClr val="002060"/>
                </a:solidFill>
              </a:rPr>
              <a:t>well known to be activated by increased ceramides, </a:t>
            </a:r>
            <a:r>
              <a:rPr lang="en-GB" sz="1600" b="1" dirty="0">
                <a:solidFill>
                  <a:srgbClr val="002060"/>
                </a:solidFill>
              </a:rPr>
              <a:t>that were also activated and linked to the transcriptomic inflammatory response to PNPLA3</a:t>
            </a:r>
            <a:r>
              <a:rPr lang="en-GB" sz="1600" b="1" baseline="30000" dirty="0">
                <a:solidFill>
                  <a:srgbClr val="002060"/>
                </a:solidFill>
              </a:rPr>
              <a:t>I148M</a:t>
            </a:r>
            <a:r>
              <a:rPr lang="en-GB" sz="1600" dirty="0">
                <a:solidFill>
                  <a:srgbClr val="002060"/>
                </a:solidFill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002060"/>
                </a:solidFill>
              </a:rPr>
              <a:t>Integrated pathway analysis revealed </a:t>
            </a:r>
            <a:r>
              <a:rPr lang="en-GB" sz="1600" b="1" dirty="0">
                <a:solidFill>
                  <a:srgbClr val="002060"/>
                </a:solidFill>
              </a:rPr>
              <a:t>a strong signature of ceramide-related inflammatory activation including H-</a:t>
            </a:r>
            <a:r>
              <a:rPr lang="en-GB" sz="1600" b="1" dirty="0" err="1">
                <a:solidFill>
                  <a:srgbClr val="002060"/>
                </a:solidFill>
              </a:rPr>
              <a:t>ras</a:t>
            </a:r>
            <a:r>
              <a:rPr lang="en-GB" sz="1600" b="1" dirty="0">
                <a:solidFill>
                  <a:srgbClr val="002060"/>
                </a:solidFill>
              </a:rPr>
              <a:t> and downstream phospholipase A2 activation</a:t>
            </a:r>
            <a:r>
              <a:rPr lang="en-GB" sz="16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717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B878E5-32E7-4C79-9557-305174460AD3}"/>
              </a:ext>
            </a:extLst>
          </p:cNvPr>
          <p:cNvSpPr/>
          <p:nvPr/>
        </p:nvSpPr>
        <p:spPr>
          <a:xfrm>
            <a:off x="104587" y="47341"/>
            <a:ext cx="11982826" cy="6992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GB" sz="28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B9A137-32B8-4402-92DD-92D258B020BA}"/>
              </a:ext>
            </a:extLst>
          </p:cNvPr>
          <p:cNvSpPr txBox="1"/>
          <p:nvPr/>
        </p:nvSpPr>
        <p:spPr>
          <a:xfrm>
            <a:off x="946298" y="1767006"/>
            <a:ext cx="106750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current study provides proof of concept that </a:t>
            </a:r>
            <a:r>
              <a:rPr lang="en-GB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NASH with fibrosis can be accelerated by PNPLA3</a:t>
            </a:r>
            <a:r>
              <a:rPr lang="en-GB" sz="2000" b="1" baseline="30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I148M</a:t>
            </a:r>
            <a:r>
              <a:rPr lang="en-GB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but only under conditions of a WDSW diet</a:t>
            </a:r>
            <a:r>
              <a:rPr lang="en-GB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  <a:p>
            <a:pPr marL="285750" indent="-285750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This gene-environment interaction leads to metabolic reprogramming, </a:t>
            </a:r>
            <a:r>
              <a:rPr lang="en-GB" sz="2000" b="1" dirty="0">
                <a:solidFill>
                  <a:srgbClr val="002060"/>
                </a:solidFill>
              </a:rPr>
              <a:t>particularly affecting the PUFA and sphingolipid metabolic pathways with downstream activation of inflammatory and cell injury pathways</a:t>
            </a:r>
            <a:r>
              <a:rPr lang="en-GB" sz="2000" dirty="0">
                <a:solidFill>
                  <a:srgbClr val="002060"/>
                </a:solidFill>
              </a:rPr>
              <a:t>, especially through STAT3 activation.</a:t>
            </a:r>
          </a:p>
          <a:p>
            <a:pPr marL="285750" indent="-285750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last demonstrate the ability of </a:t>
            </a:r>
            <a:r>
              <a:rPr lang="en-GB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hepatocyte overexpression of PNPLA3</a:t>
            </a:r>
            <a:r>
              <a:rPr lang="en-GB" sz="2000" b="1" baseline="30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I148M</a:t>
            </a:r>
            <a:r>
              <a:rPr lang="en-GB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to activate stellate cells</a:t>
            </a:r>
            <a:r>
              <a:rPr lang="en-GB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4416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8D598A02-D63A-4A2A-92FD-2D5244A02364}"/>
              </a:ext>
            </a:extLst>
          </p:cNvPr>
          <p:cNvGrpSpPr/>
          <p:nvPr/>
        </p:nvGrpSpPr>
        <p:grpSpPr>
          <a:xfrm>
            <a:off x="-69696" y="674344"/>
            <a:ext cx="6037125" cy="5119067"/>
            <a:chOff x="-69696" y="712444"/>
            <a:chExt cx="6037125" cy="5119067"/>
          </a:xfrm>
        </p:grpSpPr>
        <p:pic>
          <p:nvPicPr>
            <p:cNvPr id="17418" name="Picture 10" descr="Cute mouse cartoon Royalty Free Vector Image - VectorStock">
              <a:extLst>
                <a:ext uri="{FF2B5EF4-FFF2-40B4-BE49-F238E27FC236}">
                  <a16:creationId xmlns:a16="http://schemas.microsoft.com/office/drawing/2014/main" id="{A49B8E6C-AD07-48A1-B410-874E5AB92E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1"/>
            <a:stretch/>
          </p:blipFill>
          <p:spPr bwMode="auto">
            <a:xfrm flipH="1">
              <a:off x="182591" y="1020221"/>
              <a:ext cx="1173169" cy="1102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4BA4FC8C-F1FC-4DC2-BED9-FFE94AC49B03}"/>
                </a:ext>
              </a:extLst>
            </p:cNvPr>
            <p:cNvSpPr/>
            <p:nvPr/>
          </p:nvSpPr>
          <p:spPr>
            <a:xfrm rot="5760716">
              <a:off x="130276" y="2691333"/>
              <a:ext cx="1120073" cy="308837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9DC9690E-70B4-49DD-975D-D83B1D3A7B9E}"/>
                </a:ext>
              </a:extLst>
            </p:cNvPr>
            <p:cNvSpPr/>
            <p:nvPr/>
          </p:nvSpPr>
          <p:spPr>
            <a:xfrm rot="1570325">
              <a:off x="1297294" y="2045795"/>
              <a:ext cx="1295275" cy="308837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E86E1F6B-58EC-454E-B588-5C19997AA5D8}"/>
                </a:ext>
              </a:extLst>
            </p:cNvPr>
            <p:cNvSpPr/>
            <p:nvPr/>
          </p:nvSpPr>
          <p:spPr>
            <a:xfrm rot="21408491">
              <a:off x="1529428" y="1212199"/>
              <a:ext cx="2018162" cy="308837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6B7BFA-F153-4853-942A-34EEB9B806BF}"/>
                </a:ext>
              </a:extLst>
            </p:cNvPr>
            <p:cNvSpPr txBox="1"/>
            <p:nvPr/>
          </p:nvSpPr>
          <p:spPr>
            <a:xfrm>
              <a:off x="-69696" y="712444"/>
              <a:ext cx="18817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accent1"/>
                  </a:solidFill>
                </a:rPr>
                <a:t>DIAMOND mouse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9CC1765-B67E-408B-B8FC-96F11A3EB354}"/>
                </a:ext>
              </a:extLst>
            </p:cNvPr>
            <p:cNvGrpSpPr/>
            <p:nvPr/>
          </p:nvGrpSpPr>
          <p:grpSpPr>
            <a:xfrm>
              <a:off x="3488447" y="724983"/>
              <a:ext cx="2448454" cy="1539129"/>
              <a:chOff x="4164976" y="720294"/>
              <a:chExt cx="2448454" cy="1539129"/>
            </a:xfrm>
          </p:grpSpPr>
          <p:pic>
            <p:nvPicPr>
              <p:cNvPr id="26" name="Picture 12" descr="Transparent Syringe Clip Art - Cartoon Syringe Png, Png Download - kindpng">
                <a:extLst>
                  <a:ext uri="{FF2B5EF4-FFF2-40B4-BE49-F238E27FC236}">
                    <a16:creationId xmlns:a16="http://schemas.microsoft.com/office/drawing/2014/main" id="{FD16249B-21B8-4A60-ABB4-5FA9AB1212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571691" flipH="1">
                <a:off x="4164976" y="982248"/>
                <a:ext cx="1133578" cy="1277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E7EFB4F-38CF-4268-BD86-E9E6101849F5}"/>
                  </a:ext>
                </a:extLst>
              </p:cNvPr>
              <p:cNvGrpSpPr/>
              <p:nvPr/>
            </p:nvGrpSpPr>
            <p:grpSpPr>
              <a:xfrm>
                <a:off x="4873684" y="827558"/>
                <a:ext cx="1221596" cy="928083"/>
                <a:chOff x="4873684" y="827558"/>
                <a:chExt cx="1221596" cy="928083"/>
              </a:xfrm>
            </p:grpSpPr>
            <p:sp>
              <p:nvSpPr>
                <p:cNvPr id="16" name="Isosceles Triangle 15">
                  <a:extLst>
                    <a:ext uri="{FF2B5EF4-FFF2-40B4-BE49-F238E27FC236}">
                      <a16:creationId xmlns:a16="http://schemas.microsoft.com/office/drawing/2014/main" id="{A0AE6CA6-8A78-485E-B807-9C545C6D29A6}"/>
                    </a:ext>
                  </a:extLst>
                </p:cNvPr>
                <p:cNvSpPr/>
                <p:nvPr/>
              </p:nvSpPr>
              <p:spPr>
                <a:xfrm rot="14216569">
                  <a:off x="5020440" y="680802"/>
                  <a:ext cx="928083" cy="1221596"/>
                </a:xfrm>
                <a:prstGeom prst="triangl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36000">
                      <a:schemeClr val="bg1">
                        <a:lumMod val="95000"/>
                      </a:schemeClr>
                    </a:gs>
                    <a:gs pos="6600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E909F5EB-9690-421C-8300-FD20361583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442798" y="946041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8E7F73D2-7932-4111-82AF-E1668C8BE3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298822" y="1241626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5B298573-150A-44EA-B1D3-DD955D3082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586774" y="1167679"/>
                  <a:ext cx="247841" cy="247841"/>
                </a:xfrm>
                <a:prstGeom prst="rect">
                  <a:avLst/>
                </a:prstGeom>
              </p:spPr>
            </p:pic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B8F3FDC-BCAF-4ACB-9EA1-CF2CFEFB088D}"/>
                  </a:ext>
                </a:extLst>
              </p:cNvPr>
              <p:cNvSpPr txBox="1"/>
              <p:nvPr/>
            </p:nvSpPr>
            <p:spPr>
              <a:xfrm>
                <a:off x="4520006" y="720294"/>
                <a:ext cx="209342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accent6"/>
                    </a:solidFill>
                  </a:rPr>
                  <a:t>AAV-luciferase (Luc)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D002396-139A-42FA-9CB2-303691917627}"/>
                </a:ext>
              </a:extLst>
            </p:cNvPr>
            <p:cNvGrpSpPr/>
            <p:nvPr/>
          </p:nvGrpSpPr>
          <p:grpSpPr>
            <a:xfrm>
              <a:off x="1936217" y="2334445"/>
              <a:ext cx="1972499" cy="1548243"/>
              <a:chOff x="4732033" y="2108512"/>
              <a:chExt cx="1972499" cy="1548243"/>
            </a:xfrm>
          </p:grpSpPr>
          <p:pic>
            <p:nvPicPr>
              <p:cNvPr id="25" name="Picture 12" descr="Transparent Syringe Clip Art - Cartoon Syringe Png, Png Download - kindpng">
                <a:extLst>
                  <a:ext uri="{FF2B5EF4-FFF2-40B4-BE49-F238E27FC236}">
                    <a16:creationId xmlns:a16="http://schemas.microsoft.com/office/drawing/2014/main" id="{A7D6D7F6-FADA-4E99-A760-CBC610855D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571691" flipH="1">
                <a:off x="4732033" y="2379580"/>
                <a:ext cx="1133578" cy="1277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0ABA13F-F175-47FF-B8F6-00E2523DB8D0}"/>
                  </a:ext>
                </a:extLst>
              </p:cNvPr>
              <p:cNvGrpSpPr/>
              <p:nvPr/>
            </p:nvGrpSpPr>
            <p:grpSpPr>
              <a:xfrm>
                <a:off x="5408454" y="2223388"/>
                <a:ext cx="1221596" cy="928083"/>
                <a:chOff x="4873684" y="827558"/>
                <a:chExt cx="1221596" cy="928083"/>
              </a:xfrm>
            </p:grpSpPr>
            <p:sp>
              <p:nvSpPr>
                <p:cNvPr id="36" name="Isosceles Triangle 35">
                  <a:extLst>
                    <a:ext uri="{FF2B5EF4-FFF2-40B4-BE49-F238E27FC236}">
                      <a16:creationId xmlns:a16="http://schemas.microsoft.com/office/drawing/2014/main" id="{7858BFF2-6841-4040-B528-01A0DA98FC8B}"/>
                    </a:ext>
                  </a:extLst>
                </p:cNvPr>
                <p:cNvSpPr/>
                <p:nvPr/>
              </p:nvSpPr>
              <p:spPr>
                <a:xfrm rot="14216569">
                  <a:off x="5020440" y="680802"/>
                  <a:ext cx="928083" cy="1221596"/>
                </a:xfrm>
                <a:prstGeom prst="triangl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36000">
                      <a:schemeClr val="bg1">
                        <a:lumMod val="95000"/>
                      </a:schemeClr>
                    </a:gs>
                    <a:gs pos="6600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CFDF5CE1-BEB7-4C60-B51E-CC6F2A031B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442798" y="946041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DF0126D1-1CE5-4887-92EA-7FD3760A2A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298822" y="1241626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9DEB0A0A-03D9-449B-AFBA-6FDFBFFEE7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586774" y="1167679"/>
                  <a:ext cx="247841" cy="247841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B18B277-488A-4B84-8C3B-3A93D1AE4845}"/>
                  </a:ext>
                </a:extLst>
              </p:cNvPr>
              <p:cNvSpPr txBox="1"/>
              <p:nvPr/>
            </p:nvSpPr>
            <p:spPr>
              <a:xfrm>
                <a:off x="5488694" y="2108512"/>
                <a:ext cx="121583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rgbClr val="FFC000"/>
                    </a:solidFill>
                  </a:rPr>
                  <a:t>AAV-PNPLA3</a:t>
                </a:r>
                <a:r>
                  <a:rPr lang="en-GB" sz="1200" b="1" baseline="30000" dirty="0">
                    <a:solidFill>
                      <a:srgbClr val="FFC000"/>
                    </a:solidFill>
                  </a:rPr>
                  <a:t>WT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266DA0D-5062-4BB8-96F2-02BD87BE0C9F}"/>
                </a:ext>
              </a:extLst>
            </p:cNvPr>
            <p:cNvGrpSpPr/>
            <p:nvPr/>
          </p:nvGrpSpPr>
          <p:grpSpPr>
            <a:xfrm>
              <a:off x="88676" y="3340652"/>
              <a:ext cx="2240892" cy="1544083"/>
              <a:chOff x="4093233" y="3791931"/>
              <a:chExt cx="2240892" cy="1544083"/>
            </a:xfrm>
          </p:grpSpPr>
          <p:pic>
            <p:nvPicPr>
              <p:cNvPr id="17420" name="Picture 12" descr="Transparent Syringe Clip Art - Cartoon Syringe Png, Png Download - kindpng">
                <a:extLst>
                  <a:ext uri="{FF2B5EF4-FFF2-40B4-BE49-F238E27FC236}">
                    <a16:creationId xmlns:a16="http://schemas.microsoft.com/office/drawing/2014/main" id="{C5FF787E-4FDC-450F-B32D-992A1C8274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571691" flipH="1">
                <a:off x="4093233" y="4058839"/>
                <a:ext cx="1133578" cy="1277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2C1CE2AF-096F-43A5-B7D3-58A86CA440FC}"/>
                  </a:ext>
                </a:extLst>
              </p:cNvPr>
              <p:cNvGrpSpPr/>
              <p:nvPr/>
            </p:nvGrpSpPr>
            <p:grpSpPr>
              <a:xfrm>
                <a:off x="4783437" y="3906807"/>
                <a:ext cx="1221596" cy="928083"/>
                <a:chOff x="4873684" y="827558"/>
                <a:chExt cx="1221596" cy="928083"/>
              </a:xfrm>
            </p:grpSpPr>
            <p:sp>
              <p:nvSpPr>
                <p:cNvPr id="41" name="Isosceles Triangle 40">
                  <a:extLst>
                    <a:ext uri="{FF2B5EF4-FFF2-40B4-BE49-F238E27FC236}">
                      <a16:creationId xmlns:a16="http://schemas.microsoft.com/office/drawing/2014/main" id="{D9186DEB-2409-41B5-AB7A-4500885FFD9A}"/>
                    </a:ext>
                  </a:extLst>
                </p:cNvPr>
                <p:cNvSpPr/>
                <p:nvPr/>
              </p:nvSpPr>
              <p:spPr>
                <a:xfrm rot="14216569">
                  <a:off x="5020440" y="680802"/>
                  <a:ext cx="928083" cy="1221596"/>
                </a:xfrm>
                <a:prstGeom prst="triangl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36000">
                      <a:schemeClr val="bg1">
                        <a:lumMod val="95000"/>
                      </a:schemeClr>
                    </a:gs>
                    <a:gs pos="6600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1CAD42C5-1512-436C-B565-64768BB5B7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442798" y="946041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995E4EBE-4EF8-4917-A03E-32F34C8540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298822" y="1241626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21F1DF89-5987-400F-A560-7C4B83EEC9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586774" y="1167679"/>
                  <a:ext cx="247841" cy="247841"/>
                </a:xfrm>
                <a:prstGeom prst="rect">
                  <a:avLst/>
                </a:prstGeom>
              </p:spPr>
            </p:pic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41E5389-F686-4EC3-B174-F80AF242D532}"/>
                  </a:ext>
                </a:extLst>
              </p:cNvPr>
              <p:cNvSpPr txBox="1"/>
              <p:nvPr/>
            </p:nvSpPr>
            <p:spPr>
              <a:xfrm>
                <a:off x="4863677" y="3791931"/>
                <a:ext cx="147044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AAV-PNPLA3</a:t>
                </a:r>
                <a:r>
                  <a:rPr lang="en-GB" sz="1200" b="1" baseline="30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I148M</a:t>
                </a: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D20BFD4-86D9-4E78-ACD0-277A0D8189C0}"/>
                </a:ext>
              </a:extLst>
            </p:cNvPr>
            <p:cNvSpPr txBox="1"/>
            <p:nvPr/>
          </p:nvSpPr>
          <p:spPr>
            <a:xfrm>
              <a:off x="178667" y="5184984"/>
              <a:ext cx="73257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B050"/>
                  </a:solidFill>
                </a:rPr>
                <a:t>CDNW</a:t>
              </a:r>
              <a:endParaRPr lang="en-GB" sz="1200" dirty="0">
                <a:solidFill>
                  <a:srgbClr val="00B050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DF5F9A6-AE20-4537-B792-9E3FB655122E}"/>
                </a:ext>
              </a:extLst>
            </p:cNvPr>
            <p:cNvSpPr txBox="1"/>
            <p:nvPr/>
          </p:nvSpPr>
          <p:spPr>
            <a:xfrm>
              <a:off x="1200517" y="5173618"/>
              <a:ext cx="71223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6699"/>
                  </a:solidFill>
                </a:rPr>
                <a:t>WDSW</a:t>
              </a:r>
            </a:p>
          </p:txBody>
        </p:sp>
        <p:pic>
          <p:nvPicPr>
            <p:cNvPr id="58" name="Picture 2" descr="Related image">
              <a:extLst>
                <a:ext uri="{FF2B5EF4-FFF2-40B4-BE49-F238E27FC236}">
                  <a16:creationId xmlns:a16="http://schemas.microsoft.com/office/drawing/2014/main" id="{7D1E1F1E-F511-4E25-8D3E-F1B9A49AFF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5" t="13133" r="51966" b="47900"/>
            <a:stretch/>
          </p:blipFill>
          <p:spPr bwMode="auto">
            <a:xfrm flipH="1">
              <a:off x="1195506" y="5364407"/>
              <a:ext cx="679662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Related image">
              <a:extLst>
                <a:ext uri="{FF2B5EF4-FFF2-40B4-BE49-F238E27FC236}">
                  <a16:creationId xmlns:a16="http://schemas.microsoft.com/office/drawing/2014/main" id="{68A0E8E3-DAAC-4891-8902-6B5986BF8A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25" t="13133" r="893" b="47900"/>
            <a:stretch/>
          </p:blipFill>
          <p:spPr bwMode="auto">
            <a:xfrm flipH="1">
              <a:off x="140550" y="5363032"/>
              <a:ext cx="780353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E709923-8919-4F5A-9947-460E884CD019}"/>
                </a:ext>
              </a:extLst>
            </p:cNvPr>
            <p:cNvSpPr txBox="1"/>
            <p:nvPr/>
          </p:nvSpPr>
          <p:spPr>
            <a:xfrm>
              <a:off x="2620912" y="4032305"/>
              <a:ext cx="73257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B050"/>
                  </a:solidFill>
                </a:rPr>
                <a:t>CDNW</a:t>
              </a:r>
              <a:endParaRPr lang="en-GB" sz="1200" dirty="0">
                <a:solidFill>
                  <a:srgbClr val="00B050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556A0A5-C325-4725-8AC1-BDADA0FD2A0F}"/>
                </a:ext>
              </a:extLst>
            </p:cNvPr>
            <p:cNvSpPr txBox="1"/>
            <p:nvPr/>
          </p:nvSpPr>
          <p:spPr>
            <a:xfrm>
              <a:off x="3642762" y="4020939"/>
              <a:ext cx="71223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6699"/>
                  </a:solidFill>
                </a:rPr>
                <a:t>WDSW</a:t>
              </a:r>
            </a:p>
          </p:txBody>
        </p:sp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9423668E-6D56-44EA-90F0-0180F3E3B9AC}"/>
                </a:ext>
              </a:extLst>
            </p:cNvPr>
            <p:cNvSpPr/>
            <p:nvPr/>
          </p:nvSpPr>
          <p:spPr>
            <a:xfrm rot="6910578">
              <a:off x="2821250" y="3638007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Arrow: Right 62">
              <a:extLst>
                <a:ext uri="{FF2B5EF4-FFF2-40B4-BE49-F238E27FC236}">
                  <a16:creationId xmlns:a16="http://schemas.microsoft.com/office/drawing/2014/main" id="{274971CD-B174-4176-B8EB-8D52488D23A2}"/>
                </a:ext>
              </a:extLst>
            </p:cNvPr>
            <p:cNvSpPr/>
            <p:nvPr/>
          </p:nvSpPr>
          <p:spPr>
            <a:xfrm rot="3704087">
              <a:off x="3561119" y="3615418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4" name="Picture 2" descr="Related image">
              <a:extLst>
                <a:ext uri="{FF2B5EF4-FFF2-40B4-BE49-F238E27FC236}">
                  <a16:creationId xmlns:a16="http://schemas.microsoft.com/office/drawing/2014/main" id="{DF6F702D-4290-4D98-AACD-51A4B37D80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5" t="13133" r="51966" b="47900"/>
            <a:stretch/>
          </p:blipFill>
          <p:spPr bwMode="auto">
            <a:xfrm flipH="1">
              <a:off x="3637751" y="4211728"/>
              <a:ext cx="679662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Related image">
              <a:extLst>
                <a:ext uri="{FF2B5EF4-FFF2-40B4-BE49-F238E27FC236}">
                  <a16:creationId xmlns:a16="http://schemas.microsoft.com/office/drawing/2014/main" id="{9D32F90E-7B45-4E35-97E0-7796B5DCE3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25" t="13133" r="893" b="47900"/>
            <a:stretch/>
          </p:blipFill>
          <p:spPr bwMode="auto">
            <a:xfrm flipH="1">
              <a:off x="2582795" y="4210353"/>
              <a:ext cx="780353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Arrow: Right 65">
              <a:extLst>
                <a:ext uri="{FF2B5EF4-FFF2-40B4-BE49-F238E27FC236}">
                  <a16:creationId xmlns:a16="http://schemas.microsoft.com/office/drawing/2014/main" id="{6DBBFE84-4688-4148-9C40-34B9ED9CE862}"/>
                </a:ext>
              </a:extLst>
            </p:cNvPr>
            <p:cNvSpPr/>
            <p:nvPr/>
          </p:nvSpPr>
          <p:spPr>
            <a:xfrm rot="6910578">
              <a:off x="368681" y="4809285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Arrow: Right 66">
              <a:extLst>
                <a:ext uri="{FF2B5EF4-FFF2-40B4-BE49-F238E27FC236}">
                  <a16:creationId xmlns:a16="http://schemas.microsoft.com/office/drawing/2014/main" id="{FE9D7AC9-6CD3-4E35-9713-C95BCEB1B2FE}"/>
                </a:ext>
              </a:extLst>
            </p:cNvPr>
            <p:cNvSpPr/>
            <p:nvPr/>
          </p:nvSpPr>
          <p:spPr>
            <a:xfrm rot="3704087">
              <a:off x="1108550" y="4786696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324BA86-D08E-4B0C-942C-7EFAF04D43DF}"/>
                </a:ext>
              </a:extLst>
            </p:cNvPr>
            <p:cNvSpPr txBox="1"/>
            <p:nvPr/>
          </p:nvSpPr>
          <p:spPr>
            <a:xfrm>
              <a:off x="4233345" y="2296389"/>
              <a:ext cx="73257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B050"/>
                  </a:solidFill>
                </a:rPr>
                <a:t>CDNW</a:t>
              </a:r>
              <a:endParaRPr lang="en-GB" sz="1200" dirty="0">
                <a:solidFill>
                  <a:srgbClr val="00B050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6F79F32-C34D-48AC-898F-38E479FAD608}"/>
                </a:ext>
              </a:extLst>
            </p:cNvPr>
            <p:cNvSpPr txBox="1"/>
            <p:nvPr/>
          </p:nvSpPr>
          <p:spPr>
            <a:xfrm>
              <a:off x="5255195" y="2285023"/>
              <a:ext cx="71223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6699"/>
                  </a:solidFill>
                </a:rPr>
                <a:t>WDSW</a:t>
              </a:r>
            </a:p>
          </p:txBody>
        </p:sp>
        <p:sp>
          <p:nvSpPr>
            <p:cNvPr id="70" name="Arrow: Right 69">
              <a:extLst>
                <a:ext uri="{FF2B5EF4-FFF2-40B4-BE49-F238E27FC236}">
                  <a16:creationId xmlns:a16="http://schemas.microsoft.com/office/drawing/2014/main" id="{C35874C0-8E4A-420D-A970-322E5FF9105A}"/>
                </a:ext>
              </a:extLst>
            </p:cNvPr>
            <p:cNvSpPr/>
            <p:nvPr/>
          </p:nvSpPr>
          <p:spPr>
            <a:xfrm rot="6910578">
              <a:off x="4433683" y="1902091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Arrow: Right 70">
              <a:extLst>
                <a:ext uri="{FF2B5EF4-FFF2-40B4-BE49-F238E27FC236}">
                  <a16:creationId xmlns:a16="http://schemas.microsoft.com/office/drawing/2014/main" id="{A045EC38-E83F-4B73-925B-5CA24D43F10B}"/>
                </a:ext>
              </a:extLst>
            </p:cNvPr>
            <p:cNvSpPr/>
            <p:nvPr/>
          </p:nvSpPr>
          <p:spPr>
            <a:xfrm rot="3704087">
              <a:off x="5173552" y="1879502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2" name="Picture 2" descr="Related image">
              <a:extLst>
                <a:ext uri="{FF2B5EF4-FFF2-40B4-BE49-F238E27FC236}">
                  <a16:creationId xmlns:a16="http://schemas.microsoft.com/office/drawing/2014/main" id="{97D0A86C-94A1-4E2F-947D-EF09F8C7A7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5" t="13133" r="51966" b="47900"/>
            <a:stretch/>
          </p:blipFill>
          <p:spPr bwMode="auto">
            <a:xfrm flipH="1">
              <a:off x="5250184" y="2475812"/>
              <a:ext cx="679662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Related image">
              <a:extLst>
                <a:ext uri="{FF2B5EF4-FFF2-40B4-BE49-F238E27FC236}">
                  <a16:creationId xmlns:a16="http://schemas.microsoft.com/office/drawing/2014/main" id="{C9D4A93F-44EE-4778-9E3E-FF87D176C8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25" t="13133" r="893" b="47900"/>
            <a:stretch/>
          </p:blipFill>
          <p:spPr bwMode="auto">
            <a:xfrm flipH="1">
              <a:off x="4195228" y="2474437"/>
              <a:ext cx="780353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DA313B16-C51E-4915-945C-CEED352DE9A4}"/>
              </a:ext>
            </a:extLst>
          </p:cNvPr>
          <p:cNvSpPr txBox="1"/>
          <p:nvPr/>
        </p:nvSpPr>
        <p:spPr>
          <a:xfrm>
            <a:off x="14914" y="75036"/>
            <a:ext cx="61293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0" u="none" strike="noStrike" baseline="0" dirty="0">
                <a:solidFill>
                  <a:srgbClr val="002060"/>
                </a:solidFill>
              </a:rPr>
              <a:t>PNPLA3 mediated </a:t>
            </a:r>
            <a:r>
              <a:rPr lang="en-GB" sz="2000" b="1" dirty="0">
                <a:solidFill>
                  <a:srgbClr val="002060"/>
                </a:solidFill>
              </a:rPr>
              <a:t>a</a:t>
            </a:r>
            <a:r>
              <a:rPr lang="en-GB" sz="2000" b="1" i="0" u="none" strike="noStrike" baseline="0" dirty="0">
                <a:solidFill>
                  <a:srgbClr val="002060"/>
                </a:solidFill>
              </a:rPr>
              <a:t>cceleration of Steatohepatitis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D26C6B4-BA48-48BC-BD88-064B06D54C12}"/>
              </a:ext>
            </a:extLst>
          </p:cNvPr>
          <p:cNvSpPr txBox="1"/>
          <p:nvPr/>
        </p:nvSpPr>
        <p:spPr>
          <a:xfrm>
            <a:off x="6039086" y="1068854"/>
            <a:ext cx="5897032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1200"/>
              </a:spcAft>
              <a:buFont typeface="+mj-lt"/>
              <a:buAutoNum type="arabicPeriod"/>
            </a:pPr>
            <a:r>
              <a:rPr lang="en-GB" b="0" i="0" u="none" strike="noStrike" baseline="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To test the hypothesis that </a:t>
            </a:r>
            <a:r>
              <a:rPr lang="en-GB" b="1" i="0" u="none" strike="noStrike" baseline="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overexpression of PNPLA3</a:t>
            </a:r>
            <a:r>
              <a:rPr lang="en-GB" b="1" i="0" u="none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I148M</a:t>
            </a:r>
            <a:r>
              <a:rPr lang="en-GB" b="1" i="0" u="none" strike="noStrike" baseline="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would cause development of NASH with fibrosis at a time point (8 weeks) when the model would normally only develop </a:t>
            </a:r>
            <a:r>
              <a:rPr lang="en-GB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 fatty liver</a:t>
            </a: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, thus demonstrating disease acceleration by PNPLA3</a:t>
            </a:r>
            <a:r>
              <a:rPr lang="en-GB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I148M</a:t>
            </a:r>
          </a:p>
          <a:p>
            <a:pPr marL="457200" indent="-457200" algn="l">
              <a:spcAft>
                <a:spcPts val="1200"/>
              </a:spcAft>
              <a:buFont typeface="+mj-lt"/>
              <a:buAutoNum type="arabicPeriod"/>
            </a:pP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To </a:t>
            </a:r>
            <a:r>
              <a:rPr lang="en-GB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confirm the specificity of these findings by rescuing the phenotype by silencing PNPLA3</a:t>
            </a:r>
            <a:r>
              <a:rPr lang="en-GB" b="1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I148M</a:t>
            </a:r>
            <a:r>
              <a:rPr lang="en-GB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after its initial overexpression</a:t>
            </a:r>
          </a:p>
          <a:p>
            <a:pPr marL="457200" indent="-457200" algn="l">
              <a:spcAft>
                <a:spcPts val="1200"/>
              </a:spcAft>
              <a:buFont typeface="+mj-lt"/>
              <a:buAutoNum type="arabicPeriod"/>
            </a:pP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To</a:t>
            </a:r>
            <a:r>
              <a:rPr lang="en-GB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define the metabolomic, transcriptomic, and molecular bases of PNPLA3</a:t>
            </a:r>
            <a:r>
              <a:rPr lang="en-GB" b="1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I148M</a:t>
            </a:r>
            <a:r>
              <a:rPr lang="en-GB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-related acceleration of steatohepatitis and fibrosis</a:t>
            </a:r>
          </a:p>
          <a:p>
            <a:pPr marL="457200" indent="-457200" algn="l">
              <a:spcAft>
                <a:spcPts val="1200"/>
              </a:spcAft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To </a:t>
            </a:r>
            <a:r>
              <a:rPr lang="en-GB" b="1" dirty="0">
                <a:solidFill>
                  <a:srgbClr val="002060"/>
                </a:solidFill>
              </a:rPr>
              <a:t>confirm the effects of hepatocyte-specific PNPLA3 expression on stellate cell activation</a:t>
            </a:r>
            <a:r>
              <a:rPr lang="en-GB" dirty="0">
                <a:solidFill>
                  <a:srgbClr val="002060"/>
                </a:solidFill>
              </a:rPr>
              <a:t>, procollagen gene expression in stellate cells was measured after exposure to conditioned media from hepatocytes with and without overexpressed PNPLA3</a:t>
            </a:r>
            <a:r>
              <a:rPr lang="en-GB" baseline="30000" dirty="0">
                <a:solidFill>
                  <a:srgbClr val="002060"/>
                </a:solidFill>
              </a:rPr>
              <a:t>I148M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F1EC678-3CC4-487E-AE95-7B6F4DBAD264}"/>
              </a:ext>
            </a:extLst>
          </p:cNvPr>
          <p:cNvSpPr txBox="1"/>
          <p:nvPr/>
        </p:nvSpPr>
        <p:spPr>
          <a:xfrm>
            <a:off x="2309556" y="5177541"/>
            <a:ext cx="38475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B050"/>
                </a:solidFill>
              </a:rPr>
              <a:t>CDNW: chow diet/normal water </a:t>
            </a:r>
          </a:p>
          <a:p>
            <a:r>
              <a:rPr lang="en-GB" sz="1600" b="1" dirty="0">
                <a:solidFill>
                  <a:srgbClr val="FF6699"/>
                </a:solidFill>
              </a:rPr>
              <a:t>WDSW: high-fat western diet/sugar water</a:t>
            </a:r>
          </a:p>
        </p:txBody>
      </p:sp>
    </p:spTree>
    <p:extLst>
      <p:ext uri="{BB962C8B-B14F-4D97-AF65-F5344CB8AC3E}">
        <p14:creationId xmlns:p14="http://schemas.microsoft.com/office/powerpoint/2010/main" val="705980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E193B1-C515-4EDC-94E2-C31960E53716}"/>
              </a:ext>
            </a:extLst>
          </p:cNvPr>
          <p:cNvGrpSpPr/>
          <p:nvPr/>
        </p:nvGrpSpPr>
        <p:grpSpPr>
          <a:xfrm>
            <a:off x="44824" y="867703"/>
            <a:ext cx="6337315" cy="3230045"/>
            <a:chOff x="5438221" y="1196752"/>
            <a:chExt cx="7254728" cy="34563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61DB04-9DDD-421D-8FBB-545E8BDD1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474"/>
            <a:stretch/>
          </p:blipFill>
          <p:spPr>
            <a:xfrm>
              <a:off x="5438221" y="1268760"/>
              <a:ext cx="7254728" cy="33843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3BFC0E3-7ECB-4D0F-A5C6-F31CD70574FA}"/>
                </a:ext>
              </a:extLst>
            </p:cNvPr>
            <p:cNvSpPr/>
            <p:nvPr/>
          </p:nvSpPr>
          <p:spPr>
            <a:xfrm>
              <a:off x="5582237" y="1196752"/>
              <a:ext cx="288032" cy="247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E214129-6DB6-4771-8D97-402A149EF01C}"/>
              </a:ext>
            </a:extLst>
          </p:cNvPr>
          <p:cNvSpPr/>
          <p:nvPr/>
        </p:nvSpPr>
        <p:spPr>
          <a:xfrm>
            <a:off x="43690" y="3817838"/>
            <a:ext cx="32746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2060"/>
                </a:solidFill>
              </a:rPr>
              <a:t> </a:t>
            </a:r>
            <a:r>
              <a:rPr lang="en-US" sz="1400" i="1" dirty="0" err="1">
                <a:solidFill>
                  <a:srgbClr val="002060"/>
                </a:solidFill>
              </a:rPr>
              <a:t>Kucukoglu</a:t>
            </a:r>
            <a:r>
              <a:rPr lang="en-US" sz="1400" i="1" dirty="0">
                <a:solidFill>
                  <a:srgbClr val="002060"/>
                </a:solidFill>
              </a:rPr>
              <a:t>, O. et al. J Hepatol. 2021</a:t>
            </a:r>
            <a:endParaRPr lang="de-CH" sz="1400" i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8EB26C-3C0E-471A-B83D-2B425B265F89}"/>
              </a:ext>
            </a:extLst>
          </p:cNvPr>
          <p:cNvSpPr/>
          <p:nvPr/>
        </p:nvSpPr>
        <p:spPr>
          <a:xfrm>
            <a:off x="101602" y="83675"/>
            <a:ext cx="11982826" cy="6992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Nonalcoholic fatty liver disease (NAFLD)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1A02CA-E62A-4E61-AEDB-0105E4F5FA45}"/>
              </a:ext>
            </a:extLst>
          </p:cNvPr>
          <p:cNvSpPr txBox="1"/>
          <p:nvPr/>
        </p:nvSpPr>
        <p:spPr>
          <a:xfrm>
            <a:off x="6475438" y="1258793"/>
            <a:ext cx="559214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i="0" u="none" strike="noStrike" baseline="0" dirty="0">
                <a:solidFill>
                  <a:srgbClr val="002060"/>
                </a:solidFill>
                <a:latin typeface="ACaslonPro-Regular"/>
              </a:rPr>
              <a:t>NAFLD is a heterogeneous disorder </a:t>
            </a:r>
            <a:r>
              <a:rPr lang="en-GB" sz="2000" b="0" i="0" u="none" strike="noStrike" baseline="0" dirty="0">
                <a:solidFill>
                  <a:srgbClr val="002060"/>
                </a:solidFill>
                <a:latin typeface="ACaslonPro-Regular"/>
              </a:rPr>
              <a:t>driven by complex gene–environment interactions that </a:t>
            </a:r>
            <a:r>
              <a:rPr lang="en-GB" sz="2000" b="1" i="0" u="none" strike="noStrike" baseline="0" dirty="0">
                <a:solidFill>
                  <a:srgbClr val="002060"/>
                </a:solidFill>
                <a:latin typeface="ACaslonPro-Regular"/>
              </a:rPr>
              <a:t>produce variable clinical and histological phenotypes of the disease </a:t>
            </a:r>
            <a:r>
              <a:rPr lang="en-GB" sz="2000" b="0" i="0" u="none" strike="noStrike" baseline="0" dirty="0">
                <a:solidFill>
                  <a:srgbClr val="002060"/>
                </a:solidFill>
                <a:latin typeface="ACaslonPro-Regular"/>
              </a:rPr>
              <a:t>that progress at variable rates toward cirrhosis.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EFD8DA-41DE-4F14-9A87-C689D7DBC125}"/>
              </a:ext>
            </a:extLst>
          </p:cNvPr>
          <p:cNvSpPr txBox="1"/>
          <p:nvPr/>
        </p:nvSpPr>
        <p:spPr>
          <a:xfrm>
            <a:off x="138125" y="5181299"/>
            <a:ext cx="63373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i="0" u="none" strike="noStrike" baseline="0" dirty="0">
                <a:solidFill>
                  <a:srgbClr val="002060"/>
                </a:solidFill>
              </a:rPr>
              <a:t>Understanding the basis for such heterogeneity is critical for </a:t>
            </a:r>
            <a:r>
              <a:rPr lang="en-GB" sz="2000" b="1" i="0" u="none" strike="noStrike" baseline="0" dirty="0">
                <a:solidFill>
                  <a:srgbClr val="002060"/>
                </a:solidFill>
              </a:rPr>
              <a:t>development of highly effective therapeutics for affected individuals</a:t>
            </a:r>
            <a:r>
              <a:rPr lang="en-GB" sz="2000" b="0" i="0" u="none" strike="noStrike" baseline="0" dirty="0">
                <a:solidFill>
                  <a:srgbClr val="002060"/>
                </a:solidFill>
              </a:rPr>
              <a:t>. </a:t>
            </a:r>
            <a:endParaRPr lang="en-GB" sz="2000" dirty="0">
              <a:solidFill>
                <a:srgbClr val="00206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0AE343-2E86-49F5-BE6C-C9E0544A6440}"/>
              </a:ext>
            </a:extLst>
          </p:cNvPr>
          <p:cNvGrpSpPr/>
          <p:nvPr/>
        </p:nvGrpSpPr>
        <p:grpSpPr>
          <a:xfrm>
            <a:off x="6475438" y="3119949"/>
            <a:ext cx="5478678" cy="3335998"/>
            <a:chOff x="844628" y="1124744"/>
            <a:chExt cx="7615804" cy="5445899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6458760-9EBD-4E98-9F7E-D63171AA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628" y="1124744"/>
              <a:ext cx="7615804" cy="544589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CA511C-4429-431C-BED9-88FB9DDDC425}"/>
                </a:ext>
              </a:extLst>
            </p:cNvPr>
            <p:cNvSpPr txBox="1"/>
            <p:nvPr/>
          </p:nvSpPr>
          <p:spPr>
            <a:xfrm>
              <a:off x="6436801" y="2420888"/>
              <a:ext cx="1152127" cy="426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NAFLD</a:t>
              </a:r>
              <a:endParaRPr lang="en-GB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A829E69-ECD9-4884-B6C4-7D06B6086DFC}"/>
              </a:ext>
            </a:extLst>
          </p:cNvPr>
          <p:cNvSpPr/>
          <p:nvPr/>
        </p:nvSpPr>
        <p:spPr>
          <a:xfrm>
            <a:off x="8986053" y="6466548"/>
            <a:ext cx="30983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 err="1">
                <a:solidFill>
                  <a:srgbClr val="002060"/>
                </a:solidFill>
              </a:rPr>
              <a:t>Sanal</a:t>
            </a:r>
            <a:r>
              <a:rPr lang="en-GB" sz="1400" i="1" dirty="0">
                <a:solidFill>
                  <a:srgbClr val="002060"/>
                </a:solidFill>
              </a:rPr>
              <a:t>, MG. World J Gastroenterol. 2008</a:t>
            </a:r>
          </a:p>
        </p:txBody>
      </p:sp>
    </p:spTree>
    <p:extLst>
      <p:ext uri="{BB962C8B-B14F-4D97-AF65-F5344CB8AC3E}">
        <p14:creationId xmlns:p14="http://schemas.microsoft.com/office/powerpoint/2010/main" val="1025447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32D0F2-30CD-4ABA-AE1C-906AD567D39F}"/>
              </a:ext>
            </a:extLst>
          </p:cNvPr>
          <p:cNvSpPr/>
          <p:nvPr/>
        </p:nvSpPr>
        <p:spPr>
          <a:xfrm>
            <a:off x="104587" y="47341"/>
            <a:ext cx="11982826" cy="6992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PNPLA3</a:t>
            </a:r>
            <a:r>
              <a:rPr lang="en-GB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I148M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-related hepatocellular injury can activate Stellate cells</a:t>
            </a:r>
            <a:endParaRPr lang="en-GB" sz="28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4E31F389-504D-4E46-9F83-AF0CFCFD4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76" r="46363" b="46256"/>
          <a:stretch/>
        </p:blipFill>
        <p:spPr bwMode="auto">
          <a:xfrm>
            <a:off x="2757565" y="4542732"/>
            <a:ext cx="2977107" cy="113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335C790-4467-4BC1-9585-4896DCAA0061}"/>
              </a:ext>
            </a:extLst>
          </p:cNvPr>
          <p:cNvSpPr txBox="1"/>
          <p:nvPr/>
        </p:nvSpPr>
        <p:spPr>
          <a:xfrm>
            <a:off x="240928" y="953575"/>
            <a:ext cx="54937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b="1" dirty="0">
                <a:solidFill>
                  <a:srgbClr val="002060"/>
                </a:solidFill>
              </a:rPr>
              <a:t>Procollagens I and III and α-smooth muscle actin mRNA were all activated </a:t>
            </a:r>
            <a:r>
              <a:rPr lang="en-GB" sz="1600" dirty="0">
                <a:solidFill>
                  <a:srgbClr val="002060"/>
                </a:solidFill>
              </a:rPr>
              <a:t>in PNPLA3</a:t>
            </a:r>
            <a:r>
              <a:rPr lang="en-GB" sz="1600" baseline="30000" dirty="0">
                <a:solidFill>
                  <a:srgbClr val="002060"/>
                </a:solidFill>
              </a:rPr>
              <a:t>I148M</a:t>
            </a:r>
            <a:r>
              <a:rPr lang="en-GB" sz="1600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002060"/>
                </a:solidFill>
              </a:rPr>
              <a:t>Together with </a:t>
            </a:r>
            <a:r>
              <a:rPr lang="en-GB" sz="1600" b="1" dirty="0">
                <a:solidFill>
                  <a:srgbClr val="002060"/>
                </a:solidFill>
              </a:rPr>
              <a:t>increased TGF-β1 protein levels and activation of several known </a:t>
            </a:r>
            <a:r>
              <a:rPr lang="en-GB" sz="1600" b="1" dirty="0" err="1">
                <a:solidFill>
                  <a:srgbClr val="002060"/>
                </a:solidFill>
              </a:rPr>
              <a:t>fibrogenic</a:t>
            </a:r>
            <a:r>
              <a:rPr lang="en-GB" sz="1600" b="1" dirty="0">
                <a:solidFill>
                  <a:srgbClr val="002060"/>
                </a:solidFill>
              </a:rPr>
              <a:t> pathways</a:t>
            </a:r>
            <a:r>
              <a:rPr lang="en-GB" sz="1600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F7A220-9CFD-4731-B1C0-3AF7C6ABCDD7}"/>
              </a:ext>
            </a:extLst>
          </p:cNvPr>
          <p:cNvGrpSpPr/>
          <p:nvPr/>
        </p:nvGrpSpPr>
        <p:grpSpPr>
          <a:xfrm>
            <a:off x="631412" y="2132775"/>
            <a:ext cx="4489969" cy="1980053"/>
            <a:chOff x="631412" y="2132775"/>
            <a:chExt cx="4489969" cy="1980053"/>
          </a:xfrm>
        </p:grpSpPr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0FB699AA-D40F-4D44-8037-8B495F0E11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500" b="70919"/>
            <a:stretch/>
          </p:blipFill>
          <p:spPr bwMode="auto">
            <a:xfrm>
              <a:off x="631412" y="2211406"/>
              <a:ext cx="4489969" cy="1901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4ADC15A-4C00-4CA8-AA52-45E630823261}"/>
                </a:ext>
              </a:extLst>
            </p:cNvPr>
            <p:cNvSpPr/>
            <p:nvPr/>
          </p:nvSpPr>
          <p:spPr>
            <a:xfrm>
              <a:off x="631412" y="2132775"/>
              <a:ext cx="180526" cy="298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60D53EE-A396-42BC-BDF0-057F719B480F}"/>
              </a:ext>
            </a:extLst>
          </p:cNvPr>
          <p:cNvGrpSpPr/>
          <p:nvPr/>
        </p:nvGrpSpPr>
        <p:grpSpPr>
          <a:xfrm>
            <a:off x="117666" y="4104808"/>
            <a:ext cx="2758731" cy="2371106"/>
            <a:chOff x="117666" y="4104808"/>
            <a:chExt cx="2758731" cy="2371106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56A782F0-0AF4-403B-BBF6-9836CBA00B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9" b="62425"/>
            <a:stretch/>
          </p:blipFill>
          <p:spPr bwMode="auto">
            <a:xfrm>
              <a:off x="117666" y="4112828"/>
              <a:ext cx="2758731" cy="2363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58B9FEA-09C9-47D3-93D9-957D5ADB50F8}"/>
                </a:ext>
              </a:extLst>
            </p:cNvPr>
            <p:cNvSpPr/>
            <p:nvPr/>
          </p:nvSpPr>
          <p:spPr>
            <a:xfrm>
              <a:off x="131569" y="4104808"/>
              <a:ext cx="180526" cy="298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DAEA316-ADE2-4DAD-9BCB-819D5F0037DD}"/>
              </a:ext>
            </a:extLst>
          </p:cNvPr>
          <p:cNvGrpSpPr/>
          <p:nvPr/>
        </p:nvGrpSpPr>
        <p:grpSpPr>
          <a:xfrm>
            <a:off x="5440698" y="2568595"/>
            <a:ext cx="2783413" cy="1720810"/>
            <a:chOff x="6304269" y="1858943"/>
            <a:chExt cx="2783413" cy="1720810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F8DEFBE1-5FD5-4F93-823A-F128505C5C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99" t="39417" b="31503"/>
            <a:stretch/>
          </p:blipFill>
          <p:spPr bwMode="auto">
            <a:xfrm>
              <a:off x="6304269" y="1858943"/>
              <a:ext cx="2783413" cy="17208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A6A43C7-5083-4134-B1A7-F065795BA2FD}"/>
                </a:ext>
              </a:extLst>
            </p:cNvPr>
            <p:cNvSpPr/>
            <p:nvPr/>
          </p:nvSpPr>
          <p:spPr>
            <a:xfrm>
              <a:off x="6524885" y="1925276"/>
              <a:ext cx="180526" cy="298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AD649F0-B249-432E-AA77-14F43ED61791}"/>
              </a:ext>
            </a:extLst>
          </p:cNvPr>
          <p:cNvSpPr txBox="1"/>
          <p:nvPr/>
        </p:nvSpPr>
        <p:spPr>
          <a:xfrm>
            <a:off x="5655048" y="1059340"/>
            <a:ext cx="6296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To further determine crosstalk between hepatocytes overexpressing PNPLA3</a:t>
            </a:r>
            <a:r>
              <a:rPr lang="en-GB" sz="1600" baseline="30000" dirty="0">
                <a:solidFill>
                  <a:srgbClr val="002060"/>
                </a:solidFill>
              </a:rPr>
              <a:t>I148M</a:t>
            </a:r>
            <a:r>
              <a:rPr lang="en-GB" sz="1600" dirty="0">
                <a:solidFill>
                  <a:srgbClr val="002060"/>
                </a:solidFill>
              </a:rPr>
              <a:t> and stellate cells, </a:t>
            </a:r>
            <a:r>
              <a:rPr lang="en-GB" sz="1600" b="1" dirty="0">
                <a:solidFill>
                  <a:srgbClr val="002060"/>
                </a:solidFill>
              </a:rPr>
              <a:t>PNPLA3 gene expression was induced by glucose exposure in HepG2 cells</a:t>
            </a:r>
            <a:r>
              <a:rPr lang="en-GB" sz="1600" dirty="0">
                <a:solidFill>
                  <a:srgbClr val="002060"/>
                </a:solidFill>
              </a:rPr>
              <a:t>, which are known to express PNPLA3</a:t>
            </a:r>
            <a:r>
              <a:rPr lang="en-GB" sz="1600" baseline="30000" dirty="0">
                <a:solidFill>
                  <a:srgbClr val="002060"/>
                </a:solidFill>
              </a:rPr>
              <a:t>I148M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DC3472-F6B8-49AB-AA78-7FE365687C71}"/>
              </a:ext>
            </a:extLst>
          </p:cNvPr>
          <p:cNvGrpSpPr/>
          <p:nvPr/>
        </p:nvGrpSpPr>
        <p:grpSpPr>
          <a:xfrm>
            <a:off x="5688783" y="4833936"/>
            <a:ext cx="3522200" cy="1810632"/>
            <a:chOff x="6689307" y="3756546"/>
            <a:chExt cx="3522200" cy="1810632"/>
          </a:xfrm>
        </p:grpSpPr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67810C4-D72F-431E-9DE7-AB56969957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26" t="69401"/>
            <a:stretch/>
          </p:blipFill>
          <p:spPr bwMode="auto">
            <a:xfrm>
              <a:off x="6689307" y="3756546"/>
              <a:ext cx="3522200" cy="1810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9048F57-2D43-4190-BFA2-F960F41F090F}"/>
                </a:ext>
              </a:extLst>
            </p:cNvPr>
            <p:cNvSpPr/>
            <p:nvPr/>
          </p:nvSpPr>
          <p:spPr>
            <a:xfrm>
              <a:off x="6842516" y="3756546"/>
              <a:ext cx="180526" cy="298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7B4426-FBB6-4D54-A23C-4EA15D9FB9DE}"/>
              </a:ext>
            </a:extLst>
          </p:cNvPr>
          <p:cNvGrpSpPr/>
          <p:nvPr/>
        </p:nvGrpSpPr>
        <p:grpSpPr>
          <a:xfrm>
            <a:off x="9210983" y="4115817"/>
            <a:ext cx="2849448" cy="2622086"/>
            <a:chOff x="8863462" y="1729523"/>
            <a:chExt cx="2849448" cy="2622086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AE0D267E-B846-43C6-8484-9D322FD65D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688" r="61299"/>
            <a:stretch/>
          </p:blipFill>
          <p:spPr bwMode="auto">
            <a:xfrm>
              <a:off x="8929497" y="1729523"/>
              <a:ext cx="2783413" cy="2622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2842C12-CFFF-4C68-A735-79E9FFFD4A01}"/>
                </a:ext>
              </a:extLst>
            </p:cNvPr>
            <p:cNvSpPr/>
            <p:nvPr/>
          </p:nvSpPr>
          <p:spPr>
            <a:xfrm>
              <a:off x="8863462" y="1765618"/>
              <a:ext cx="180526" cy="298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3683E70-CEBC-4535-A8A1-5FC541841B22}"/>
              </a:ext>
            </a:extLst>
          </p:cNvPr>
          <p:cNvSpPr txBox="1"/>
          <p:nvPr/>
        </p:nvSpPr>
        <p:spPr>
          <a:xfrm>
            <a:off x="8125275" y="2159540"/>
            <a:ext cx="42000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002060"/>
                </a:solidFill>
              </a:rPr>
              <a:t>Conditioned media from these cells </a:t>
            </a:r>
            <a:r>
              <a:rPr lang="en-GB" sz="1600" b="1" dirty="0">
                <a:solidFill>
                  <a:srgbClr val="002060"/>
                </a:solidFill>
              </a:rPr>
              <a:t>significantly increased procollagen I and III mRNA expression by LX2 cells</a:t>
            </a:r>
            <a:r>
              <a:rPr lang="en-GB" sz="1600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002060"/>
                </a:solidFill>
              </a:rPr>
              <a:t>This experiment was repeated after inhibition of STAT3 in HepG2 cells</a:t>
            </a:r>
            <a:r>
              <a:rPr lang="en-GB" sz="1600" b="1" dirty="0">
                <a:solidFill>
                  <a:srgbClr val="002060"/>
                </a:solidFill>
              </a:rPr>
              <a:t>, resulting in a STAT3 inhibition dose-dependent decrease in procollagen and TGF-β1 mRNA</a:t>
            </a:r>
            <a:r>
              <a:rPr lang="en-GB" sz="16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065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B878E5-32E7-4C79-9557-305174460AD3}"/>
              </a:ext>
            </a:extLst>
          </p:cNvPr>
          <p:cNvSpPr/>
          <p:nvPr/>
        </p:nvSpPr>
        <p:spPr>
          <a:xfrm>
            <a:off x="104587" y="47341"/>
            <a:ext cx="11982826" cy="6992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GB" sz="28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B9A137-32B8-4402-92DD-92D258B020BA}"/>
              </a:ext>
            </a:extLst>
          </p:cNvPr>
          <p:cNvSpPr txBox="1"/>
          <p:nvPr/>
        </p:nvSpPr>
        <p:spPr>
          <a:xfrm>
            <a:off x="946298" y="1767006"/>
            <a:ext cx="106750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current study provides proof of concept that </a:t>
            </a:r>
            <a:r>
              <a:rPr lang="en-GB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NASH with fibrosis can be accelerated by PNPLA3</a:t>
            </a:r>
            <a:r>
              <a:rPr lang="en-GB" sz="2000" b="1" baseline="30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I148M</a:t>
            </a:r>
            <a:r>
              <a:rPr lang="en-GB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but only under conditions of a WDSW diet</a:t>
            </a:r>
            <a:r>
              <a:rPr lang="en-GB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  <a:p>
            <a:pPr marL="285750" indent="-285750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This gene-environment interaction leads to metabolic reprogramming, </a:t>
            </a:r>
            <a:r>
              <a:rPr lang="en-GB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particularly affecting the PUFA and sphingolipid metabolic pathways with downstream activation of inflammatory and cell injury pathways</a:t>
            </a:r>
            <a:r>
              <a:rPr lang="en-GB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especially through STAT3 activation.</a:t>
            </a:r>
          </a:p>
          <a:p>
            <a:pPr marL="285750" indent="-285750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The last demonstrate the ability of </a:t>
            </a:r>
            <a:r>
              <a:rPr lang="en-GB" sz="2000" b="1" dirty="0">
                <a:solidFill>
                  <a:srgbClr val="002060"/>
                </a:solidFill>
              </a:rPr>
              <a:t>hepatocyte overexpression of PNPLA3</a:t>
            </a:r>
            <a:r>
              <a:rPr lang="en-GB" sz="2000" b="1" baseline="30000" dirty="0">
                <a:solidFill>
                  <a:srgbClr val="002060"/>
                </a:solidFill>
              </a:rPr>
              <a:t>I148M</a:t>
            </a:r>
            <a:r>
              <a:rPr lang="en-GB" sz="2000" b="1" dirty="0">
                <a:solidFill>
                  <a:srgbClr val="002060"/>
                </a:solidFill>
              </a:rPr>
              <a:t> to activate stellate cells</a:t>
            </a:r>
            <a:r>
              <a:rPr lang="en-GB" sz="20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5443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now, nature, sky&#10;&#10;Description automatically generated">
            <a:extLst>
              <a:ext uri="{FF2B5EF4-FFF2-40B4-BE49-F238E27FC236}">
                <a16:creationId xmlns:a16="http://schemas.microsoft.com/office/drawing/2014/main" id="{B116ABC1-42C4-410D-A55B-2BF579802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7" t="28014" r="17965" b="-412"/>
          <a:stretch/>
        </p:blipFill>
        <p:spPr>
          <a:xfrm>
            <a:off x="6254565" y="83309"/>
            <a:ext cx="4692513" cy="3129667"/>
          </a:xfrm>
          <a:prstGeom prst="rect">
            <a:avLst/>
          </a:prstGeom>
        </p:spPr>
      </p:pic>
      <p:pic>
        <p:nvPicPr>
          <p:cNvPr id="5" name="Picture 4" descr="A red and blue sky in the snow&#10;&#10;Description automatically generated">
            <a:extLst>
              <a:ext uri="{FF2B5EF4-FFF2-40B4-BE49-F238E27FC236}">
                <a16:creationId xmlns:a16="http://schemas.microsoft.com/office/drawing/2014/main" id="{FE77E0F5-2691-48CB-BC8E-C50B8CAD33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/>
          <a:stretch/>
        </p:blipFill>
        <p:spPr>
          <a:xfrm>
            <a:off x="1162176" y="3568906"/>
            <a:ext cx="4717800" cy="3210943"/>
          </a:xfrm>
          <a:prstGeom prst="rect">
            <a:avLst/>
          </a:prstGeom>
        </p:spPr>
      </p:pic>
      <p:pic>
        <p:nvPicPr>
          <p:cNvPr id="7" name="Picture 6" descr="A red sky&#10;&#10;Description automatically generated">
            <a:extLst>
              <a:ext uri="{FF2B5EF4-FFF2-40B4-BE49-F238E27FC236}">
                <a16:creationId xmlns:a16="http://schemas.microsoft.com/office/drawing/2014/main" id="{FFC083FC-0E68-47E6-BDB4-E864E65D3A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7"/>
          <a:stretch/>
        </p:blipFill>
        <p:spPr>
          <a:xfrm>
            <a:off x="6168008" y="3513214"/>
            <a:ext cx="4779070" cy="3266635"/>
          </a:xfrm>
          <a:prstGeom prst="rect">
            <a:avLst/>
          </a:prstGeom>
        </p:spPr>
      </p:pic>
      <p:pic>
        <p:nvPicPr>
          <p:cNvPr id="11" name="Picture 10" descr="A red white and blue sky in the snow&#10;&#10;Description automatically generated">
            <a:extLst>
              <a:ext uri="{FF2B5EF4-FFF2-40B4-BE49-F238E27FC236}">
                <a16:creationId xmlns:a16="http://schemas.microsoft.com/office/drawing/2014/main" id="{35F26EDF-E1A3-48D9-A7A3-3A8C9CFFF0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t="24843" r="14627" b="-2725"/>
          <a:stretch/>
        </p:blipFill>
        <p:spPr>
          <a:xfrm>
            <a:off x="1162176" y="91778"/>
            <a:ext cx="4789808" cy="319320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50648B1-2E28-47D3-BE10-F8410A809F37}"/>
              </a:ext>
            </a:extLst>
          </p:cNvPr>
          <p:cNvGrpSpPr/>
          <p:nvPr/>
        </p:nvGrpSpPr>
        <p:grpSpPr>
          <a:xfrm>
            <a:off x="4295800" y="2240720"/>
            <a:ext cx="3600400" cy="2376264"/>
            <a:chOff x="2880980" y="2456912"/>
            <a:chExt cx="3456384" cy="22682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F8BF80-3144-4137-8A51-CBA6B9C52612}"/>
                </a:ext>
              </a:extLst>
            </p:cNvPr>
            <p:cNvSpPr/>
            <p:nvPr/>
          </p:nvSpPr>
          <p:spPr>
            <a:xfrm>
              <a:off x="2880980" y="2456912"/>
              <a:ext cx="3456384" cy="2268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A picture containing nature, outdoor, sky, mountain&#10;&#10;Description automatically generated">
              <a:extLst>
                <a:ext uri="{FF2B5EF4-FFF2-40B4-BE49-F238E27FC236}">
                  <a16:creationId xmlns:a16="http://schemas.microsoft.com/office/drawing/2014/main" id="{8938B13B-F17E-41EB-AF77-3A8F695A1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0877" y="2628203"/>
              <a:ext cx="3073296" cy="192756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62B1ED5-1E48-41F9-A8D8-7C1D193246E7}"/>
              </a:ext>
            </a:extLst>
          </p:cNvPr>
          <p:cNvSpPr txBox="1"/>
          <p:nvPr/>
        </p:nvSpPr>
        <p:spPr>
          <a:xfrm>
            <a:off x="5572569" y="4068364"/>
            <a:ext cx="1130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ขอบคุณ</a:t>
            </a:r>
            <a:endParaRPr lang="en-GB" sz="2400" b="1" dirty="0">
              <a:solidFill>
                <a:schemeClr val="bg1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28421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f6publishing.blob.core.windows.net/ed0d9c1b-48f9-4c4f-b4de-e551314ae855/WJG-24-1601-g001.jpg">
            <a:extLst>
              <a:ext uri="{FF2B5EF4-FFF2-40B4-BE49-F238E27FC236}">
                <a16:creationId xmlns:a16="http://schemas.microsoft.com/office/drawing/2014/main" id="{830302B3-508F-4F51-BE36-EB59F2556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508" y="853747"/>
            <a:ext cx="9364122" cy="567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3FBD0BE-C100-444A-BBFB-24A2532739C2}"/>
              </a:ext>
            </a:extLst>
          </p:cNvPr>
          <p:cNvSpPr/>
          <p:nvPr/>
        </p:nvSpPr>
        <p:spPr>
          <a:xfrm>
            <a:off x="7868537" y="6453336"/>
            <a:ext cx="42033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i="1" dirty="0">
                <a:solidFill>
                  <a:schemeClr val="accent1">
                    <a:lumMod val="75000"/>
                  </a:schemeClr>
                </a:solidFill>
              </a:rPr>
              <a:t>Pirola, CJ and Sookoian, S. </a:t>
            </a:r>
            <a:r>
              <a:rPr lang="de-CH" sz="1400" i="1" dirty="0">
                <a:solidFill>
                  <a:schemeClr val="accent1">
                    <a:lumMod val="75000"/>
                  </a:schemeClr>
                </a:solidFill>
              </a:rPr>
              <a:t>World J Gastroenterol. 2018</a:t>
            </a:r>
            <a:r>
              <a:rPr lang="pt-BR" sz="1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de-CH" sz="1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F81B2DC-3B6A-4D59-BC64-D6B624719203}"/>
              </a:ext>
            </a:extLst>
          </p:cNvPr>
          <p:cNvSpPr/>
          <p:nvPr/>
        </p:nvSpPr>
        <p:spPr>
          <a:xfrm>
            <a:off x="5027780" y="2786743"/>
            <a:ext cx="1708923" cy="1617305"/>
          </a:xfrm>
          <a:prstGeom prst="triangle">
            <a:avLst>
              <a:gd name="adj" fmla="val 50893"/>
            </a:avLst>
          </a:prstGeom>
          <a:noFill/>
          <a:ln w="762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4945455-AAF9-4196-B4A1-78CF1E5AEEA5}"/>
              </a:ext>
            </a:extLst>
          </p:cNvPr>
          <p:cNvSpPr/>
          <p:nvPr/>
        </p:nvSpPr>
        <p:spPr>
          <a:xfrm>
            <a:off x="101602" y="83675"/>
            <a:ext cx="11982826" cy="6992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OMICs knowledge in the field of NAFLD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3BBDE8-F2BB-4AC8-9A36-AF005F652EE1}"/>
              </a:ext>
            </a:extLst>
          </p:cNvPr>
          <p:cNvSpPr/>
          <p:nvPr/>
        </p:nvSpPr>
        <p:spPr>
          <a:xfrm>
            <a:off x="1735494" y="5430416"/>
            <a:ext cx="2668555" cy="174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1F4F4B-BF06-4FAC-90C1-F0A40861FDF3}"/>
              </a:ext>
            </a:extLst>
          </p:cNvPr>
          <p:cNvSpPr/>
          <p:nvPr/>
        </p:nvSpPr>
        <p:spPr>
          <a:xfrm>
            <a:off x="1763490" y="5582815"/>
            <a:ext cx="1943874" cy="220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ED152B0-8C8E-44B9-BA48-F592A70C6783}"/>
              </a:ext>
            </a:extLst>
          </p:cNvPr>
          <p:cNvSpPr/>
          <p:nvPr/>
        </p:nvSpPr>
        <p:spPr>
          <a:xfrm>
            <a:off x="7741298" y="4861248"/>
            <a:ext cx="3016194" cy="4820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8E1D19-A414-4407-A6CA-1B20AB77B737}"/>
              </a:ext>
            </a:extLst>
          </p:cNvPr>
          <p:cNvSpPr/>
          <p:nvPr/>
        </p:nvSpPr>
        <p:spPr>
          <a:xfrm>
            <a:off x="7915117" y="3928188"/>
            <a:ext cx="2668555" cy="174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C48350-0523-4D44-BB2D-C2953F95159B}"/>
              </a:ext>
            </a:extLst>
          </p:cNvPr>
          <p:cNvSpPr/>
          <p:nvPr/>
        </p:nvSpPr>
        <p:spPr>
          <a:xfrm>
            <a:off x="7915117" y="5910940"/>
            <a:ext cx="2668555" cy="482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32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A526A7-A701-4D8F-B7F7-98FFA21891F5}"/>
              </a:ext>
            </a:extLst>
          </p:cNvPr>
          <p:cNvSpPr/>
          <p:nvPr/>
        </p:nvSpPr>
        <p:spPr>
          <a:xfrm>
            <a:off x="101602" y="83675"/>
            <a:ext cx="11982826" cy="6992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Commonality between the largest genome-wide association studies (GWASs) in NAFLD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6B99CCE-7F19-491D-8591-626CE7546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280" y="1147482"/>
            <a:ext cx="7399440" cy="349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45A4AA-E972-4926-B0E8-96E48F79F576}"/>
              </a:ext>
            </a:extLst>
          </p:cNvPr>
          <p:cNvSpPr txBox="1"/>
          <p:nvPr/>
        </p:nvSpPr>
        <p:spPr>
          <a:xfrm>
            <a:off x="334681" y="4683030"/>
            <a:ext cx="116361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i="0" dirty="0">
                <a:solidFill>
                  <a:srgbClr val="002060"/>
                </a:solidFill>
                <a:effectLst/>
              </a:rPr>
              <a:t>Commonality between the largest GWASs in NAFLD, showed </a:t>
            </a:r>
            <a:r>
              <a:rPr lang="en-GB" sz="2000" b="1" i="0" dirty="0">
                <a:solidFill>
                  <a:srgbClr val="002060"/>
                </a:solidFill>
                <a:effectLst/>
              </a:rPr>
              <a:t>commonality in genes identified in GWASs examining aspects of the NAFLD phenotype</a:t>
            </a:r>
            <a:r>
              <a:rPr lang="en-GB" sz="2000" i="0" dirty="0">
                <a:solidFill>
                  <a:srgbClr val="002060"/>
                </a:solidFill>
                <a:effectLst/>
              </a:rPr>
              <a:t>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i="0" dirty="0">
                <a:solidFill>
                  <a:srgbClr val="002060"/>
                </a:solidFill>
                <a:effectLst/>
              </a:rPr>
              <a:t>Currently, only </a:t>
            </a:r>
            <a:r>
              <a:rPr lang="en-GB" sz="2000" b="1" i="0" dirty="0">
                <a:solidFill>
                  <a:srgbClr val="002060"/>
                </a:solidFill>
                <a:effectLst/>
              </a:rPr>
              <a:t>two genes (</a:t>
            </a:r>
            <a:r>
              <a:rPr lang="en-GB" sz="2000" b="1" i="1" dirty="0">
                <a:solidFill>
                  <a:srgbClr val="002060"/>
                </a:solidFill>
                <a:effectLst/>
              </a:rPr>
              <a:t>PNPLA3</a:t>
            </a:r>
            <a:r>
              <a:rPr lang="en-GB" sz="2000" b="1" i="0" dirty="0">
                <a:solidFill>
                  <a:srgbClr val="002060"/>
                </a:solidFill>
                <a:effectLst/>
              </a:rPr>
              <a:t> and </a:t>
            </a:r>
            <a:r>
              <a:rPr lang="en-GB" sz="2000" b="1" i="1" dirty="0">
                <a:solidFill>
                  <a:srgbClr val="002060"/>
                </a:solidFill>
                <a:effectLst/>
              </a:rPr>
              <a:t>TM6SF2</a:t>
            </a:r>
            <a:r>
              <a:rPr lang="en-GB" sz="2000" b="1" i="0" dirty="0">
                <a:solidFill>
                  <a:srgbClr val="002060"/>
                </a:solidFill>
                <a:effectLst/>
              </a:rPr>
              <a:t>) have been identified in more than one study</a:t>
            </a:r>
            <a:r>
              <a:rPr lang="en-GB" sz="2000" i="0" dirty="0">
                <a:solidFill>
                  <a:srgbClr val="002060"/>
                </a:solidFill>
                <a:effectLst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i="0" dirty="0">
                <a:solidFill>
                  <a:srgbClr val="002060"/>
                </a:solidFill>
                <a:effectLst/>
              </a:rPr>
              <a:t>PNPLA3 gene was the first major gene </a:t>
            </a:r>
            <a:r>
              <a:rPr lang="en-GB" sz="2000" i="0" dirty="0">
                <a:solidFill>
                  <a:srgbClr val="002060"/>
                </a:solidFill>
                <a:effectLst/>
              </a:rPr>
              <a:t>associated with NASH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962404-3F16-4167-9195-65AB7A9C8F74}"/>
              </a:ext>
            </a:extLst>
          </p:cNvPr>
          <p:cNvSpPr txBox="1"/>
          <p:nvPr/>
        </p:nvSpPr>
        <p:spPr>
          <a:xfrm>
            <a:off x="8379016" y="6466548"/>
            <a:ext cx="3705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Anstee, Q.M. and Day, C.P. Semin Liver Dis 2015</a:t>
            </a:r>
          </a:p>
        </p:txBody>
      </p:sp>
    </p:spTree>
    <p:extLst>
      <p:ext uri="{BB962C8B-B14F-4D97-AF65-F5344CB8AC3E}">
        <p14:creationId xmlns:p14="http://schemas.microsoft.com/office/powerpoint/2010/main" val="2271341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art&#10;&#10;Description automatically generated">
            <a:extLst>
              <a:ext uri="{FF2B5EF4-FFF2-40B4-BE49-F238E27FC236}">
                <a16:creationId xmlns:a16="http://schemas.microsoft.com/office/drawing/2014/main" id="{CB2130B1-896F-4DEA-B515-652C89E92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6690" y="2154710"/>
            <a:ext cx="5173548" cy="183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3CD303-9705-426F-8E9F-1916CBF48852}"/>
              </a:ext>
            </a:extLst>
          </p:cNvPr>
          <p:cNvSpPr txBox="1"/>
          <p:nvPr/>
        </p:nvSpPr>
        <p:spPr>
          <a:xfrm>
            <a:off x="86739" y="3942587"/>
            <a:ext cx="765344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b="0" i="0" dirty="0">
                <a:solidFill>
                  <a:srgbClr val="000000"/>
                </a:solidFill>
                <a:effectLst/>
              </a:rPr>
              <a:t>Whole-genome scan of liver triglyceride content measured by proton magnetic resonance imaging in the Dallas Heart Study (n=2,111). </a:t>
            </a:r>
          </a:p>
          <a:p>
            <a:r>
              <a:rPr lang="en-GB" sz="1050" b="1" i="0" dirty="0">
                <a:solidFill>
                  <a:srgbClr val="000000"/>
                </a:solidFill>
                <a:effectLst/>
              </a:rPr>
              <a:t>(</a:t>
            </a:r>
            <a:r>
              <a:rPr lang="en-GB" sz="1050" b="1" i="1" dirty="0">
                <a:solidFill>
                  <a:srgbClr val="000000"/>
                </a:solidFill>
                <a:effectLst/>
              </a:rPr>
              <a:t>a</a:t>
            </a:r>
            <a:r>
              <a:rPr lang="en-GB" sz="1050" b="1" i="0" dirty="0">
                <a:solidFill>
                  <a:srgbClr val="000000"/>
                </a:solidFill>
                <a:effectLst/>
              </a:rPr>
              <a:t>)</a:t>
            </a:r>
            <a:r>
              <a:rPr lang="en-GB" sz="1050" b="0" i="0" dirty="0">
                <a:solidFill>
                  <a:srgbClr val="000000"/>
                </a:solidFill>
                <a:effectLst/>
              </a:rPr>
              <a:t> Quantile-quantile plot of P-values. (</a:t>
            </a:r>
            <a:r>
              <a:rPr lang="en-GB" sz="1050" b="1" i="1" dirty="0">
                <a:solidFill>
                  <a:srgbClr val="000000"/>
                </a:solidFill>
                <a:effectLst/>
              </a:rPr>
              <a:t>b</a:t>
            </a:r>
            <a:r>
              <a:rPr lang="en-GB" sz="1050" b="0" i="0" dirty="0">
                <a:solidFill>
                  <a:srgbClr val="000000"/>
                </a:solidFill>
                <a:effectLst/>
              </a:rPr>
              <a:t>) Scatter plot of P-values. The dashed line denotes the Bonferroni corrected significance threshold (P=5.4×10</a:t>
            </a:r>
            <a:r>
              <a:rPr lang="en-GB" sz="1050" b="0" i="0" baseline="30000" dirty="0">
                <a:solidFill>
                  <a:srgbClr val="000000"/>
                </a:solidFill>
                <a:effectLst/>
              </a:rPr>
              <a:t>−6</a:t>
            </a:r>
            <a:r>
              <a:rPr lang="en-GB" sz="1050" b="0" i="0" dirty="0">
                <a:solidFill>
                  <a:srgbClr val="000000"/>
                </a:solidFill>
                <a:effectLst/>
              </a:rPr>
              <a:t>).</a:t>
            </a:r>
            <a:endParaRPr lang="en-GB" sz="105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3985FD-A08C-4B38-BA55-FEE8A3F27C44}"/>
              </a:ext>
            </a:extLst>
          </p:cNvPr>
          <p:cNvSpPr/>
          <p:nvPr/>
        </p:nvSpPr>
        <p:spPr>
          <a:xfrm>
            <a:off x="101602" y="83675"/>
            <a:ext cx="11982826" cy="6992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2800" b="1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patatin</a:t>
            </a:r>
            <a:r>
              <a:rPr lang="en-GB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-like phospholipase domain containing 3 (PNPLA3) gene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7001D8-ED9A-4B06-9E75-C39A7EF76E22}"/>
              </a:ext>
            </a:extLst>
          </p:cNvPr>
          <p:cNvSpPr txBox="1"/>
          <p:nvPr/>
        </p:nvSpPr>
        <p:spPr>
          <a:xfrm>
            <a:off x="157022" y="916363"/>
            <a:ext cx="119043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8" indent="-230188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In 2008, </a:t>
            </a:r>
            <a:r>
              <a:rPr lang="en-GB" sz="2000" b="1" dirty="0">
                <a:solidFill>
                  <a:srgbClr val="002060"/>
                </a:solidFill>
              </a:rPr>
              <a:t>a GWAS study of the Dallas Heart Study cohort, </a:t>
            </a:r>
            <a:r>
              <a:rPr lang="en-GB" sz="2000" dirty="0">
                <a:solidFill>
                  <a:srgbClr val="002060"/>
                </a:solidFill>
              </a:rPr>
              <a:t>where hepatic liver fat content was measured by magnetic spectroscopy,</a:t>
            </a:r>
            <a:r>
              <a:rPr lang="en-GB" sz="2000" b="1" dirty="0">
                <a:solidFill>
                  <a:srgbClr val="002060"/>
                </a:solidFill>
              </a:rPr>
              <a:t> identified a significant association between PNPLA3 rs738409 C&gt;G mutation, encoding an isoleucine to methionine substitution at amino acid position 148 (I148M) and NAFLD</a:t>
            </a:r>
            <a:r>
              <a:rPr lang="en-GB" sz="2000" dirty="0">
                <a:solidFill>
                  <a:srgbClr val="002060"/>
                </a:solidFill>
              </a:rPr>
              <a:t>, independent of BMI, diabetes, and alcohol use.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7472908B-5CC3-4CB9-B5DB-6E4CFAD8F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974" y="2108033"/>
            <a:ext cx="3622038" cy="424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61A3440-CDAB-4B6A-A437-F9182A105ACB}"/>
              </a:ext>
            </a:extLst>
          </p:cNvPr>
          <p:cNvSpPr txBox="1"/>
          <p:nvPr/>
        </p:nvSpPr>
        <p:spPr>
          <a:xfrm>
            <a:off x="7018445" y="6388972"/>
            <a:ext cx="51735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0" i="1" dirty="0" err="1">
                <a:solidFill>
                  <a:schemeClr val="accent1">
                    <a:lumMod val="75000"/>
                  </a:schemeClr>
                </a:solidFill>
                <a:effectLst/>
              </a:rPr>
              <a:t>Bruschi</a:t>
            </a:r>
            <a:r>
              <a:rPr lang="en-GB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, </a:t>
            </a:r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F. V</a:t>
            </a:r>
            <a:r>
              <a:rPr lang="en-GB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. </a:t>
            </a:r>
            <a:r>
              <a:rPr lang="da-DK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et al. </a:t>
            </a:r>
            <a:r>
              <a:rPr lang="en-GB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Hepatic Medicine: Evidence and Research. 2017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96AE98-6231-48C0-B14C-B4B0201A7F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8595"/>
          <a:stretch/>
        </p:blipFill>
        <p:spPr>
          <a:xfrm>
            <a:off x="1984544" y="4439002"/>
            <a:ext cx="3358082" cy="21995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F8E06C-5A5F-492D-9C2B-95046274CF6F}"/>
              </a:ext>
            </a:extLst>
          </p:cNvPr>
          <p:cNvSpPr txBox="1"/>
          <p:nvPr/>
        </p:nvSpPr>
        <p:spPr>
          <a:xfrm>
            <a:off x="2822874" y="6596081"/>
            <a:ext cx="2519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He</a:t>
            </a:r>
            <a:r>
              <a:rPr lang="en-GB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, S. </a:t>
            </a:r>
            <a:r>
              <a:rPr lang="da-DK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et al. J Biol Chem. 2010</a:t>
            </a:r>
            <a:endParaRPr lang="en-GB" sz="1400" b="0" i="1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4E227-457F-441D-9522-C9BA271F7C4E}"/>
              </a:ext>
            </a:extLst>
          </p:cNvPr>
          <p:cNvSpPr txBox="1"/>
          <p:nvPr/>
        </p:nvSpPr>
        <p:spPr>
          <a:xfrm>
            <a:off x="3625279" y="4285115"/>
            <a:ext cx="3705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Romeo, S. </a:t>
            </a:r>
            <a:r>
              <a:rPr lang="da-DK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et al. Nat Genet. 2008</a:t>
            </a:r>
            <a:endParaRPr lang="en-GB" sz="1400" b="0" i="1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7598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E8B0463-C79F-4EFB-A339-306754127EF0}"/>
              </a:ext>
            </a:extLst>
          </p:cNvPr>
          <p:cNvSpPr/>
          <p:nvPr/>
        </p:nvSpPr>
        <p:spPr>
          <a:xfrm>
            <a:off x="101602" y="83675"/>
            <a:ext cx="11982826" cy="6992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PNPLA3</a:t>
            </a:r>
            <a:r>
              <a:rPr lang="en-GB" sz="2800" b="1" i="0" u="none" strike="noStrik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I148M</a:t>
            </a:r>
            <a:r>
              <a:rPr lang="en-GB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gene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16EE8D-5526-4FB1-9516-9D9F1833EF36}"/>
              </a:ext>
            </a:extLst>
          </p:cNvPr>
          <p:cNvSpPr txBox="1"/>
          <p:nvPr/>
        </p:nvSpPr>
        <p:spPr>
          <a:xfrm>
            <a:off x="484451" y="850780"/>
            <a:ext cx="1164497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PNPLA3 is highly expressed in </a:t>
            </a:r>
            <a:r>
              <a:rPr lang="en-GB" sz="2000" b="1" dirty="0">
                <a:solidFill>
                  <a:srgbClr val="002060"/>
                </a:solidFill>
              </a:rPr>
              <a:t>human hepatic stellate cells and hepatocytes</a:t>
            </a:r>
            <a:r>
              <a:rPr lang="en-GB" sz="2000" dirty="0">
                <a:solidFill>
                  <a:srgbClr val="002060"/>
                </a:solidFill>
              </a:rPr>
              <a:t>. 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In both cells this </a:t>
            </a:r>
            <a:r>
              <a:rPr lang="en-GB" sz="2000" b="1" dirty="0">
                <a:solidFill>
                  <a:srgbClr val="002060"/>
                </a:solidFill>
              </a:rPr>
              <a:t>protein is located in lipid droplets and it has hydrolase activity towards triglycerides and retinyl esters</a:t>
            </a:r>
            <a:r>
              <a:rPr lang="en-GB" sz="2000" dirty="0">
                <a:solidFill>
                  <a:srgbClr val="002060"/>
                </a:solidFill>
              </a:rPr>
              <a:t> in hepatocytes and hepatic stellate cells, respectively. 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The </a:t>
            </a:r>
            <a:r>
              <a:rPr lang="en-GB" sz="2000" b="1" dirty="0">
                <a:solidFill>
                  <a:srgbClr val="002060"/>
                </a:solidFill>
              </a:rPr>
              <a:t>I148M mutation results in loss of function of the protein </a:t>
            </a:r>
            <a:r>
              <a:rPr lang="en-GB" sz="2000" dirty="0">
                <a:solidFill>
                  <a:srgbClr val="002060"/>
                </a:solidFill>
              </a:rPr>
              <a:t>with liver fat retention in hepatocytes and retinol retention in hepatic stellate cells.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03B69075-4A21-4CFC-95CE-C59431A97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336" y="2644693"/>
            <a:ext cx="5630448" cy="412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EAD8FA-57E0-4F99-8AFD-487B2B80A03F}"/>
              </a:ext>
            </a:extLst>
          </p:cNvPr>
          <p:cNvSpPr txBox="1"/>
          <p:nvPr/>
        </p:nvSpPr>
        <p:spPr>
          <a:xfrm>
            <a:off x="9609673" y="6561150"/>
            <a:ext cx="2519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i="1" dirty="0" err="1">
                <a:solidFill>
                  <a:schemeClr val="accent1">
                    <a:lumMod val="75000"/>
                  </a:schemeClr>
                </a:solidFill>
              </a:rPr>
              <a:t>Trépo</a:t>
            </a:r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, E</a:t>
            </a:r>
            <a:r>
              <a:rPr lang="en-GB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. </a:t>
            </a:r>
            <a:r>
              <a:rPr lang="da-DK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et al. J Hepatol. 2016</a:t>
            </a:r>
            <a:endParaRPr lang="en-GB" sz="1400" b="0" i="1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0EF424-158B-4C82-A47C-153AA8E4F7B3}"/>
              </a:ext>
            </a:extLst>
          </p:cNvPr>
          <p:cNvSpPr txBox="1"/>
          <p:nvPr/>
        </p:nvSpPr>
        <p:spPr>
          <a:xfrm rot="18741290">
            <a:off x="4809565" y="4589894"/>
            <a:ext cx="44288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</a:rPr>
              <a:t>Overexpression of human PNPLA3</a:t>
            </a:r>
            <a:r>
              <a:rPr lang="en-GB" sz="2000" b="1" baseline="30000" dirty="0">
                <a:solidFill>
                  <a:srgbClr val="C00000"/>
                </a:solidFill>
              </a:rPr>
              <a:t>I148M</a:t>
            </a:r>
          </a:p>
        </p:txBody>
      </p:sp>
    </p:spTree>
    <p:extLst>
      <p:ext uri="{BB962C8B-B14F-4D97-AF65-F5344CB8AC3E}">
        <p14:creationId xmlns:p14="http://schemas.microsoft.com/office/powerpoint/2010/main" val="217356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iamond_diagram">
            <a:extLst>
              <a:ext uri="{FF2B5EF4-FFF2-40B4-BE49-F238E27FC236}">
                <a16:creationId xmlns:a16="http://schemas.microsoft.com/office/drawing/2014/main" id="{4CD1DE90-AB2B-4F8F-A65F-3598AFD85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849" y="2977047"/>
            <a:ext cx="6164984" cy="302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2A222C5-8592-4DEC-BC8B-476C2B427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73"/>
          <a:stretch/>
        </p:blipFill>
        <p:spPr bwMode="auto">
          <a:xfrm>
            <a:off x="6619596" y="2684447"/>
            <a:ext cx="2592170" cy="247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FDFA84-BD7E-4432-9E1D-74BAF1B1159B}"/>
              </a:ext>
            </a:extLst>
          </p:cNvPr>
          <p:cNvSpPr txBox="1"/>
          <p:nvPr/>
        </p:nvSpPr>
        <p:spPr>
          <a:xfrm>
            <a:off x="6780248" y="5275401"/>
            <a:ext cx="54117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Main histological features of DIAMOND mice are comparable to human NASH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B67A14-AD09-4C97-92D7-113514C0F06B}"/>
              </a:ext>
            </a:extLst>
          </p:cNvPr>
          <p:cNvSpPr txBox="1"/>
          <p:nvPr/>
        </p:nvSpPr>
        <p:spPr>
          <a:xfrm>
            <a:off x="8416545" y="6439581"/>
            <a:ext cx="36451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i="1" dirty="0" err="1">
                <a:solidFill>
                  <a:schemeClr val="accent1">
                    <a:lumMod val="75000"/>
                  </a:schemeClr>
                </a:solidFill>
              </a:rPr>
              <a:t>Asgharpour</a:t>
            </a:r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, A. </a:t>
            </a:r>
            <a:r>
              <a:rPr lang="da-DK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et al. </a:t>
            </a:r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J Hepatol. 2016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39B63DE-CADA-47E2-A993-B40D9436CF9B}"/>
              </a:ext>
            </a:extLst>
          </p:cNvPr>
          <p:cNvSpPr/>
          <p:nvPr/>
        </p:nvSpPr>
        <p:spPr>
          <a:xfrm>
            <a:off x="101602" y="83675"/>
            <a:ext cx="11982826" cy="6992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DIAMOND: A diet-induced mouse model of non-alcoholic steatohepatitis 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66078A-5585-4E83-9390-D925AC8A8C25}"/>
              </a:ext>
            </a:extLst>
          </p:cNvPr>
          <p:cNvGrpSpPr/>
          <p:nvPr/>
        </p:nvGrpSpPr>
        <p:grpSpPr>
          <a:xfrm>
            <a:off x="9255222" y="2681334"/>
            <a:ext cx="2592170" cy="2523125"/>
            <a:chOff x="9492258" y="1157556"/>
            <a:chExt cx="2592170" cy="2523125"/>
          </a:xfrm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566B37C0-BAD9-4BBC-A467-B803DB1288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732"/>
            <a:stretch/>
          </p:blipFill>
          <p:spPr bwMode="auto">
            <a:xfrm>
              <a:off x="9492258" y="1157556"/>
              <a:ext cx="2592170" cy="108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5DED96FA-8F4D-49C4-BAE1-2146F06A42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174" b="-1848"/>
            <a:stretch/>
          </p:blipFill>
          <p:spPr bwMode="auto">
            <a:xfrm>
              <a:off x="9492258" y="1248147"/>
              <a:ext cx="2592170" cy="2432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5B3C1B2-3E58-4E59-BB34-2A1BF150C5D1}"/>
              </a:ext>
            </a:extLst>
          </p:cNvPr>
          <p:cNvSpPr txBox="1"/>
          <p:nvPr/>
        </p:nvSpPr>
        <p:spPr>
          <a:xfrm>
            <a:off x="2392217" y="1192090"/>
            <a:ext cx="97997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This model </a:t>
            </a:r>
            <a:r>
              <a:rPr lang="en-GB" sz="2000" b="1" dirty="0">
                <a:solidFill>
                  <a:srgbClr val="002060"/>
                </a:solidFill>
              </a:rPr>
              <a:t>mimics all the physiological, metabolic, histological, transcriptomic gene signature and clinical endpoints of human NASH </a:t>
            </a:r>
            <a:r>
              <a:rPr lang="en-GB" sz="2000" dirty="0">
                <a:solidFill>
                  <a:srgbClr val="002060"/>
                </a:solidFill>
              </a:rPr>
              <a:t>and can facilitate preclinical development of therapeutic targets for NASH.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8EEA20-07DE-4BF5-B3AF-C54737BCDA17}"/>
              </a:ext>
            </a:extLst>
          </p:cNvPr>
          <p:cNvGrpSpPr/>
          <p:nvPr/>
        </p:nvGrpSpPr>
        <p:grpSpPr>
          <a:xfrm>
            <a:off x="101602" y="860110"/>
            <a:ext cx="2003596" cy="2310505"/>
            <a:chOff x="337607" y="957000"/>
            <a:chExt cx="2003596" cy="2310505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735EF56E-229C-4201-9287-73ADA4BCBC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07" y="957000"/>
              <a:ext cx="2003596" cy="2310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2C9CB9-6FE1-410C-9190-AFB3D8D64E43}"/>
                </a:ext>
              </a:extLst>
            </p:cNvPr>
            <p:cNvSpPr txBox="1"/>
            <p:nvPr/>
          </p:nvSpPr>
          <p:spPr>
            <a:xfrm>
              <a:off x="392801" y="1244955"/>
              <a:ext cx="18817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DIAMOND mouse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8205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8D598A02-D63A-4A2A-92FD-2D5244A02364}"/>
              </a:ext>
            </a:extLst>
          </p:cNvPr>
          <p:cNvGrpSpPr/>
          <p:nvPr/>
        </p:nvGrpSpPr>
        <p:grpSpPr>
          <a:xfrm>
            <a:off x="-69696" y="674344"/>
            <a:ext cx="6037125" cy="5119067"/>
            <a:chOff x="-69696" y="712444"/>
            <a:chExt cx="6037125" cy="5119067"/>
          </a:xfrm>
        </p:grpSpPr>
        <p:pic>
          <p:nvPicPr>
            <p:cNvPr id="17418" name="Picture 10" descr="Cute mouse cartoon Royalty Free Vector Image - VectorStock">
              <a:extLst>
                <a:ext uri="{FF2B5EF4-FFF2-40B4-BE49-F238E27FC236}">
                  <a16:creationId xmlns:a16="http://schemas.microsoft.com/office/drawing/2014/main" id="{A49B8E6C-AD07-48A1-B410-874E5AB92E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1"/>
            <a:stretch/>
          </p:blipFill>
          <p:spPr bwMode="auto">
            <a:xfrm flipH="1">
              <a:off x="182591" y="1020221"/>
              <a:ext cx="1173169" cy="1102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4BA4FC8C-F1FC-4DC2-BED9-FFE94AC49B03}"/>
                </a:ext>
              </a:extLst>
            </p:cNvPr>
            <p:cNvSpPr/>
            <p:nvPr/>
          </p:nvSpPr>
          <p:spPr>
            <a:xfrm rot="5760716">
              <a:off x="130276" y="2691333"/>
              <a:ext cx="1120073" cy="308837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9DC9690E-70B4-49DD-975D-D83B1D3A7B9E}"/>
                </a:ext>
              </a:extLst>
            </p:cNvPr>
            <p:cNvSpPr/>
            <p:nvPr/>
          </p:nvSpPr>
          <p:spPr>
            <a:xfrm rot="1570325">
              <a:off x="1297294" y="2045795"/>
              <a:ext cx="1295275" cy="308837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E86E1F6B-58EC-454E-B588-5C19997AA5D8}"/>
                </a:ext>
              </a:extLst>
            </p:cNvPr>
            <p:cNvSpPr/>
            <p:nvPr/>
          </p:nvSpPr>
          <p:spPr>
            <a:xfrm rot="21408491">
              <a:off x="1529428" y="1212199"/>
              <a:ext cx="2018162" cy="308837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6B7BFA-F153-4853-942A-34EEB9B806BF}"/>
                </a:ext>
              </a:extLst>
            </p:cNvPr>
            <p:cNvSpPr txBox="1"/>
            <p:nvPr/>
          </p:nvSpPr>
          <p:spPr>
            <a:xfrm>
              <a:off x="-69696" y="712444"/>
              <a:ext cx="18817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accent1"/>
                  </a:solidFill>
                </a:rPr>
                <a:t>DIAMOND mouse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9CC1765-B67E-408B-B8FC-96F11A3EB354}"/>
                </a:ext>
              </a:extLst>
            </p:cNvPr>
            <p:cNvGrpSpPr/>
            <p:nvPr/>
          </p:nvGrpSpPr>
          <p:grpSpPr>
            <a:xfrm>
              <a:off x="3488447" y="724983"/>
              <a:ext cx="2448454" cy="1539129"/>
              <a:chOff x="4164976" y="720294"/>
              <a:chExt cx="2448454" cy="1539129"/>
            </a:xfrm>
          </p:grpSpPr>
          <p:pic>
            <p:nvPicPr>
              <p:cNvPr id="26" name="Picture 12" descr="Transparent Syringe Clip Art - Cartoon Syringe Png, Png Download - kindpng">
                <a:extLst>
                  <a:ext uri="{FF2B5EF4-FFF2-40B4-BE49-F238E27FC236}">
                    <a16:creationId xmlns:a16="http://schemas.microsoft.com/office/drawing/2014/main" id="{FD16249B-21B8-4A60-ABB4-5FA9AB1212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571691" flipH="1">
                <a:off x="4164976" y="982248"/>
                <a:ext cx="1133578" cy="1277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E7EFB4F-38CF-4268-BD86-E9E6101849F5}"/>
                  </a:ext>
                </a:extLst>
              </p:cNvPr>
              <p:cNvGrpSpPr/>
              <p:nvPr/>
            </p:nvGrpSpPr>
            <p:grpSpPr>
              <a:xfrm>
                <a:off x="4873684" y="827558"/>
                <a:ext cx="1221596" cy="928083"/>
                <a:chOff x="4873684" y="827558"/>
                <a:chExt cx="1221596" cy="928083"/>
              </a:xfrm>
            </p:grpSpPr>
            <p:sp>
              <p:nvSpPr>
                <p:cNvPr id="16" name="Isosceles Triangle 15">
                  <a:extLst>
                    <a:ext uri="{FF2B5EF4-FFF2-40B4-BE49-F238E27FC236}">
                      <a16:creationId xmlns:a16="http://schemas.microsoft.com/office/drawing/2014/main" id="{A0AE6CA6-8A78-485E-B807-9C545C6D29A6}"/>
                    </a:ext>
                  </a:extLst>
                </p:cNvPr>
                <p:cNvSpPr/>
                <p:nvPr/>
              </p:nvSpPr>
              <p:spPr>
                <a:xfrm rot="14216569">
                  <a:off x="5020440" y="680802"/>
                  <a:ext cx="928083" cy="1221596"/>
                </a:xfrm>
                <a:prstGeom prst="triangl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36000">
                      <a:schemeClr val="bg1">
                        <a:lumMod val="95000"/>
                      </a:schemeClr>
                    </a:gs>
                    <a:gs pos="6600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E909F5EB-9690-421C-8300-FD20361583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442798" y="946041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8E7F73D2-7932-4111-82AF-E1668C8BE3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298822" y="1241626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5B298573-150A-44EA-B1D3-DD955D3082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586774" y="1167679"/>
                  <a:ext cx="247841" cy="247841"/>
                </a:xfrm>
                <a:prstGeom prst="rect">
                  <a:avLst/>
                </a:prstGeom>
              </p:spPr>
            </p:pic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B8F3FDC-BCAF-4ACB-9EA1-CF2CFEFB088D}"/>
                  </a:ext>
                </a:extLst>
              </p:cNvPr>
              <p:cNvSpPr txBox="1"/>
              <p:nvPr/>
            </p:nvSpPr>
            <p:spPr>
              <a:xfrm>
                <a:off x="4520006" y="720294"/>
                <a:ext cx="209342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accent6"/>
                    </a:solidFill>
                  </a:rPr>
                  <a:t>AAV-luciferase (Luc)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D002396-139A-42FA-9CB2-303691917627}"/>
                </a:ext>
              </a:extLst>
            </p:cNvPr>
            <p:cNvGrpSpPr/>
            <p:nvPr/>
          </p:nvGrpSpPr>
          <p:grpSpPr>
            <a:xfrm>
              <a:off x="1936217" y="2334445"/>
              <a:ext cx="1972499" cy="1548243"/>
              <a:chOff x="4732033" y="2108512"/>
              <a:chExt cx="1972499" cy="1548243"/>
            </a:xfrm>
          </p:grpSpPr>
          <p:pic>
            <p:nvPicPr>
              <p:cNvPr id="25" name="Picture 12" descr="Transparent Syringe Clip Art - Cartoon Syringe Png, Png Download - kindpng">
                <a:extLst>
                  <a:ext uri="{FF2B5EF4-FFF2-40B4-BE49-F238E27FC236}">
                    <a16:creationId xmlns:a16="http://schemas.microsoft.com/office/drawing/2014/main" id="{A7D6D7F6-FADA-4E99-A760-CBC610855D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571691" flipH="1">
                <a:off x="4732033" y="2379580"/>
                <a:ext cx="1133578" cy="1277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0ABA13F-F175-47FF-B8F6-00E2523DB8D0}"/>
                  </a:ext>
                </a:extLst>
              </p:cNvPr>
              <p:cNvGrpSpPr/>
              <p:nvPr/>
            </p:nvGrpSpPr>
            <p:grpSpPr>
              <a:xfrm>
                <a:off x="5408454" y="2223388"/>
                <a:ext cx="1221596" cy="928083"/>
                <a:chOff x="4873684" y="827558"/>
                <a:chExt cx="1221596" cy="928083"/>
              </a:xfrm>
            </p:grpSpPr>
            <p:sp>
              <p:nvSpPr>
                <p:cNvPr id="36" name="Isosceles Triangle 35">
                  <a:extLst>
                    <a:ext uri="{FF2B5EF4-FFF2-40B4-BE49-F238E27FC236}">
                      <a16:creationId xmlns:a16="http://schemas.microsoft.com/office/drawing/2014/main" id="{7858BFF2-6841-4040-B528-01A0DA98FC8B}"/>
                    </a:ext>
                  </a:extLst>
                </p:cNvPr>
                <p:cNvSpPr/>
                <p:nvPr/>
              </p:nvSpPr>
              <p:spPr>
                <a:xfrm rot="14216569">
                  <a:off x="5020440" y="680802"/>
                  <a:ext cx="928083" cy="1221596"/>
                </a:xfrm>
                <a:prstGeom prst="triangl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36000">
                      <a:schemeClr val="bg1">
                        <a:lumMod val="95000"/>
                      </a:schemeClr>
                    </a:gs>
                    <a:gs pos="6600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CFDF5CE1-BEB7-4C60-B51E-CC6F2A031B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442798" y="946041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DF0126D1-1CE5-4887-92EA-7FD3760A2A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298822" y="1241626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9DEB0A0A-03D9-449B-AFBA-6FDFBFFEE7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586774" y="1167679"/>
                  <a:ext cx="247841" cy="247841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B18B277-488A-4B84-8C3B-3A93D1AE4845}"/>
                  </a:ext>
                </a:extLst>
              </p:cNvPr>
              <p:cNvSpPr txBox="1"/>
              <p:nvPr/>
            </p:nvSpPr>
            <p:spPr>
              <a:xfrm>
                <a:off x="5488694" y="2108512"/>
                <a:ext cx="121583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rgbClr val="FFC000"/>
                    </a:solidFill>
                  </a:rPr>
                  <a:t>AAV-PNPLA3</a:t>
                </a:r>
                <a:r>
                  <a:rPr lang="en-GB" sz="1200" b="1" baseline="30000" dirty="0">
                    <a:solidFill>
                      <a:srgbClr val="FFC000"/>
                    </a:solidFill>
                  </a:rPr>
                  <a:t>WT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266DA0D-5062-4BB8-96F2-02BD87BE0C9F}"/>
                </a:ext>
              </a:extLst>
            </p:cNvPr>
            <p:cNvGrpSpPr/>
            <p:nvPr/>
          </p:nvGrpSpPr>
          <p:grpSpPr>
            <a:xfrm>
              <a:off x="88676" y="3340652"/>
              <a:ext cx="2240892" cy="1544083"/>
              <a:chOff x="4093233" y="3791931"/>
              <a:chExt cx="2240892" cy="1544083"/>
            </a:xfrm>
          </p:grpSpPr>
          <p:pic>
            <p:nvPicPr>
              <p:cNvPr id="17420" name="Picture 12" descr="Transparent Syringe Clip Art - Cartoon Syringe Png, Png Download - kindpng">
                <a:extLst>
                  <a:ext uri="{FF2B5EF4-FFF2-40B4-BE49-F238E27FC236}">
                    <a16:creationId xmlns:a16="http://schemas.microsoft.com/office/drawing/2014/main" id="{C5FF787E-4FDC-450F-B32D-992A1C8274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571691" flipH="1">
                <a:off x="4093233" y="4058839"/>
                <a:ext cx="1133578" cy="1277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2C1CE2AF-096F-43A5-B7D3-58A86CA440FC}"/>
                  </a:ext>
                </a:extLst>
              </p:cNvPr>
              <p:cNvGrpSpPr/>
              <p:nvPr/>
            </p:nvGrpSpPr>
            <p:grpSpPr>
              <a:xfrm>
                <a:off x="4783437" y="3906807"/>
                <a:ext cx="1221596" cy="928083"/>
                <a:chOff x="4873684" y="827558"/>
                <a:chExt cx="1221596" cy="928083"/>
              </a:xfrm>
            </p:grpSpPr>
            <p:sp>
              <p:nvSpPr>
                <p:cNvPr id="41" name="Isosceles Triangle 40">
                  <a:extLst>
                    <a:ext uri="{FF2B5EF4-FFF2-40B4-BE49-F238E27FC236}">
                      <a16:creationId xmlns:a16="http://schemas.microsoft.com/office/drawing/2014/main" id="{D9186DEB-2409-41B5-AB7A-4500885FFD9A}"/>
                    </a:ext>
                  </a:extLst>
                </p:cNvPr>
                <p:cNvSpPr/>
                <p:nvPr/>
              </p:nvSpPr>
              <p:spPr>
                <a:xfrm rot="14216569">
                  <a:off x="5020440" y="680802"/>
                  <a:ext cx="928083" cy="1221596"/>
                </a:xfrm>
                <a:prstGeom prst="triangl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36000">
                      <a:schemeClr val="bg1">
                        <a:lumMod val="95000"/>
                      </a:schemeClr>
                    </a:gs>
                    <a:gs pos="6600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1CAD42C5-1512-436C-B565-64768BB5B7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442798" y="946041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995E4EBE-4EF8-4917-A03E-32F34C8540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298822" y="1241626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21F1DF89-5987-400F-A560-7C4B83EEC9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586774" y="1167679"/>
                  <a:ext cx="247841" cy="247841"/>
                </a:xfrm>
                <a:prstGeom prst="rect">
                  <a:avLst/>
                </a:prstGeom>
              </p:spPr>
            </p:pic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41E5389-F686-4EC3-B174-F80AF242D532}"/>
                  </a:ext>
                </a:extLst>
              </p:cNvPr>
              <p:cNvSpPr txBox="1"/>
              <p:nvPr/>
            </p:nvSpPr>
            <p:spPr>
              <a:xfrm>
                <a:off x="4863677" y="3791931"/>
                <a:ext cx="147044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AAV-PNPLA3</a:t>
                </a:r>
                <a:r>
                  <a:rPr lang="en-GB" sz="1200" b="1" baseline="30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I148M</a:t>
                </a: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D20BFD4-86D9-4E78-ACD0-277A0D8189C0}"/>
                </a:ext>
              </a:extLst>
            </p:cNvPr>
            <p:cNvSpPr txBox="1"/>
            <p:nvPr/>
          </p:nvSpPr>
          <p:spPr>
            <a:xfrm>
              <a:off x="178667" y="5184984"/>
              <a:ext cx="73257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B050"/>
                  </a:solidFill>
                </a:rPr>
                <a:t>CDNW</a:t>
              </a:r>
              <a:endParaRPr lang="en-GB" sz="1200" dirty="0">
                <a:solidFill>
                  <a:srgbClr val="00B050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DF5F9A6-AE20-4537-B792-9E3FB655122E}"/>
                </a:ext>
              </a:extLst>
            </p:cNvPr>
            <p:cNvSpPr txBox="1"/>
            <p:nvPr/>
          </p:nvSpPr>
          <p:spPr>
            <a:xfrm>
              <a:off x="1200517" y="5173618"/>
              <a:ext cx="71223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6699"/>
                  </a:solidFill>
                </a:rPr>
                <a:t>WDSW</a:t>
              </a:r>
            </a:p>
          </p:txBody>
        </p:sp>
        <p:pic>
          <p:nvPicPr>
            <p:cNvPr id="58" name="Picture 2" descr="Related image">
              <a:extLst>
                <a:ext uri="{FF2B5EF4-FFF2-40B4-BE49-F238E27FC236}">
                  <a16:creationId xmlns:a16="http://schemas.microsoft.com/office/drawing/2014/main" id="{7D1E1F1E-F511-4E25-8D3E-F1B9A49AFF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5" t="13133" r="51966" b="47900"/>
            <a:stretch/>
          </p:blipFill>
          <p:spPr bwMode="auto">
            <a:xfrm flipH="1">
              <a:off x="1195506" y="5364407"/>
              <a:ext cx="679662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Related image">
              <a:extLst>
                <a:ext uri="{FF2B5EF4-FFF2-40B4-BE49-F238E27FC236}">
                  <a16:creationId xmlns:a16="http://schemas.microsoft.com/office/drawing/2014/main" id="{68A0E8E3-DAAC-4891-8902-6B5986BF8A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25" t="13133" r="893" b="47900"/>
            <a:stretch/>
          </p:blipFill>
          <p:spPr bwMode="auto">
            <a:xfrm flipH="1">
              <a:off x="140550" y="5363032"/>
              <a:ext cx="780353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E709923-8919-4F5A-9947-460E884CD019}"/>
                </a:ext>
              </a:extLst>
            </p:cNvPr>
            <p:cNvSpPr txBox="1"/>
            <p:nvPr/>
          </p:nvSpPr>
          <p:spPr>
            <a:xfrm>
              <a:off x="2620912" y="4032305"/>
              <a:ext cx="73257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B050"/>
                  </a:solidFill>
                </a:rPr>
                <a:t>CDNW</a:t>
              </a:r>
              <a:endParaRPr lang="en-GB" sz="1200" dirty="0">
                <a:solidFill>
                  <a:srgbClr val="00B050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556A0A5-C325-4725-8AC1-BDADA0FD2A0F}"/>
                </a:ext>
              </a:extLst>
            </p:cNvPr>
            <p:cNvSpPr txBox="1"/>
            <p:nvPr/>
          </p:nvSpPr>
          <p:spPr>
            <a:xfrm>
              <a:off x="3642762" y="4020939"/>
              <a:ext cx="71223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6699"/>
                  </a:solidFill>
                </a:rPr>
                <a:t>WDSW</a:t>
              </a:r>
            </a:p>
          </p:txBody>
        </p:sp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9423668E-6D56-44EA-90F0-0180F3E3B9AC}"/>
                </a:ext>
              </a:extLst>
            </p:cNvPr>
            <p:cNvSpPr/>
            <p:nvPr/>
          </p:nvSpPr>
          <p:spPr>
            <a:xfrm rot="6910578">
              <a:off x="2821250" y="3638007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Arrow: Right 62">
              <a:extLst>
                <a:ext uri="{FF2B5EF4-FFF2-40B4-BE49-F238E27FC236}">
                  <a16:creationId xmlns:a16="http://schemas.microsoft.com/office/drawing/2014/main" id="{274971CD-B174-4176-B8EB-8D52488D23A2}"/>
                </a:ext>
              </a:extLst>
            </p:cNvPr>
            <p:cNvSpPr/>
            <p:nvPr/>
          </p:nvSpPr>
          <p:spPr>
            <a:xfrm rot="3704087">
              <a:off x="3561119" y="3615418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4" name="Picture 2" descr="Related image">
              <a:extLst>
                <a:ext uri="{FF2B5EF4-FFF2-40B4-BE49-F238E27FC236}">
                  <a16:creationId xmlns:a16="http://schemas.microsoft.com/office/drawing/2014/main" id="{DF6F702D-4290-4D98-AACD-51A4B37D80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5" t="13133" r="51966" b="47900"/>
            <a:stretch/>
          </p:blipFill>
          <p:spPr bwMode="auto">
            <a:xfrm flipH="1">
              <a:off x="3637751" y="4211728"/>
              <a:ext cx="679662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Related image">
              <a:extLst>
                <a:ext uri="{FF2B5EF4-FFF2-40B4-BE49-F238E27FC236}">
                  <a16:creationId xmlns:a16="http://schemas.microsoft.com/office/drawing/2014/main" id="{9D32F90E-7B45-4E35-97E0-7796B5DCE3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25" t="13133" r="893" b="47900"/>
            <a:stretch/>
          </p:blipFill>
          <p:spPr bwMode="auto">
            <a:xfrm flipH="1">
              <a:off x="2582795" y="4210353"/>
              <a:ext cx="780353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Arrow: Right 65">
              <a:extLst>
                <a:ext uri="{FF2B5EF4-FFF2-40B4-BE49-F238E27FC236}">
                  <a16:creationId xmlns:a16="http://schemas.microsoft.com/office/drawing/2014/main" id="{6DBBFE84-4688-4148-9C40-34B9ED9CE862}"/>
                </a:ext>
              </a:extLst>
            </p:cNvPr>
            <p:cNvSpPr/>
            <p:nvPr/>
          </p:nvSpPr>
          <p:spPr>
            <a:xfrm rot="6910578">
              <a:off x="368681" y="4809285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Arrow: Right 66">
              <a:extLst>
                <a:ext uri="{FF2B5EF4-FFF2-40B4-BE49-F238E27FC236}">
                  <a16:creationId xmlns:a16="http://schemas.microsoft.com/office/drawing/2014/main" id="{FE9D7AC9-6CD3-4E35-9713-C95BCEB1B2FE}"/>
                </a:ext>
              </a:extLst>
            </p:cNvPr>
            <p:cNvSpPr/>
            <p:nvPr/>
          </p:nvSpPr>
          <p:spPr>
            <a:xfrm rot="3704087">
              <a:off x="1108550" y="4786696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324BA86-D08E-4B0C-942C-7EFAF04D43DF}"/>
                </a:ext>
              </a:extLst>
            </p:cNvPr>
            <p:cNvSpPr txBox="1"/>
            <p:nvPr/>
          </p:nvSpPr>
          <p:spPr>
            <a:xfrm>
              <a:off x="4233345" y="2296389"/>
              <a:ext cx="73257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B050"/>
                  </a:solidFill>
                </a:rPr>
                <a:t>CDNW</a:t>
              </a:r>
              <a:endParaRPr lang="en-GB" sz="1200" dirty="0">
                <a:solidFill>
                  <a:srgbClr val="00B050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6F79F32-C34D-48AC-898F-38E479FAD608}"/>
                </a:ext>
              </a:extLst>
            </p:cNvPr>
            <p:cNvSpPr txBox="1"/>
            <p:nvPr/>
          </p:nvSpPr>
          <p:spPr>
            <a:xfrm>
              <a:off x="5255195" y="2285023"/>
              <a:ext cx="71223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6699"/>
                  </a:solidFill>
                </a:rPr>
                <a:t>WDSW</a:t>
              </a:r>
            </a:p>
          </p:txBody>
        </p:sp>
        <p:sp>
          <p:nvSpPr>
            <p:cNvPr id="70" name="Arrow: Right 69">
              <a:extLst>
                <a:ext uri="{FF2B5EF4-FFF2-40B4-BE49-F238E27FC236}">
                  <a16:creationId xmlns:a16="http://schemas.microsoft.com/office/drawing/2014/main" id="{C35874C0-8E4A-420D-A970-322E5FF9105A}"/>
                </a:ext>
              </a:extLst>
            </p:cNvPr>
            <p:cNvSpPr/>
            <p:nvPr/>
          </p:nvSpPr>
          <p:spPr>
            <a:xfrm rot="6910578">
              <a:off x="4433683" y="1902091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Arrow: Right 70">
              <a:extLst>
                <a:ext uri="{FF2B5EF4-FFF2-40B4-BE49-F238E27FC236}">
                  <a16:creationId xmlns:a16="http://schemas.microsoft.com/office/drawing/2014/main" id="{A045EC38-E83F-4B73-925B-5CA24D43F10B}"/>
                </a:ext>
              </a:extLst>
            </p:cNvPr>
            <p:cNvSpPr/>
            <p:nvPr/>
          </p:nvSpPr>
          <p:spPr>
            <a:xfrm rot="3704087">
              <a:off x="5173552" y="1879502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2" name="Picture 2" descr="Related image">
              <a:extLst>
                <a:ext uri="{FF2B5EF4-FFF2-40B4-BE49-F238E27FC236}">
                  <a16:creationId xmlns:a16="http://schemas.microsoft.com/office/drawing/2014/main" id="{97D0A86C-94A1-4E2F-947D-EF09F8C7A7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5" t="13133" r="51966" b="47900"/>
            <a:stretch/>
          </p:blipFill>
          <p:spPr bwMode="auto">
            <a:xfrm flipH="1">
              <a:off x="5250184" y="2475812"/>
              <a:ext cx="679662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Related image">
              <a:extLst>
                <a:ext uri="{FF2B5EF4-FFF2-40B4-BE49-F238E27FC236}">
                  <a16:creationId xmlns:a16="http://schemas.microsoft.com/office/drawing/2014/main" id="{C9D4A93F-44EE-4778-9E3E-FF87D176C8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25" t="13133" r="893" b="47900"/>
            <a:stretch/>
          </p:blipFill>
          <p:spPr bwMode="auto">
            <a:xfrm flipH="1">
              <a:off x="4195228" y="2474437"/>
              <a:ext cx="780353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DA313B16-C51E-4915-945C-CEED352DE9A4}"/>
              </a:ext>
            </a:extLst>
          </p:cNvPr>
          <p:cNvSpPr txBox="1"/>
          <p:nvPr/>
        </p:nvSpPr>
        <p:spPr>
          <a:xfrm>
            <a:off x="14914" y="75036"/>
            <a:ext cx="61293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0" u="none" strike="noStrike" baseline="0" dirty="0">
                <a:solidFill>
                  <a:srgbClr val="002060"/>
                </a:solidFill>
              </a:rPr>
              <a:t>PNPLA3 mediated </a:t>
            </a:r>
            <a:r>
              <a:rPr lang="en-GB" sz="2000" b="1" dirty="0">
                <a:solidFill>
                  <a:srgbClr val="002060"/>
                </a:solidFill>
              </a:rPr>
              <a:t>a</a:t>
            </a:r>
            <a:r>
              <a:rPr lang="en-GB" sz="2000" b="1" i="0" u="none" strike="noStrike" baseline="0" dirty="0">
                <a:solidFill>
                  <a:srgbClr val="002060"/>
                </a:solidFill>
              </a:rPr>
              <a:t>cceleration of Steatohepatitis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D26C6B4-BA48-48BC-BD88-064B06D54C12}"/>
              </a:ext>
            </a:extLst>
          </p:cNvPr>
          <p:cNvSpPr txBox="1"/>
          <p:nvPr/>
        </p:nvSpPr>
        <p:spPr>
          <a:xfrm>
            <a:off x="6039086" y="1068854"/>
            <a:ext cx="5897032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1200"/>
              </a:spcAft>
              <a:buFont typeface="+mj-lt"/>
              <a:buAutoNum type="arabicPeriod"/>
            </a:pPr>
            <a:r>
              <a:rPr lang="en-GB" b="0" i="0" u="none" strike="noStrike" baseline="0" dirty="0">
                <a:solidFill>
                  <a:srgbClr val="002060"/>
                </a:solidFill>
              </a:rPr>
              <a:t>To test the hypothesis that </a:t>
            </a:r>
            <a:r>
              <a:rPr lang="en-GB" b="1" i="0" u="none" strike="noStrike" baseline="0" dirty="0">
                <a:solidFill>
                  <a:srgbClr val="002060"/>
                </a:solidFill>
              </a:rPr>
              <a:t>overexpression of PNPLA3</a:t>
            </a:r>
            <a:r>
              <a:rPr lang="en-GB" b="1" i="0" u="none" baseline="30000" dirty="0">
                <a:solidFill>
                  <a:srgbClr val="002060"/>
                </a:solidFill>
              </a:rPr>
              <a:t>I148M</a:t>
            </a:r>
            <a:r>
              <a:rPr lang="en-GB" b="1" i="0" u="none" strike="noStrike" baseline="0" dirty="0">
                <a:solidFill>
                  <a:srgbClr val="002060"/>
                </a:solidFill>
              </a:rPr>
              <a:t> would cause development of NASH with fibrosis at a time point (8 weeks) when the model would normally only develop </a:t>
            </a:r>
            <a:r>
              <a:rPr lang="en-GB" b="1" dirty="0">
                <a:solidFill>
                  <a:srgbClr val="002060"/>
                </a:solidFill>
              </a:rPr>
              <a:t>a fatty liver</a:t>
            </a:r>
            <a:r>
              <a:rPr lang="en-GB" dirty="0">
                <a:solidFill>
                  <a:srgbClr val="002060"/>
                </a:solidFill>
              </a:rPr>
              <a:t>, thus demonstrating disease acceleration by PNPLA3</a:t>
            </a:r>
            <a:r>
              <a:rPr lang="en-GB" baseline="30000" dirty="0">
                <a:solidFill>
                  <a:srgbClr val="002060"/>
                </a:solidFill>
              </a:rPr>
              <a:t>I148M</a:t>
            </a:r>
          </a:p>
          <a:p>
            <a:pPr marL="457200" indent="-457200" algn="l">
              <a:spcAft>
                <a:spcPts val="1200"/>
              </a:spcAft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To </a:t>
            </a:r>
            <a:r>
              <a:rPr lang="en-GB" b="1" dirty="0">
                <a:solidFill>
                  <a:srgbClr val="002060"/>
                </a:solidFill>
              </a:rPr>
              <a:t>confirm the specificity of these findings by rescuing the phenotype by silencing PNPLA3</a:t>
            </a:r>
            <a:r>
              <a:rPr lang="en-GB" b="1" baseline="30000" dirty="0">
                <a:solidFill>
                  <a:srgbClr val="002060"/>
                </a:solidFill>
              </a:rPr>
              <a:t>I148M</a:t>
            </a:r>
            <a:r>
              <a:rPr lang="en-GB" b="1" dirty="0">
                <a:solidFill>
                  <a:srgbClr val="002060"/>
                </a:solidFill>
              </a:rPr>
              <a:t> </a:t>
            </a:r>
            <a:r>
              <a:rPr lang="en-GB" dirty="0">
                <a:solidFill>
                  <a:srgbClr val="002060"/>
                </a:solidFill>
              </a:rPr>
              <a:t>after its initial overexpression</a:t>
            </a:r>
          </a:p>
          <a:p>
            <a:pPr marL="457200" indent="-457200" algn="l">
              <a:spcAft>
                <a:spcPts val="1200"/>
              </a:spcAft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To</a:t>
            </a:r>
            <a:r>
              <a:rPr lang="en-GB" b="1" dirty="0">
                <a:solidFill>
                  <a:srgbClr val="002060"/>
                </a:solidFill>
              </a:rPr>
              <a:t> define the metabolomic, transcriptomic, and molecular bases of PNPLA3</a:t>
            </a:r>
            <a:r>
              <a:rPr lang="en-GB" b="1" baseline="30000" dirty="0">
                <a:solidFill>
                  <a:srgbClr val="002060"/>
                </a:solidFill>
              </a:rPr>
              <a:t>I148M</a:t>
            </a:r>
            <a:r>
              <a:rPr lang="en-GB" b="1" dirty="0">
                <a:solidFill>
                  <a:srgbClr val="002060"/>
                </a:solidFill>
              </a:rPr>
              <a:t>-related acceleration of steatohepatitis and fibrosis</a:t>
            </a:r>
          </a:p>
          <a:p>
            <a:pPr marL="457200" indent="-457200" algn="l">
              <a:spcAft>
                <a:spcPts val="1200"/>
              </a:spcAft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To </a:t>
            </a:r>
            <a:r>
              <a:rPr lang="en-GB" b="1" dirty="0">
                <a:solidFill>
                  <a:srgbClr val="002060"/>
                </a:solidFill>
              </a:rPr>
              <a:t>confirm the effects of hepatocyte-specific PNPLA3 expression on stellate cell activation</a:t>
            </a:r>
            <a:r>
              <a:rPr lang="en-GB" dirty="0">
                <a:solidFill>
                  <a:srgbClr val="002060"/>
                </a:solidFill>
              </a:rPr>
              <a:t>, procollagen gene expression in stellate cells was measured after exposure to conditioned media from hepatocytes with and without overexpressed PNPLA3</a:t>
            </a:r>
            <a:r>
              <a:rPr lang="en-GB" baseline="30000" dirty="0">
                <a:solidFill>
                  <a:srgbClr val="002060"/>
                </a:solidFill>
              </a:rPr>
              <a:t>I148M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D250527-DCFA-4555-A7C3-20C4491A8F65}"/>
              </a:ext>
            </a:extLst>
          </p:cNvPr>
          <p:cNvSpPr txBox="1"/>
          <p:nvPr/>
        </p:nvSpPr>
        <p:spPr>
          <a:xfrm>
            <a:off x="2309556" y="5177541"/>
            <a:ext cx="38475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B050"/>
                </a:solidFill>
              </a:rPr>
              <a:t>CDNW: chow diet/normal water </a:t>
            </a:r>
          </a:p>
          <a:p>
            <a:r>
              <a:rPr lang="en-GB" sz="1600" b="1" dirty="0">
                <a:solidFill>
                  <a:srgbClr val="FF6699"/>
                </a:solidFill>
              </a:rPr>
              <a:t>WDSW: high-fat western diet/sugar water</a:t>
            </a:r>
          </a:p>
        </p:txBody>
      </p:sp>
    </p:spTree>
    <p:extLst>
      <p:ext uri="{BB962C8B-B14F-4D97-AF65-F5344CB8AC3E}">
        <p14:creationId xmlns:p14="http://schemas.microsoft.com/office/powerpoint/2010/main" val="3226086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ADB8C039-839E-4D67-B620-A430394FA490}"/>
              </a:ext>
            </a:extLst>
          </p:cNvPr>
          <p:cNvSpPr txBox="1"/>
          <p:nvPr/>
        </p:nvSpPr>
        <p:spPr>
          <a:xfrm>
            <a:off x="2309556" y="5177541"/>
            <a:ext cx="38475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B050"/>
                </a:solidFill>
              </a:rPr>
              <a:t>CDNW: chow diet/normal water </a:t>
            </a:r>
          </a:p>
          <a:p>
            <a:r>
              <a:rPr lang="en-GB" sz="1600" b="1" dirty="0">
                <a:solidFill>
                  <a:srgbClr val="FF6699"/>
                </a:solidFill>
              </a:rPr>
              <a:t>WDSW: high-fat western diet/sugar water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598A02-D63A-4A2A-92FD-2D5244A02364}"/>
              </a:ext>
            </a:extLst>
          </p:cNvPr>
          <p:cNvGrpSpPr/>
          <p:nvPr/>
        </p:nvGrpSpPr>
        <p:grpSpPr>
          <a:xfrm>
            <a:off x="-69696" y="674344"/>
            <a:ext cx="6037125" cy="5119067"/>
            <a:chOff x="-69696" y="712444"/>
            <a:chExt cx="6037125" cy="5119067"/>
          </a:xfrm>
        </p:grpSpPr>
        <p:pic>
          <p:nvPicPr>
            <p:cNvPr id="17418" name="Picture 10" descr="Cute mouse cartoon Royalty Free Vector Image - VectorStock">
              <a:extLst>
                <a:ext uri="{FF2B5EF4-FFF2-40B4-BE49-F238E27FC236}">
                  <a16:creationId xmlns:a16="http://schemas.microsoft.com/office/drawing/2014/main" id="{A49B8E6C-AD07-48A1-B410-874E5AB92E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1"/>
            <a:stretch/>
          </p:blipFill>
          <p:spPr bwMode="auto">
            <a:xfrm flipH="1">
              <a:off x="182591" y="1020221"/>
              <a:ext cx="1173169" cy="1102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4BA4FC8C-F1FC-4DC2-BED9-FFE94AC49B03}"/>
                </a:ext>
              </a:extLst>
            </p:cNvPr>
            <p:cNvSpPr/>
            <p:nvPr/>
          </p:nvSpPr>
          <p:spPr>
            <a:xfrm rot="5760716">
              <a:off x="130276" y="2691333"/>
              <a:ext cx="1120073" cy="308837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9DC9690E-70B4-49DD-975D-D83B1D3A7B9E}"/>
                </a:ext>
              </a:extLst>
            </p:cNvPr>
            <p:cNvSpPr/>
            <p:nvPr/>
          </p:nvSpPr>
          <p:spPr>
            <a:xfrm rot="1570325">
              <a:off x="1297294" y="2045795"/>
              <a:ext cx="1295275" cy="308837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E86E1F6B-58EC-454E-B588-5C19997AA5D8}"/>
                </a:ext>
              </a:extLst>
            </p:cNvPr>
            <p:cNvSpPr/>
            <p:nvPr/>
          </p:nvSpPr>
          <p:spPr>
            <a:xfrm rot="21408491">
              <a:off x="1529428" y="1212199"/>
              <a:ext cx="2018162" cy="308837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6B7BFA-F153-4853-942A-34EEB9B806BF}"/>
                </a:ext>
              </a:extLst>
            </p:cNvPr>
            <p:cNvSpPr txBox="1"/>
            <p:nvPr/>
          </p:nvSpPr>
          <p:spPr>
            <a:xfrm>
              <a:off x="-69696" y="712444"/>
              <a:ext cx="18817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accent1"/>
                  </a:solidFill>
                </a:rPr>
                <a:t>DIAMOND mouse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9CC1765-B67E-408B-B8FC-96F11A3EB354}"/>
                </a:ext>
              </a:extLst>
            </p:cNvPr>
            <p:cNvGrpSpPr/>
            <p:nvPr/>
          </p:nvGrpSpPr>
          <p:grpSpPr>
            <a:xfrm>
              <a:off x="3488447" y="724983"/>
              <a:ext cx="2448454" cy="1539129"/>
              <a:chOff x="4164976" y="720294"/>
              <a:chExt cx="2448454" cy="1539129"/>
            </a:xfrm>
          </p:grpSpPr>
          <p:pic>
            <p:nvPicPr>
              <p:cNvPr id="26" name="Picture 12" descr="Transparent Syringe Clip Art - Cartoon Syringe Png, Png Download - kindpng">
                <a:extLst>
                  <a:ext uri="{FF2B5EF4-FFF2-40B4-BE49-F238E27FC236}">
                    <a16:creationId xmlns:a16="http://schemas.microsoft.com/office/drawing/2014/main" id="{FD16249B-21B8-4A60-ABB4-5FA9AB1212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571691" flipH="1">
                <a:off x="4164976" y="982248"/>
                <a:ext cx="1133578" cy="1277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E7EFB4F-38CF-4268-BD86-E9E6101849F5}"/>
                  </a:ext>
                </a:extLst>
              </p:cNvPr>
              <p:cNvGrpSpPr/>
              <p:nvPr/>
            </p:nvGrpSpPr>
            <p:grpSpPr>
              <a:xfrm>
                <a:off x="4873684" y="827558"/>
                <a:ext cx="1221596" cy="928083"/>
                <a:chOff x="4873684" y="827558"/>
                <a:chExt cx="1221596" cy="928083"/>
              </a:xfrm>
            </p:grpSpPr>
            <p:sp>
              <p:nvSpPr>
                <p:cNvPr id="16" name="Isosceles Triangle 15">
                  <a:extLst>
                    <a:ext uri="{FF2B5EF4-FFF2-40B4-BE49-F238E27FC236}">
                      <a16:creationId xmlns:a16="http://schemas.microsoft.com/office/drawing/2014/main" id="{A0AE6CA6-8A78-485E-B807-9C545C6D29A6}"/>
                    </a:ext>
                  </a:extLst>
                </p:cNvPr>
                <p:cNvSpPr/>
                <p:nvPr/>
              </p:nvSpPr>
              <p:spPr>
                <a:xfrm rot="14216569">
                  <a:off x="5020440" y="680802"/>
                  <a:ext cx="928083" cy="1221596"/>
                </a:xfrm>
                <a:prstGeom prst="triangl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36000">
                      <a:schemeClr val="bg1">
                        <a:lumMod val="95000"/>
                      </a:schemeClr>
                    </a:gs>
                    <a:gs pos="6600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E909F5EB-9690-421C-8300-FD20361583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442798" y="946041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8E7F73D2-7932-4111-82AF-E1668C8BE3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298822" y="1241626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5B298573-150A-44EA-B1D3-DD955D3082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586774" y="1167679"/>
                  <a:ext cx="247841" cy="247841"/>
                </a:xfrm>
                <a:prstGeom prst="rect">
                  <a:avLst/>
                </a:prstGeom>
              </p:spPr>
            </p:pic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B8F3FDC-BCAF-4ACB-9EA1-CF2CFEFB088D}"/>
                  </a:ext>
                </a:extLst>
              </p:cNvPr>
              <p:cNvSpPr txBox="1"/>
              <p:nvPr/>
            </p:nvSpPr>
            <p:spPr>
              <a:xfrm>
                <a:off x="4520006" y="720294"/>
                <a:ext cx="209342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accent6"/>
                    </a:solidFill>
                  </a:rPr>
                  <a:t>AAV-luciferase (Luc)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D002396-139A-42FA-9CB2-303691917627}"/>
                </a:ext>
              </a:extLst>
            </p:cNvPr>
            <p:cNvGrpSpPr/>
            <p:nvPr/>
          </p:nvGrpSpPr>
          <p:grpSpPr>
            <a:xfrm>
              <a:off x="1936217" y="2334445"/>
              <a:ext cx="1972499" cy="1548243"/>
              <a:chOff x="4732033" y="2108512"/>
              <a:chExt cx="1972499" cy="1548243"/>
            </a:xfrm>
          </p:grpSpPr>
          <p:pic>
            <p:nvPicPr>
              <p:cNvPr id="25" name="Picture 12" descr="Transparent Syringe Clip Art - Cartoon Syringe Png, Png Download - kindpng">
                <a:extLst>
                  <a:ext uri="{FF2B5EF4-FFF2-40B4-BE49-F238E27FC236}">
                    <a16:creationId xmlns:a16="http://schemas.microsoft.com/office/drawing/2014/main" id="{A7D6D7F6-FADA-4E99-A760-CBC610855D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571691" flipH="1">
                <a:off x="4732033" y="2379580"/>
                <a:ext cx="1133578" cy="1277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0ABA13F-F175-47FF-B8F6-00E2523DB8D0}"/>
                  </a:ext>
                </a:extLst>
              </p:cNvPr>
              <p:cNvGrpSpPr/>
              <p:nvPr/>
            </p:nvGrpSpPr>
            <p:grpSpPr>
              <a:xfrm>
                <a:off x="5408454" y="2223388"/>
                <a:ext cx="1221596" cy="928083"/>
                <a:chOff x="4873684" y="827558"/>
                <a:chExt cx="1221596" cy="928083"/>
              </a:xfrm>
            </p:grpSpPr>
            <p:sp>
              <p:nvSpPr>
                <p:cNvPr id="36" name="Isosceles Triangle 35">
                  <a:extLst>
                    <a:ext uri="{FF2B5EF4-FFF2-40B4-BE49-F238E27FC236}">
                      <a16:creationId xmlns:a16="http://schemas.microsoft.com/office/drawing/2014/main" id="{7858BFF2-6841-4040-B528-01A0DA98FC8B}"/>
                    </a:ext>
                  </a:extLst>
                </p:cNvPr>
                <p:cNvSpPr/>
                <p:nvPr/>
              </p:nvSpPr>
              <p:spPr>
                <a:xfrm rot="14216569">
                  <a:off x="5020440" y="680802"/>
                  <a:ext cx="928083" cy="1221596"/>
                </a:xfrm>
                <a:prstGeom prst="triangl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36000">
                      <a:schemeClr val="bg1">
                        <a:lumMod val="95000"/>
                      </a:schemeClr>
                    </a:gs>
                    <a:gs pos="6600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CFDF5CE1-BEB7-4C60-B51E-CC6F2A031B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442798" y="946041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DF0126D1-1CE5-4887-92EA-7FD3760A2A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298822" y="1241626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9DEB0A0A-03D9-449B-AFBA-6FDFBFFEE7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586774" y="1167679"/>
                  <a:ext cx="247841" cy="247841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B18B277-488A-4B84-8C3B-3A93D1AE4845}"/>
                  </a:ext>
                </a:extLst>
              </p:cNvPr>
              <p:cNvSpPr txBox="1"/>
              <p:nvPr/>
            </p:nvSpPr>
            <p:spPr>
              <a:xfrm>
                <a:off x="5488694" y="2108512"/>
                <a:ext cx="121583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rgbClr val="FFC000"/>
                    </a:solidFill>
                  </a:rPr>
                  <a:t>AAV-PNPLA3</a:t>
                </a:r>
                <a:r>
                  <a:rPr lang="en-GB" sz="1200" b="1" baseline="30000" dirty="0">
                    <a:solidFill>
                      <a:srgbClr val="FFC000"/>
                    </a:solidFill>
                  </a:rPr>
                  <a:t>WT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266DA0D-5062-4BB8-96F2-02BD87BE0C9F}"/>
                </a:ext>
              </a:extLst>
            </p:cNvPr>
            <p:cNvGrpSpPr/>
            <p:nvPr/>
          </p:nvGrpSpPr>
          <p:grpSpPr>
            <a:xfrm>
              <a:off x="88676" y="3340652"/>
              <a:ext cx="2240892" cy="1544083"/>
              <a:chOff x="4093233" y="3791931"/>
              <a:chExt cx="2240892" cy="1544083"/>
            </a:xfrm>
          </p:grpSpPr>
          <p:pic>
            <p:nvPicPr>
              <p:cNvPr id="17420" name="Picture 12" descr="Transparent Syringe Clip Art - Cartoon Syringe Png, Png Download - kindpng">
                <a:extLst>
                  <a:ext uri="{FF2B5EF4-FFF2-40B4-BE49-F238E27FC236}">
                    <a16:creationId xmlns:a16="http://schemas.microsoft.com/office/drawing/2014/main" id="{C5FF787E-4FDC-450F-B32D-992A1C8274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571691" flipH="1">
                <a:off x="4093233" y="4058839"/>
                <a:ext cx="1133578" cy="1277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2C1CE2AF-096F-43A5-B7D3-58A86CA440FC}"/>
                  </a:ext>
                </a:extLst>
              </p:cNvPr>
              <p:cNvGrpSpPr/>
              <p:nvPr/>
            </p:nvGrpSpPr>
            <p:grpSpPr>
              <a:xfrm>
                <a:off x="4783437" y="3906807"/>
                <a:ext cx="1221596" cy="928083"/>
                <a:chOff x="4873684" y="827558"/>
                <a:chExt cx="1221596" cy="928083"/>
              </a:xfrm>
            </p:grpSpPr>
            <p:sp>
              <p:nvSpPr>
                <p:cNvPr id="41" name="Isosceles Triangle 40">
                  <a:extLst>
                    <a:ext uri="{FF2B5EF4-FFF2-40B4-BE49-F238E27FC236}">
                      <a16:creationId xmlns:a16="http://schemas.microsoft.com/office/drawing/2014/main" id="{D9186DEB-2409-41B5-AB7A-4500885FFD9A}"/>
                    </a:ext>
                  </a:extLst>
                </p:cNvPr>
                <p:cNvSpPr/>
                <p:nvPr/>
              </p:nvSpPr>
              <p:spPr>
                <a:xfrm rot="14216569">
                  <a:off x="5020440" y="680802"/>
                  <a:ext cx="928083" cy="1221596"/>
                </a:xfrm>
                <a:prstGeom prst="triangl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36000">
                      <a:schemeClr val="bg1">
                        <a:lumMod val="95000"/>
                      </a:schemeClr>
                    </a:gs>
                    <a:gs pos="6600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1CAD42C5-1512-436C-B565-64768BB5B7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442798" y="946041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995E4EBE-4EF8-4917-A03E-32F34C8540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298822" y="1241626"/>
                  <a:ext cx="247841" cy="247841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21F1DF89-5987-400F-A560-7C4B83EEC9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586774" y="1167679"/>
                  <a:ext cx="247841" cy="247841"/>
                </a:xfrm>
                <a:prstGeom prst="rect">
                  <a:avLst/>
                </a:prstGeom>
              </p:spPr>
            </p:pic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41E5389-F686-4EC3-B174-F80AF242D532}"/>
                  </a:ext>
                </a:extLst>
              </p:cNvPr>
              <p:cNvSpPr txBox="1"/>
              <p:nvPr/>
            </p:nvSpPr>
            <p:spPr>
              <a:xfrm>
                <a:off x="4863677" y="3791931"/>
                <a:ext cx="147044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AAV-PNPLA3</a:t>
                </a:r>
                <a:r>
                  <a:rPr lang="en-GB" sz="1200" b="1" baseline="30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I148M</a:t>
                </a: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D20BFD4-86D9-4E78-ACD0-277A0D8189C0}"/>
                </a:ext>
              </a:extLst>
            </p:cNvPr>
            <p:cNvSpPr txBox="1"/>
            <p:nvPr/>
          </p:nvSpPr>
          <p:spPr>
            <a:xfrm>
              <a:off x="178667" y="5184984"/>
              <a:ext cx="73257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B050"/>
                  </a:solidFill>
                </a:rPr>
                <a:t>CDNW</a:t>
              </a:r>
              <a:endParaRPr lang="en-GB" sz="1200" dirty="0">
                <a:solidFill>
                  <a:srgbClr val="00B050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DF5F9A6-AE20-4537-B792-9E3FB655122E}"/>
                </a:ext>
              </a:extLst>
            </p:cNvPr>
            <p:cNvSpPr txBox="1"/>
            <p:nvPr/>
          </p:nvSpPr>
          <p:spPr>
            <a:xfrm>
              <a:off x="1200517" y="5173618"/>
              <a:ext cx="71223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6699"/>
                  </a:solidFill>
                </a:rPr>
                <a:t>WDSW</a:t>
              </a:r>
            </a:p>
          </p:txBody>
        </p:sp>
        <p:pic>
          <p:nvPicPr>
            <p:cNvPr id="58" name="Picture 2" descr="Related image">
              <a:extLst>
                <a:ext uri="{FF2B5EF4-FFF2-40B4-BE49-F238E27FC236}">
                  <a16:creationId xmlns:a16="http://schemas.microsoft.com/office/drawing/2014/main" id="{7D1E1F1E-F511-4E25-8D3E-F1B9A49AFF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5" t="13133" r="51966" b="47900"/>
            <a:stretch/>
          </p:blipFill>
          <p:spPr bwMode="auto">
            <a:xfrm flipH="1">
              <a:off x="1195506" y="5364407"/>
              <a:ext cx="679662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Related image">
              <a:extLst>
                <a:ext uri="{FF2B5EF4-FFF2-40B4-BE49-F238E27FC236}">
                  <a16:creationId xmlns:a16="http://schemas.microsoft.com/office/drawing/2014/main" id="{68A0E8E3-DAAC-4891-8902-6B5986BF8A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25" t="13133" r="893" b="47900"/>
            <a:stretch/>
          </p:blipFill>
          <p:spPr bwMode="auto">
            <a:xfrm flipH="1">
              <a:off x="140550" y="5363032"/>
              <a:ext cx="780353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E709923-8919-4F5A-9947-460E884CD019}"/>
                </a:ext>
              </a:extLst>
            </p:cNvPr>
            <p:cNvSpPr txBox="1"/>
            <p:nvPr/>
          </p:nvSpPr>
          <p:spPr>
            <a:xfrm>
              <a:off x="2620912" y="4032305"/>
              <a:ext cx="73257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B050"/>
                  </a:solidFill>
                </a:rPr>
                <a:t>CDNW</a:t>
              </a:r>
              <a:endParaRPr lang="en-GB" sz="1200" dirty="0">
                <a:solidFill>
                  <a:srgbClr val="00B050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556A0A5-C325-4725-8AC1-BDADA0FD2A0F}"/>
                </a:ext>
              </a:extLst>
            </p:cNvPr>
            <p:cNvSpPr txBox="1"/>
            <p:nvPr/>
          </p:nvSpPr>
          <p:spPr>
            <a:xfrm>
              <a:off x="3642762" y="4020939"/>
              <a:ext cx="71223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6699"/>
                  </a:solidFill>
                </a:rPr>
                <a:t>WDSW</a:t>
              </a:r>
            </a:p>
          </p:txBody>
        </p:sp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9423668E-6D56-44EA-90F0-0180F3E3B9AC}"/>
                </a:ext>
              </a:extLst>
            </p:cNvPr>
            <p:cNvSpPr/>
            <p:nvPr/>
          </p:nvSpPr>
          <p:spPr>
            <a:xfrm rot="6910578">
              <a:off x="2821250" y="3638007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Arrow: Right 62">
              <a:extLst>
                <a:ext uri="{FF2B5EF4-FFF2-40B4-BE49-F238E27FC236}">
                  <a16:creationId xmlns:a16="http://schemas.microsoft.com/office/drawing/2014/main" id="{274971CD-B174-4176-B8EB-8D52488D23A2}"/>
                </a:ext>
              </a:extLst>
            </p:cNvPr>
            <p:cNvSpPr/>
            <p:nvPr/>
          </p:nvSpPr>
          <p:spPr>
            <a:xfrm rot="3704087">
              <a:off x="3561119" y="3615418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4" name="Picture 2" descr="Related image">
              <a:extLst>
                <a:ext uri="{FF2B5EF4-FFF2-40B4-BE49-F238E27FC236}">
                  <a16:creationId xmlns:a16="http://schemas.microsoft.com/office/drawing/2014/main" id="{DF6F702D-4290-4D98-AACD-51A4B37D80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5" t="13133" r="51966" b="47900"/>
            <a:stretch/>
          </p:blipFill>
          <p:spPr bwMode="auto">
            <a:xfrm flipH="1">
              <a:off x="3637751" y="4211728"/>
              <a:ext cx="679662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Related image">
              <a:extLst>
                <a:ext uri="{FF2B5EF4-FFF2-40B4-BE49-F238E27FC236}">
                  <a16:creationId xmlns:a16="http://schemas.microsoft.com/office/drawing/2014/main" id="{9D32F90E-7B45-4E35-97E0-7796B5DCE3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25" t="13133" r="893" b="47900"/>
            <a:stretch/>
          </p:blipFill>
          <p:spPr bwMode="auto">
            <a:xfrm flipH="1">
              <a:off x="2582795" y="4210353"/>
              <a:ext cx="780353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Arrow: Right 65">
              <a:extLst>
                <a:ext uri="{FF2B5EF4-FFF2-40B4-BE49-F238E27FC236}">
                  <a16:creationId xmlns:a16="http://schemas.microsoft.com/office/drawing/2014/main" id="{6DBBFE84-4688-4148-9C40-34B9ED9CE862}"/>
                </a:ext>
              </a:extLst>
            </p:cNvPr>
            <p:cNvSpPr/>
            <p:nvPr/>
          </p:nvSpPr>
          <p:spPr>
            <a:xfrm rot="6910578">
              <a:off x="368681" y="4809285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Arrow: Right 66">
              <a:extLst>
                <a:ext uri="{FF2B5EF4-FFF2-40B4-BE49-F238E27FC236}">
                  <a16:creationId xmlns:a16="http://schemas.microsoft.com/office/drawing/2014/main" id="{FE9D7AC9-6CD3-4E35-9713-C95BCEB1B2FE}"/>
                </a:ext>
              </a:extLst>
            </p:cNvPr>
            <p:cNvSpPr/>
            <p:nvPr/>
          </p:nvSpPr>
          <p:spPr>
            <a:xfrm rot="3704087">
              <a:off x="1108550" y="4786696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324BA86-D08E-4B0C-942C-7EFAF04D43DF}"/>
                </a:ext>
              </a:extLst>
            </p:cNvPr>
            <p:cNvSpPr txBox="1"/>
            <p:nvPr/>
          </p:nvSpPr>
          <p:spPr>
            <a:xfrm>
              <a:off x="4233345" y="2296389"/>
              <a:ext cx="73257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B050"/>
                  </a:solidFill>
                </a:rPr>
                <a:t>CDNW</a:t>
              </a:r>
              <a:endParaRPr lang="en-GB" sz="1200" dirty="0">
                <a:solidFill>
                  <a:srgbClr val="00B050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6F79F32-C34D-48AC-898F-38E479FAD608}"/>
                </a:ext>
              </a:extLst>
            </p:cNvPr>
            <p:cNvSpPr txBox="1"/>
            <p:nvPr/>
          </p:nvSpPr>
          <p:spPr>
            <a:xfrm>
              <a:off x="5255195" y="2285023"/>
              <a:ext cx="71223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6699"/>
                  </a:solidFill>
                </a:rPr>
                <a:t>WDSW</a:t>
              </a:r>
            </a:p>
          </p:txBody>
        </p:sp>
        <p:sp>
          <p:nvSpPr>
            <p:cNvPr id="70" name="Arrow: Right 69">
              <a:extLst>
                <a:ext uri="{FF2B5EF4-FFF2-40B4-BE49-F238E27FC236}">
                  <a16:creationId xmlns:a16="http://schemas.microsoft.com/office/drawing/2014/main" id="{C35874C0-8E4A-420D-A970-322E5FF9105A}"/>
                </a:ext>
              </a:extLst>
            </p:cNvPr>
            <p:cNvSpPr/>
            <p:nvPr/>
          </p:nvSpPr>
          <p:spPr>
            <a:xfrm rot="6910578">
              <a:off x="4433683" y="1902091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Arrow: Right 70">
              <a:extLst>
                <a:ext uri="{FF2B5EF4-FFF2-40B4-BE49-F238E27FC236}">
                  <a16:creationId xmlns:a16="http://schemas.microsoft.com/office/drawing/2014/main" id="{A045EC38-E83F-4B73-925B-5CA24D43F10B}"/>
                </a:ext>
              </a:extLst>
            </p:cNvPr>
            <p:cNvSpPr/>
            <p:nvPr/>
          </p:nvSpPr>
          <p:spPr>
            <a:xfrm rot="3704087">
              <a:off x="5173552" y="1879502"/>
              <a:ext cx="564714" cy="277775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2" name="Picture 2" descr="Related image">
              <a:extLst>
                <a:ext uri="{FF2B5EF4-FFF2-40B4-BE49-F238E27FC236}">
                  <a16:creationId xmlns:a16="http://schemas.microsoft.com/office/drawing/2014/main" id="{97D0A86C-94A1-4E2F-947D-EF09F8C7A7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5" t="13133" r="51966" b="47900"/>
            <a:stretch/>
          </p:blipFill>
          <p:spPr bwMode="auto">
            <a:xfrm flipH="1">
              <a:off x="5250184" y="2475812"/>
              <a:ext cx="679662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Related image">
              <a:extLst>
                <a:ext uri="{FF2B5EF4-FFF2-40B4-BE49-F238E27FC236}">
                  <a16:creationId xmlns:a16="http://schemas.microsoft.com/office/drawing/2014/main" id="{C9D4A93F-44EE-4778-9E3E-FF87D176C8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25" t="13133" r="893" b="47900"/>
            <a:stretch/>
          </p:blipFill>
          <p:spPr bwMode="auto">
            <a:xfrm flipH="1">
              <a:off x="4195228" y="2474437"/>
              <a:ext cx="780353" cy="46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DA313B16-C51E-4915-945C-CEED352DE9A4}"/>
              </a:ext>
            </a:extLst>
          </p:cNvPr>
          <p:cNvSpPr txBox="1"/>
          <p:nvPr/>
        </p:nvSpPr>
        <p:spPr>
          <a:xfrm>
            <a:off x="14914" y="75036"/>
            <a:ext cx="61293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0" u="none" strike="noStrike" baseline="0" dirty="0">
                <a:solidFill>
                  <a:srgbClr val="002060"/>
                </a:solidFill>
              </a:rPr>
              <a:t>PNPLA3 mediated </a:t>
            </a:r>
            <a:r>
              <a:rPr lang="en-GB" sz="2000" b="1" dirty="0">
                <a:solidFill>
                  <a:srgbClr val="002060"/>
                </a:solidFill>
              </a:rPr>
              <a:t>a</a:t>
            </a:r>
            <a:r>
              <a:rPr lang="en-GB" sz="2000" b="1" i="0" u="none" strike="noStrike" baseline="0" dirty="0">
                <a:solidFill>
                  <a:srgbClr val="002060"/>
                </a:solidFill>
              </a:rPr>
              <a:t>cceleration of Steatohepatitis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D26C6B4-BA48-48BC-BD88-064B06D54C12}"/>
              </a:ext>
            </a:extLst>
          </p:cNvPr>
          <p:cNvSpPr txBox="1"/>
          <p:nvPr/>
        </p:nvSpPr>
        <p:spPr>
          <a:xfrm>
            <a:off x="6039086" y="1068854"/>
            <a:ext cx="5897032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1200"/>
              </a:spcAft>
              <a:buFont typeface="+mj-lt"/>
              <a:buAutoNum type="arabicPeriod"/>
            </a:pPr>
            <a:r>
              <a:rPr lang="en-GB" b="0" i="0" u="none" strike="noStrike" baseline="0" dirty="0">
                <a:solidFill>
                  <a:srgbClr val="002060"/>
                </a:solidFill>
              </a:rPr>
              <a:t>To test the hypothesis that </a:t>
            </a:r>
            <a:r>
              <a:rPr lang="en-GB" b="1" i="0" u="none" strike="noStrike" baseline="0" dirty="0">
                <a:solidFill>
                  <a:srgbClr val="002060"/>
                </a:solidFill>
              </a:rPr>
              <a:t>overexpression of PNPLA3</a:t>
            </a:r>
            <a:r>
              <a:rPr lang="en-GB" b="1" i="0" u="none" baseline="30000" dirty="0">
                <a:solidFill>
                  <a:srgbClr val="002060"/>
                </a:solidFill>
              </a:rPr>
              <a:t>I148M</a:t>
            </a:r>
            <a:r>
              <a:rPr lang="en-GB" b="1" i="0" u="none" strike="noStrike" baseline="0" dirty="0">
                <a:solidFill>
                  <a:srgbClr val="002060"/>
                </a:solidFill>
              </a:rPr>
              <a:t> would cause development of NASH with fibrosis at a time point (8 weeks) when the model would normally only develop </a:t>
            </a:r>
            <a:r>
              <a:rPr lang="en-GB" b="1" dirty="0">
                <a:solidFill>
                  <a:srgbClr val="002060"/>
                </a:solidFill>
              </a:rPr>
              <a:t>a fatty liver</a:t>
            </a:r>
            <a:r>
              <a:rPr lang="en-GB" dirty="0">
                <a:solidFill>
                  <a:srgbClr val="002060"/>
                </a:solidFill>
              </a:rPr>
              <a:t>, thus demonstrating disease acceleration by PNPLA3</a:t>
            </a:r>
            <a:r>
              <a:rPr lang="en-GB" baseline="30000" dirty="0">
                <a:solidFill>
                  <a:srgbClr val="002060"/>
                </a:solidFill>
              </a:rPr>
              <a:t>I148M</a:t>
            </a:r>
          </a:p>
          <a:p>
            <a:pPr marL="457200" indent="-457200" algn="l">
              <a:spcAft>
                <a:spcPts val="1200"/>
              </a:spcAft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To </a:t>
            </a:r>
            <a:r>
              <a:rPr lang="en-GB" b="1" dirty="0">
                <a:solidFill>
                  <a:srgbClr val="002060"/>
                </a:solidFill>
              </a:rPr>
              <a:t>confirm the specificity of these findings by rescuing the phenotype by silencing PNPLA3</a:t>
            </a:r>
            <a:r>
              <a:rPr lang="en-GB" b="1" baseline="30000" dirty="0">
                <a:solidFill>
                  <a:srgbClr val="002060"/>
                </a:solidFill>
              </a:rPr>
              <a:t>I148M</a:t>
            </a:r>
            <a:r>
              <a:rPr lang="en-GB" b="1" dirty="0">
                <a:solidFill>
                  <a:srgbClr val="002060"/>
                </a:solidFill>
              </a:rPr>
              <a:t> </a:t>
            </a:r>
            <a:r>
              <a:rPr lang="en-GB" dirty="0">
                <a:solidFill>
                  <a:srgbClr val="002060"/>
                </a:solidFill>
              </a:rPr>
              <a:t>after its initial overexpression</a:t>
            </a:r>
          </a:p>
          <a:p>
            <a:pPr marL="457200" indent="-457200" algn="l">
              <a:spcAft>
                <a:spcPts val="1200"/>
              </a:spcAft>
              <a:buFont typeface="+mj-lt"/>
              <a:buAutoNum type="arabicPeriod"/>
            </a:pP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To</a:t>
            </a:r>
            <a:r>
              <a:rPr lang="en-GB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define the metabolomic, transcriptomic, and molecular bases of PNPLA3</a:t>
            </a:r>
            <a:r>
              <a:rPr lang="en-GB" b="1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I148M</a:t>
            </a:r>
            <a:r>
              <a:rPr lang="en-GB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-related acceleration of steatohepatitis and fibrosis</a:t>
            </a:r>
          </a:p>
          <a:p>
            <a:pPr marL="457200" indent="-457200" algn="l">
              <a:spcAft>
                <a:spcPts val="1200"/>
              </a:spcAft>
              <a:buFont typeface="+mj-lt"/>
              <a:buAutoNum type="arabicPeriod"/>
            </a:pP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To </a:t>
            </a:r>
            <a:r>
              <a:rPr lang="en-GB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confirm the effects of hepatocyte-specific PNPLA3 expression on stellate cell activation</a:t>
            </a: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, procollagen gene expression in stellate cells was measured after exposure to conditioned media from hepatocytes with and without overexpressed PNPLA3</a:t>
            </a:r>
            <a:r>
              <a:rPr lang="en-GB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I148M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353A2F47-8C03-4564-A4E0-3FC05AB53BF5}"/>
              </a:ext>
            </a:extLst>
          </p:cNvPr>
          <p:cNvSpPr/>
          <p:nvPr/>
        </p:nvSpPr>
        <p:spPr>
          <a:xfrm rot="6910578">
            <a:off x="937873" y="6052769"/>
            <a:ext cx="564714" cy="277775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5C071325-052F-4519-9566-4849DE5939F7}"/>
              </a:ext>
            </a:extLst>
          </p:cNvPr>
          <p:cNvSpPr/>
          <p:nvPr/>
        </p:nvSpPr>
        <p:spPr>
          <a:xfrm rot="3704087">
            <a:off x="1677742" y="6030180"/>
            <a:ext cx="564714" cy="277775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CC763D-99DC-47B4-B038-4713C9CA8DFF}"/>
              </a:ext>
            </a:extLst>
          </p:cNvPr>
          <p:cNvSpPr txBox="1"/>
          <p:nvPr/>
        </p:nvSpPr>
        <p:spPr>
          <a:xfrm>
            <a:off x="314183" y="6524527"/>
            <a:ext cx="1276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chemeClr val="accent2"/>
                </a:solidFill>
              </a:rPr>
              <a:t>scrambled siRNA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5E5C558-832E-49B1-A570-EFD221891D6F}"/>
              </a:ext>
            </a:extLst>
          </p:cNvPr>
          <p:cNvSpPr txBox="1"/>
          <p:nvPr/>
        </p:nvSpPr>
        <p:spPr>
          <a:xfrm>
            <a:off x="1528921" y="6523048"/>
            <a:ext cx="15300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chemeClr val="accent2"/>
                </a:solidFill>
              </a:rPr>
              <a:t>PNPLA3</a:t>
            </a:r>
            <a:r>
              <a:rPr lang="en-GB" sz="1200" b="1" baseline="30000" dirty="0">
                <a:solidFill>
                  <a:schemeClr val="accent2"/>
                </a:solidFill>
              </a:rPr>
              <a:t>I148M</a:t>
            </a:r>
            <a:r>
              <a:rPr lang="en-GB" sz="1200" b="1" dirty="0">
                <a:solidFill>
                  <a:schemeClr val="accent2"/>
                </a:solidFill>
              </a:rPr>
              <a:t> siRNA</a:t>
            </a:r>
          </a:p>
        </p:txBody>
      </p:sp>
    </p:spTree>
    <p:extLst>
      <p:ext uri="{BB962C8B-B14F-4D97-AF65-F5344CB8AC3E}">
        <p14:creationId xmlns:p14="http://schemas.microsoft.com/office/powerpoint/2010/main" val="539461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9540</TotalTime>
  <Words>1908</Words>
  <Application>Microsoft Office PowerPoint</Application>
  <PresentationFormat>Widescreen</PresentationFormat>
  <Paragraphs>173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ACaslonPro-Regular</vt:lpstr>
      <vt:lpstr>Arial</vt:lpstr>
      <vt:lpstr>BrowalliaUPC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Patcharamon Seubnooch</dc:creator>
  <cp:lastModifiedBy>Patcharamon Seubnooch</cp:lastModifiedBy>
  <cp:revision>86</cp:revision>
  <dcterms:created xsi:type="dcterms:W3CDTF">2021-07-21T20:13:27Z</dcterms:created>
  <dcterms:modified xsi:type="dcterms:W3CDTF">2021-07-30T09:18:19Z</dcterms:modified>
</cp:coreProperties>
</file>