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1" r:id="rId3"/>
    <p:sldId id="264" r:id="rId4"/>
    <p:sldId id="305" r:id="rId5"/>
    <p:sldId id="271" r:id="rId6"/>
    <p:sldId id="263" r:id="rId7"/>
    <p:sldId id="258" r:id="rId8"/>
    <p:sldId id="286" r:id="rId9"/>
    <p:sldId id="272" r:id="rId10"/>
    <p:sldId id="287" r:id="rId11"/>
    <p:sldId id="280" r:id="rId12"/>
    <p:sldId id="282" r:id="rId13"/>
    <p:sldId id="295" r:id="rId14"/>
    <p:sldId id="289" r:id="rId15"/>
    <p:sldId id="299" r:id="rId16"/>
    <p:sldId id="283" r:id="rId17"/>
    <p:sldId id="288" r:id="rId18"/>
    <p:sldId id="285" r:id="rId19"/>
    <p:sldId id="290" r:id="rId20"/>
    <p:sldId id="301" r:id="rId21"/>
    <p:sldId id="268" r:id="rId22"/>
    <p:sldId id="293" r:id="rId23"/>
    <p:sldId id="291" r:id="rId24"/>
    <p:sldId id="296" r:id="rId25"/>
    <p:sldId id="303" r:id="rId26"/>
    <p:sldId id="257"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CF6D0"/>
    <a:srgbClr val="75A4DD"/>
    <a:srgbClr val="FFFF99"/>
    <a:srgbClr val="FF7C8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24" autoAdjust="0"/>
  </p:normalViewPr>
  <p:slideViewPr>
    <p:cSldViewPr>
      <p:cViewPr varScale="1">
        <p:scale>
          <a:sx n="84" d="100"/>
          <a:sy n="84" d="100"/>
        </p:scale>
        <p:origin x="2394"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B037A6-57CD-4823-A7A6-8C2650447035}" type="datetimeFigureOut">
              <a:rPr lang="de-CH" smtClean="0"/>
              <a:t>09.01.2019</a:t>
            </a:fld>
            <a:endParaRPr lang="de-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CF386-BB1A-449D-B29E-80A4CBAC7185}" type="slidenum">
              <a:rPr lang="de-CH" smtClean="0"/>
              <a:t>‹Nr.›</a:t>
            </a:fld>
            <a:endParaRPr lang="de-CH"/>
          </a:p>
        </p:txBody>
      </p:sp>
    </p:spTree>
    <p:extLst>
      <p:ext uri="{BB962C8B-B14F-4D97-AF65-F5344CB8AC3E}">
        <p14:creationId xmlns:p14="http://schemas.microsoft.com/office/powerpoint/2010/main" val="25993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8E7CF386-BB1A-449D-B29E-80A4CBAC7185}" type="slidenum">
              <a:rPr lang="de-CH" smtClean="0"/>
              <a:t>1</a:t>
            </a:fld>
            <a:endParaRPr lang="de-CH"/>
          </a:p>
        </p:txBody>
      </p:sp>
    </p:spTree>
    <p:extLst>
      <p:ext uri="{BB962C8B-B14F-4D97-AF65-F5344CB8AC3E}">
        <p14:creationId xmlns:p14="http://schemas.microsoft.com/office/powerpoint/2010/main" val="3665579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smtClean="0"/>
              <a:t>To</a:t>
            </a:r>
            <a:r>
              <a:rPr lang="de-CH" dirty="0" smtClean="0"/>
              <a:t> </a:t>
            </a:r>
            <a:r>
              <a:rPr lang="de-CH" dirty="0" err="1" smtClean="0"/>
              <a:t>evaluate</a:t>
            </a:r>
            <a:r>
              <a:rPr lang="de-CH" baseline="0" dirty="0" smtClean="0"/>
              <a:t> </a:t>
            </a:r>
            <a:r>
              <a:rPr lang="de-CH" baseline="0" dirty="0" err="1" smtClean="0"/>
              <a:t>Metagenomic</a:t>
            </a:r>
            <a:r>
              <a:rPr lang="de-CH" baseline="0" dirty="0" smtClean="0"/>
              <a:t> </a:t>
            </a:r>
            <a:r>
              <a:rPr lang="de-CH" baseline="0" dirty="0" err="1" smtClean="0"/>
              <a:t>signature</a:t>
            </a:r>
            <a:r>
              <a:rPr lang="de-CH" baseline="0" dirty="0" smtClean="0"/>
              <a:t> </a:t>
            </a:r>
            <a:r>
              <a:rPr lang="de-CH" baseline="0" dirty="0" err="1" smtClean="0"/>
              <a:t>of</a:t>
            </a:r>
            <a:r>
              <a:rPr lang="de-CH" baseline="0" dirty="0" smtClean="0"/>
              <a:t> </a:t>
            </a:r>
            <a:r>
              <a:rPr lang="de-CH" baseline="0" dirty="0" err="1" smtClean="0"/>
              <a:t>hepatic</a:t>
            </a:r>
            <a:r>
              <a:rPr lang="de-CH" baseline="0" dirty="0" smtClean="0"/>
              <a:t> </a:t>
            </a:r>
            <a:r>
              <a:rPr lang="de-CH" baseline="0" dirty="0" err="1" smtClean="0"/>
              <a:t>steatosis</a:t>
            </a:r>
            <a:r>
              <a:rPr lang="de-CH" baseline="0" dirty="0" smtClean="0"/>
              <a:t>, </a:t>
            </a:r>
            <a:r>
              <a:rPr lang="de-CH" baseline="0" dirty="0" err="1" smtClean="0"/>
              <a:t>they</a:t>
            </a:r>
            <a:r>
              <a:rPr lang="de-CH" baseline="0" dirty="0" smtClean="0"/>
              <a:t> </a:t>
            </a:r>
            <a:r>
              <a:rPr lang="en-US" baseline="0" dirty="0" smtClean="0"/>
              <a:t>sequenced the patients’ fecal metagenome and data were processed using their in-house pipeline, performing quality control checks, filtering and binning of reads into taxonomic kingdoms.</a:t>
            </a:r>
            <a:endParaRPr lang="de-CH" dirty="0"/>
          </a:p>
        </p:txBody>
      </p:sp>
      <p:sp>
        <p:nvSpPr>
          <p:cNvPr id="4" name="Slide Number Placeholder 3"/>
          <p:cNvSpPr>
            <a:spLocks noGrp="1"/>
          </p:cNvSpPr>
          <p:nvPr>
            <p:ph type="sldNum" sz="quarter" idx="10"/>
          </p:nvPr>
        </p:nvSpPr>
        <p:spPr/>
        <p:txBody>
          <a:bodyPr/>
          <a:lstStyle/>
          <a:p>
            <a:fld id="{8E7CF386-BB1A-449D-B29E-80A4CBAC7185}" type="slidenum">
              <a:rPr lang="de-CH" smtClean="0"/>
              <a:t>10</a:t>
            </a:fld>
            <a:endParaRPr lang="de-CH"/>
          </a:p>
        </p:txBody>
      </p:sp>
    </p:spTree>
    <p:extLst>
      <p:ext uri="{BB962C8B-B14F-4D97-AF65-F5344CB8AC3E}">
        <p14:creationId xmlns:p14="http://schemas.microsoft.com/office/powerpoint/2010/main" val="384439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Hepatic steatosis is negatively associated</a:t>
            </a:r>
            <a:r>
              <a:rPr lang="en-US" baseline="0" dirty="0" smtClean="0"/>
              <a:t> with </a:t>
            </a:r>
            <a:r>
              <a:rPr lang="en-US" dirty="0" smtClean="0"/>
              <a:t>microbial gene richness (MGR) as</a:t>
            </a:r>
            <a:r>
              <a:rPr lang="en-US" baseline="0" dirty="0" smtClean="0"/>
              <a:t> show in figure a; </a:t>
            </a:r>
            <a:r>
              <a:rPr lang="en-US" dirty="0" smtClean="0"/>
              <a:t>liver steatosis grade 0 had high microbial gene richness than the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striking association between</a:t>
            </a:r>
            <a:r>
              <a:rPr lang="en-US" baseline="0" dirty="0" smtClean="0"/>
              <a:t> low MGR and hepatic steatosis is consistent with clinical results. As show in fig b </a:t>
            </a:r>
            <a:r>
              <a:rPr lang="en-US" dirty="0" smtClean="0"/>
              <a:t>several markers of</a:t>
            </a:r>
            <a:r>
              <a:rPr lang="en-US" baseline="0" dirty="0" smtClean="0"/>
              <a:t> </a:t>
            </a:r>
            <a:r>
              <a:rPr lang="en-US" dirty="0" smtClean="0"/>
              <a:t>liver function, as well as with</a:t>
            </a:r>
            <a:r>
              <a:rPr lang="en-US" baseline="0" dirty="0" smtClean="0"/>
              <a:t> </a:t>
            </a:r>
            <a:r>
              <a:rPr lang="en-US" dirty="0" smtClean="0"/>
              <a:t>echography-assessed liver steatosis were significantly anti-</a:t>
            </a:r>
            <a:r>
              <a:rPr lang="en-US" dirty="0" err="1" smtClean="0"/>
              <a:t>corrrelated</a:t>
            </a:r>
            <a:r>
              <a:rPr lang="en-US" dirty="0" smtClean="0"/>
              <a:t> with hepatic steatosis. </a:t>
            </a:r>
          </a:p>
          <a:p>
            <a:endParaRPr lang="en-US" dirty="0" smtClean="0"/>
          </a:p>
          <a:p>
            <a:endParaRPr lang="en-US" dirty="0" smtClean="0"/>
          </a:p>
          <a:p>
            <a:r>
              <a:rPr lang="en-US" dirty="0" smtClean="0"/>
              <a:t>including γ -</a:t>
            </a:r>
            <a:r>
              <a:rPr lang="en-US" dirty="0" err="1" smtClean="0"/>
              <a:t>glutamyltransferase</a:t>
            </a:r>
            <a:r>
              <a:rPr lang="en-US" dirty="0" smtClean="0"/>
              <a:t>, alanine aminotransferase</a:t>
            </a:r>
            <a:r>
              <a:rPr lang="en-US" baseline="0" dirty="0" smtClean="0"/>
              <a:t> </a:t>
            </a:r>
            <a:r>
              <a:rPr lang="en-US" dirty="0" smtClean="0"/>
              <a:t>and inflammation, </a:t>
            </a:r>
          </a:p>
        </p:txBody>
      </p:sp>
      <p:sp>
        <p:nvSpPr>
          <p:cNvPr id="4" name="Slide Number Placeholder 3"/>
          <p:cNvSpPr>
            <a:spLocks noGrp="1"/>
          </p:cNvSpPr>
          <p:nvPr>
            <p:ph type="sldNum" sz="quarter" idx="10"/>
          </p:nvPr>
        </p:nvSpPr>
        <p:spPr/>
        <p:txBody>
          <a:bodyPr/>
          <a:lstStyle/>
          <a:p>
            <a:fld id="{F9C86D5F-9529-4130-96F3-B38AED6873D3}" type="slidenum">
              <a:rPr lang="de-CH" smtClean="0"/>
              <a:t>11</a:t>
            </a:fld>
            <a:endParaRPr lang="de-CH"/>
          </a:p>
        </p:txBody>
      </p:sp>
    </p:spTree>
    <p:extLst>
      <p:ext uri="{BB962C8B-B14F-4D97-AF65-F5344CB8AC3E}">
        <p14:creationId xmlns:p14="http://schemas.microsoft.com/office/powerpoint/2010/main" val="4086062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smtClean="0"/>
              <a:t>From</a:t>
            </a:r>
            <a:r>
              <a:rPr lang="de-CH" dirty="0" smtClean="0"/>
              <a:t> </a:t>
            </a:r>
            <a:r>
              <a:rPr lang="de-CH" dirty="0" err="1" smtClean="0"/>
              <a:t>the</a:t>
            </a:r>
            <a:r>
              <a:rPr lang="de-CH" dirty="0" smtClean="0"/>
              <a:t> </a:t>
            </a:r>
            <a:r>
              <a:rPr lang="de-CH" dirty="0" err="1" smtClean="0"/>
              <a:t>data</a:t>
            </a:r>
            <a:r>
              <a:rPr lang="de-CH" dirty="0" smtClean="0"/>
              <a:t> </a:t>
            </a:r>
            <a:r>
              <a:rPr lang="de-CH" dirty="0" err="1" smtClean="0"/>
              <a:t>sequencing</a:t>
            </a:r>
            <a:r>
              <a:rPr lang="de-CH" dirty="0" smtClean="0"/>
              <a:t> (</a:t>
            </a:r>
            <a:r>
              <a:rPr lang="de-CH" dirty="0" err="1" smtClean="0"/>
              <a:t>Supple</a:t>
            </a:r>
            <a:r>
              <a:rPr lang="de-CH" dirty="0" smtClean="0"/>
              <a:t> F2),</a:t>
            </a:r>
            <a:r>
              <a:rPr lang="de-CH" baseline="0" dirty="0" smtClean="0"/>
              <a:t> </a:t>
            </a:r>
            <a:r>
              <a:rPr lang="de-CH" baseline="0" dirty="0" err="1" smtClean="0"/>
              <a:t>the</a:t>
            </a:r>
            <a:r>
              <a:rPr lang="de-CH" baseline="0" dirty="0" smtClean="0"/>
              <a:t> </a:t>
            </a:r>
            <a:r>
              <a:rPr lang="de-CH" baseline="0" dirty="0" err="1" smtClean="0"/>
              <a:t>majority</a:t>
            </a:r>
            <a:r>
              <a:rPr lang="de-CH" baseline="0" dirty="0" smtClean="0"/>
              <a:t> </a:t>
            </a:r>
            <a:r>
              <a:rPr lang="de-CH" baseline="0" dirty="0" err="1" smtClean="0"/>
              <a:t>of</a:t>
            </a:r>
            <a:r>
              <a:rPr lang="de-CH" baseline="0" dirty="0" smtClean="0"/>
              <a:t> </a:t>
            </a:r>
            <a:r>
              <a:rPr lang="de-CH" baseline="0" dirty="0" err="1" smtClean="0"/>
              <a:t>faecal</a:t>
            </a:r>
            <a:r>
              <a:rPr lang="de-CH" baseline="0" dirty="0" smtClean="0"/>
              <a:t> DNA </a:t>
            </a:r>
            <a:r>
              <a:rPr lang="de-CH" baseline="0" dirty="0" err="1" smtClean="0"/>
              <a:t>belonged</a:t>
            </a:r>
            <a:r>
              <a:rPr lang="de-CH" baseline="0" dirty="0" smtClean="0"/>
              <a:t> </a:t>
            </a:r>
            <a:r>
              <a:rPr lang="de-CH" baseline="0" dirty="0" err="1" smtClean="0"/>
              <a:t>to</a:t>
            </a:r>
            <a:r>
              <a:rPr lang="de-CH" baseline="0" dirty="0" smtClean="0"/>
              <a:t> </a:t>
            </a:r>
            <a:r>
              <a:rPr lang="de-CH" baseline="0" dirty="0" err="1" smtClean="0"/>
              <a:t>prokaryotes</a:t>
            </a:r>
            <a:r>
              <a:rPr lang="de-CH" baseline="0" dirty="0" smtClean="0"/>
              <a:t> (</a:t>
            </a:r>
            <a:r>
              <a:rPr lang="de-CH" baseline="0" dirty="0" err="1" smtClean="0"/>
              <a:t>archaea</a:t>
            </a:r>
            <a:r>
              <a:rPr lang="de-CH" baseline="0" dirty="0" smtClean="0"/>
              <a:t> </a:t>
            </a:r>
            <a:r>
              <a:rPr lang="de-CH" baseline="0" dirty="0" err="1" smtClean="0"/>
              <a:t>and</a:t>
            </a:r>
            <a:r>
              <a:rPr lang="de-CH" baseline="0" dirty="0" smtClean="0"/>
              <a:t> </a:t>
            </a:r>
            <a:r>
              <a:rPr lang="de-CH" baseline="0" dirty="0" err="1" smtClean="0"/>
              <a:t>bacteria</a:t>
            </a:r>
            <a:r>
              <a:rPr lang="de-CH" baseline="0" dirty="0" smtClean="0"/>
              <a:t>).</a:t>
            </a:r>
          </a:p>
          <a:p>
            <a:r>
              <a:rPr lang="en-US" dirty="0" smtClean="0"/>
              <a:t>Then to determine whether specific microorganisms were responsible</a:t>
            </a:r>
            <a:r>
              <a:rPr lang="en-US" baseline="0" dirty="0" smtClean="0"/>
              <a:t> </a:t>
            </a:r>
            <a:r>
              <a:rPr lang="en-US" dirty="0" smtClean="0"/>
              <a:t>for this correlation, they assessed the abundance of prokaryotes within the metagenomes.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(fig d &amp; e)</a:t>
            </a:r>
            <a:r>
              <a:rPr lang="en-US" baseline="0" dirty="0" smtClean="0"/>
              <a:t> </a:t>
            </a:r>
            <a:r>
              <a:rPr lang="en-US" dirty="0" smtClean="0"/>
              <a:t>Several taxa were significantly associated</a:t>
            </a:r>
            <a:r>
              <a:rPr lang="en-US" baseline="0" dirty="0" smtClean="0"/>
              <a:t> </a:t>
            </a:r>
            <a:r>
              <a:rPr lang="en-US" dirty="0" smtClean="0"/>
              <a:t>with liver steatosis (both anti-correlated and correlated)</a:t>
            </a:r>
          </a:p>
          <a:p>
            <a:r>
              <a:rPr lang="en-US" dirty="0" smtClean="0"/>
              <a:t>and other related clinical parameters as show in</a:t>
            </a:r>
            <a:r>
              <a:rPr lang="en-US" baseline="0" dirty="0" smtClean="0"/>
              <a:t> fig C</a:t>
            </a:r>
            <a:endParaRPr lang="de-CH" dirty="0"/>
          </a:p>
        </p:txBody>
      </p:sp>
      <p:sp>
        <p:nvSpPr>
          <p:cNvPr id="4" name="Slide Number Placeholder 3"/>
          <p:cNvSpPr>
            <a:spLocks noGrp="1"/>
          </p:cNvSpPr>
          <p:nvPr>
            <p:ph type="sldNum" sz="quarter" idx="10"/>
          </p:nvPr>
        </p:nvSpPr>
        <p:spPr/>
        <p:txBody>
          <a:bodyPr/>
          <a:lstStyle/>
          <a:p>
            <a:fld id="{F9C86D5F-9529-4130-96F3-B38AED6873D3}" type="slidenum">
              <a:rPr lang="de-CH" smtClean="0"/>
              <a:t>12</a:t>
            </a:fld>
            <a:endParaRPr lang="de-CH"/>
          </a:p>
        </p:txBody>
      </p:sp>
    </p:spTree>
    <p:extLst>
      <p:ext uri="{BB962C8B-B14F-4D97-AF65-F5344CB8AC3E}">
        <p14:creationId xmlns:p14="http://schemas.microsoft.com/office/powerpoint/2010/main" val="408606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they investigated the associations between microbial function,</a:t>
            </a:r>
            <a:r>
              <a:rPr lang="en-US" baseline="0" dirty="0" smtClean="0"/>
              <a:t> </a:t>
            </a:r>
            <a:r>
              <a:rPr lang="en-US" dirty="0" smtClean="0"/>
              <a:t>by mapping their microbial gene catalog onto KEGG modules, and clinical phenotypes,</a:t>
            </a:r>
            <a:r>
              <a:rPr lang="en-US" baseline="0" dirty="0" smtClean="0"/>
              <a:t> </a:t>
            </a:r>
            <a:r>
              <a:rPr lang="en-US" dirty="0" smtClean="0"/>
              <a:t>thus revealing positive associations of hepatic steatosis with microbial</a:t>
            </a:r>
            <a:r>
              <a:rPr lang="en-US" baseline="0" dirty="0" smtClean="0"/>
              <a:t> </a:t>
            </a:r>
            <a:r>
              <a:rPr lang="en-US" dirty="0" smtClean="0"/>
              <a:t>carbohydrate, lipid and amino acid metabolism</a:t>
            </a:r>
          </a:p>
          <a:p>
            <a:r>
              <a:rPr lang="en-US" dirty="0" smtClean="0"/>
              <a:t>There are a lot of metabolites which significantly correlated with liver steatosis and clinical results </a:t>
            </a:r>
          </a:p>
          <a:p>
            <a:r>
              <a:rPr lang="en-US" dirty="0" smtClean="0"/>
              <a:t>However, there are 2 important</a:t>
            </a:r>
            <a:r>
              <a:rPr lang="en-US" baseline="0" dirty="0" smtClean="0"/>
              <a:t> metabolites which are </a:t>
            </a:r>
            <a:r>
              <a:rPr lang="en-US" dirty="0" smtClean="0"/>
              <a:t>LPS and peptidoglycan biosynthesis, which as observed in rodents will show in the next experiment </a:t>
            </a:r>
          </a:p>
          <a:p>
            <a:r>
              <a:rPr lang="en-US" dirty="0" smtClean="0"/>
              <a:t>These data indicate that a change in microbial metabolism may contribute to liver health in obese women.</a:t>
            </a:r>
          </a:p>
          <a:p>
            <a:endParaRPr lang="de-CH" dirty="0"/>
          </a:p>
        </p:txBody>
      </p:sp>
      <p:sp>
        <p:nvSpPr>
          <p:cNvPr id="4" name="Slide Number Placeholder 3"/>
          <p:cNvSpPr>
            <a:spLocks noGrp="1"/>
          </p:cNvSpPr>
          <p:nvPr>
            <p:ph type="sldNum" sz="quarter" idx="10"/>
          </p:nvPr>
        </p:nvSpPr>
        <p:spPr/>
        <p:txBody>
          <a:bodyPr/>
          <a:lstStyle/>
          <a:p>
            <a:fld id="{8E7CF386-BB1A-449D-B29E-80A4CBAC7185}" type="slidenum">
              <a:rPr lang="de-CH" smtClean="0"/>
              <a:t>13</a:t>
            </a:fld>
            <a:endParaRPr lang="de-CH"/>
          </a:p>
        </p:txBody>
      </p:sp>
    </p:spTree>
    <p:extLst>
      <p:ext uri="{BB962C8B-B14F-4D97-AF65-F5344CB8AC3E}">
        <p14:creationId xmlns:p14="http://schemas.microsoft.com/office/powerpoint/2010/main" val="2547329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8E7CF386-BB1A-449D-B29E-80A4CBAC7185}" type="slidenum">
              <a:rPr lang="de-CH" smtClean="0"/>
              <a:t>14</a:t>
            </a:fld>
            <a:endParaRPr lang="de-CH"/>
          </a:p>
        </p:txBody>
      </p:sp>
    </p:spTree>
    <p:extLst>
      <p:ext uri="{BB962C8B-B14F-4D97-AF65-F5344CB8AC3E}">
        <p14:creationId xmlns:p14="http://schemas.microsoft.com/office/powerpoint/2010/main" val="1382667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found 124 metabolites in the urine and 80 metabolites in the plasma that correlated with hepatic steatosis and associated clinical results.</a:t>
            </a:r>
          </a:p>
          <a:p>
            <a:endParaRPr lang="th-TH" dirty="0"/>
          </a:p>
        </p:txBody>
      </p:sp>
      <p:sp>
        <p:nvSpPr>
          <p:cNvPr id="4" name="Slide Number Placeholder 3"/>
          <p:cNvSpPr>
            <a:spLocks noGrp="1"/>
          </p:cNvSpPr>
          <p:nvPr>
            <p:ph type="sldNum" sz="quarter" idx="10"/>
          </p:nvPr>
        </p:nvSpPr>
        <p:spPr/>
        <p:txBody>
          <a:bodyPr/>
          <a:lstStyle/>
          <a:p>
            <a:fld id="{8E7CF386-BB1A-449D-B29E-80A4CBAC7185}" type="slidenum">
              <a:rPr lang="de-CH" smtClean="0"/>
              <a:t>15</a:t>
            </a:fld>
            <a:endParaRPr lang="de-CH"/>
          </a:p>
        </p:txBody>
      </p:sp>
    </p:spTree>
    <p:extLst>
      <p:ext uri="{BB962C8B-B14F-4D97-AF65-F5344CB8AC3E}">
        <p14:creationId xmlns:p14="http://schemas.microsoft.com/office/powerpoint/2010/main" val="3278107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figure show the majority  a</a:t>
            </a:r>
            <a:r>
              <a:rPr lang="en-US" dirty="0" smtClean="0"/>
              <a:t>ssociation of liver steatosis-associated metabolites in plasma and urine were</a:t>
            </a:r>
            <a:r>
              <a:rPr lang="en-US" baseline="0" dirty="0" smtClean="0"/>
              <a:t> also associated with low</a:t>
            </a:r>
            <a:r>
              <a:rPr lang="en-US" dirty="0" smtClean="0"/>
              <a:t> microbial</a:t>
            </a:r>
            <a:r>
              <a:rPr lang="en-US" baseline="0" dirty="0" smtClean="0"/>
              <a:t> gene richness.</a:t>
            </a:r>
            <a:endParaRPr lang="en-US" dirty="0" smtClean="0"/>
          </a:p>
          <a:p>
            <a:r>
              <a:rPr lang="de-CH" dirty="0" smtClean="0"/>
              <a:t>Among the</a:t>
            </a:r>
            <a:r>
              <a:rPr lang="de-CH" baseline="0" dirty="0" smtClean="0"/>
              <a:t> </a:t>
            </a:r>
            <a:r>
              <a:rPr lang="de-CH" dirty="0" smtClean="0"/>
              <a:t>top liver steatosis metabolites also associated with low MGR, they</a:t>
            </a:r>
            <a:r>
              <a:rPr lang="de-CH" baseline="0" dirty="0" smtClean="0"/>
              <a:t> </a:t>
            </a:r>
            <a:r>
              <a:rPr lang="de-CH" dirty="0" smtClean="0"/>
              <a:t>observed a significant correlation with branched-chain amino acid (BCAA) levels (leucine, valine isoleucine) in the plasma</a:t>
            </a:r>
            <a:r>
              <a:rPr lang="de-CH" baseline="0" dirty="0" smtClean="0"/>
              <a:t> </a:t>
            </a:r>
            <a:r>
              <a:rPr lang="de-CH" dirty="0" smtClean="0"/>
              <a:t>and a</a:t>
            </a:r>
            <a:r>
              <a:rPr lang="de-CH" baseline="0" dirty="0" smtClean="0"/>
              <a:t> </a:t>
            </a:r>
            <a:r>
              <a:rPr lang="de-CH" dirty="0" smtClean="0"/>
              <a:t>significant increase in levels in the urine consistent with reports in obese patients.</a:t>
            </a:r>
          </a:p>
          <a:p>
            <a:r>
              <a:rPr lang="de-CH" dirty="0" smtClean="0"/>
              <a:t>These results suggest the existence of a metabolic phenotype associated with hepatic steatosis</a:t>
            </a:r>
            <a:r>
              <a:rPr lang="de-CH" baseline="0" dirty="0" smtClean="0"/>
              <a:t> </a:t>
            </a:r>
            <a:r>
              <a:rPr lang="de-CH" dirty="0" smtClean="0"/>
              <a:t>and low MGR, pinpointing elevated branched-chain aminoacid (BCAA), aromatic amino acid (AAA) and microbial</a:t>
            </a:r>
            <a:r>
              <a:rPr lang="de-CH" baseline="0" dirty="0" smtClean="0"/>
              <a:t> </a:t>
            </a:r>
            <a:r>
              <a:rPr lang="de-CH" dirty="0" smtClean="0"/>
              <a:t>metabolite levels coupled to a potential imbalance in hepatic</a:t>
            </a:r>
            <a:r>
              <a:rPr lang="de-CH" baseline="0" dirty="0" smtClean="0"/>
              <a:t> </a:t>
            </a:r>
            <a:r>
              <a:rPr lang="de-CH" dirty="0" smtClean="0"/>
              <a:t>oxidation and conjugation of those microbial substrates.</a:t>
            </a:r>
            <a:endParaRPr lang="de-CH" dirty="0"/>
          </a:p>
        </p:txBody>
      </p:sp>
      <p:sp>
        <p:nvSpPr>
          <p:cNvPr id="4" name="Slide Number Placeholder 3"/>
          <p:cNvSpPr>
            <a:spLocks noGrp="1"/>
          </p:cNvSpPr>
          <p:nvPr>
            <p:ph type="sldNum" sz="quarter" idx="10"/>
          </p:nvPr>
        </p:nvSpPr>
        <p:spPr/>
        <p:txBody>
          <a:bodyPr/>
          <a:lstStyle/>
          <a:p>
            <a:fld id="{F9C86D5F-9529-4130-96F3-B38AED6873D3}" type="slidenum">
              <a:rPr lang="de-CH" smtClean="0"/>
              <a:t>16</a:t>
            </a:fld>
            <a:endParaRPr lang="de-CH"/>
          </a:p>
        </p:txBody>
      </p:sp>
    </p:spTree>
    <p:extLst>
      <p:ext uri="{BB962C8B-B14F-4D97-AF65-F5344CB8AC3E}">
        <p14:creationId xmlns:p14="http://schemas.microsoft.com/office/powerpoint/2010/main" val="1040627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clarify</a:t>
            </a:r>
            <a:r>
              <a:rPr lang="en-US" baseline="0" dirty="0" smtClean="0"/>
              <a:t> more about</a:t>
            </a:r>
            <a:r>
              <a:rPr lang="en-US" dirty="0" smtClean="0"/>
              <a:t> the hepatic molecular mechanisms associated with</a:t>
            </a:r>
            <a:r>
              <a:rPr lang="en-US" baseline="0" dirty="0" smtClean="0"/>
              <a:t> </a:t>
            </a:r>
            <a:r>
              <a:rPr lang="en-US" dirty="0" smtClean="0"/>
              <a:t>the gut microbiome, they study</a:t>
            </a:r>
            <a:r>
              <a:rPr lang="en-US" baseline="0" dirty="0" smtClean="0"/>
              <a:t> phenome by </a:t>
            </a:r>
            <a:r>
              <a:rPr lang="en-US" dirty="0" smtClean="0"/>
              <a:t>profiling hepatic transcriptomes on liver biopsy from the same</a:t>
            </a:r>
            <a:r>
              <a:rPr lang="en-US" baseline="0" dirty="0" smtClean="0"/>
              <a:t> </a:t>
            </a:r>
            <a:r>
              <a:rPr lang="en-US" dirty="0" smtClean="0"/>
              <a:t>set of patients. </a:t>
            </a:r>
            <a:endParaRPr lang="th-TH" dirty="0"/>
          </a:p>
        </p:txBody>
      </p:sp>
      <p:sp>
        <p:nvSpPr>
          <p:cNvPr id="4" name="Slide Number Placeholder 3"/>
          <p:cNvSpPr>
            <a:spLocks noGrp="1"/>
          </p:cNvSpPr>
          <p:nvPr>
            <p:ph type="sldNum" sz="quarter" idx="10"/>
          </p:nvPr>
        </p:nvSpPr>
        <p:spPr/>
        <p:txBody>
          <a:bodyPr/>
          <a:lstStyle/>
          <a:p>
            <a:fld id="{8E7CF386-BB1A-449D-B29E-80A4CBAC7185}" type="slidenum">
              <a:rPr lang="de-CH" smtClean="0"/>
              <a:t>17</a:t>
            </a:fld>
            <a:endParaRPr lang="de-CH"/>
          </a:p>
        </p:txBody>
      </p:sp>
    </p:spTree>
    <p:extLst>
      <p:ext uri="{BB962C8B-B14F-4D97-AF65-F5344CB8AC3E}">
        <p14:creationId xmlns:p14="http://schemas.microsoft.com/office/powerpoint/2010/main" val="143758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hepatic signaling pathway impact analysis (SPIA) including the 2,277 genes that intersected the liver steatosis and MGR-associated genes were generated.</a:t>
            </a:r>
          </a:p>
          <a:p>
            <a:r>
              <a:rPr lang="de-CH" dirty="0" smtClean="0"/>
              <a:t>Fig C show</a:t>
            </a:r>
            <a:r>
              <a:rPr lang="en-US" sz="1200" b="0" i="0" u="none" strike="noStrike" kern="1200" baseline="0" dirty="0" smtClean="0">
                <a:solidFill>
                  <a:schemeClr val="tx1"/>
                </a:solidFill>
                <a:latin typeface="+mn-lt"/>
                <a:ea typeface="+mn-ea"/>
                <a:cs typeface="+mn-cs"/>
              </a:rPr>
              <a:t> 2,277 genes that are significantly associated with liver steatosis and MGR</a:t>
            </a:r>
            <a:r>
              <a:rPr lang="de-CH" sz="1200" b="0" i="0" u="none" strike="noStrike" kern="1200" baseline="0" dirty="0" smtClean="0">
                <a:solidFill>
                  <a:schemeClr val="tx1"/>
                </a:solidFill>
                <a:latin typeface="+mn-lt"/>
                <a:ea typeface="+mn-ea"/>
                <a:cs typeface="+mn-cs"/>
              </a:rPr>
              <a:t>.  </a:t>
            </a:r>
          </a:p>
          <a:p>
            <a:r>
              <a:rPr lang="en-US" dirty="0" smtClean="0"/>
              <a:t>The yellow node represents the KEGG pathway of ‘NAFLD – Homo sapiens (human) gene.</a:t>
            </a:r>
          </a:p>
          <a:p>
            <a:r>
              <a:rPr lang="en-US" dirty="0" smtClean="0"/>
              <a:t>Enrichment analysis of the hepatic genes significantly correlated and anti-correlated with MGR is shown in fig d.</a:t>
            </a:r>
          </a:p>
          <a:p>
            <a:r>
              <a:rPr lang="en-US" dirty="0" smtClean="0"/>
              <a:t>Boxplots</a:t>
            </a:r>
            <a:r>
              <a:rPr lang="en-US" baseline="0" dirty="0" smtClean="0"/>
              <a:t> </a:t>
            </a:r>
            <a:r>
              <a:rPr lang="en-US" dirty="0" smtClean="0"/>
              <a:t>showing the ten hepatic genes that are most significantly correlated and anti-correlated with liver steatosis.</a:t>
            </a:r>
          </a:p>
          <a:p>
            <a:r>
              <a:rPr lang="en-US" dirty="0" smtClean="0"/>
              <a:t>LPL (which encodes lipoprotein lipase) was among the most</a:t>
            </a:r>
            <a:r>
              <a:rPr lang="en-US" baseline="0" dirty="0" smtClean="0"/>
              <a:t> </a:t>
            </a:r>
            <a:r>
              <a:rPr lang="en-US" dirty="0" smtClean="0"/>
              <a:t>correlated with hepatic steatosis. </a:t>
            </a:r>
          </a:p>
          <a:p>
            <a:r>
              <a:rPr lang="en-US" dirty="0" smtClean="0"/>
              <a:t>Whereas acyl-CoA dehydrogenase short/branched chain: ACADSB (which encodes</a:t>
            </a:r>
            <a:r>
              <a:rPr lang="en-US" baseline="0" dirty="0" smtClean="0"/>
              <a:t> </a:t>
            </a:r>
            <a:r>
              <a:rPr lang="en-US" dirty="0" smtClean="0"/>
              <a:t>short/branched-chain acyl-CoA dehydrogenase) and Insulin Receptor:</a:t>
            </a:r>
            <a:r>
              <a:rPr lang="en-US" baseline="0" dirty="0" smtClean="0"/>
              <a:t> </a:t>
            </a:r>
            <a:r>
              <a:rPr lang="en-US" dirty="0" smtClean="0"/>
              <a:t>INSR (which</a:t>
            </a:r>
            <a:r>
              <a:rPr lang="en-US" baseline="0" dirty="0" smtClean="0"/>
              <a:t> </a:t>
            </a:r>
            <a:r>
              <a:rPr lang="en-US" dirty="0" smtClean="0"/>
              <a:t>encodes the insulin receptor) were the most anti-correlated,</a:t>
            </a:r>
            <a:r>
              <a:rPr lang="en-US" baseline="0" dirty="0" smtClean="0"/>
              <a:t> </a:t>
            </a:r>
            <a:r>
              <a:rPr lang="en-US" dirty="0" smtClean="0"/>
              <a:t>suggesting a</a:t>
            </a:r>
            <a:r>
              <a:rPr lang="en-US" baseline="0" dirty="0" smtClean="0"/>
              <a:t> </a:t>
            </a:r>
            <a:r>
              <a:rPr lang="en-US" dirty="0" smtClean="0"/>
              <a:t>molecular basis for the observation that individuals with</a:t>
            </a:r>
            <a:r>
              <a:rPr lang="en-US" baseline="0" dirty="0" smtClean="0"/>
              <a:t> </a:t>
            </a:r>
            <a:r>
              <a:rPr lang="en-US" dirty="0" smtClean="0"/>
              <a:t>low MGR have a reduced capacity to respond to insulin.</a:t>
            </a:r>
          </a:p>
          <a:p>
            <a:r>
              <a:rPr lang="en-US" dirty="0" smtClean="0"/>
              <a:t>Moreover</a:t>
            </a:r>
            <a:r>
              <a:rPr lang="en-US" baseline="0" dirty="0" smtClean="0"/>
              <a:t> to complemented they analyses of the hepatic transcriptome by assessing the topology of a directional network made of 2,277 genes that were significantly associated with liver steatosis and low MGR mapped onto KEGG pathways involved in liver disease as shown in fig F</a:t>
            </a:r>
            <a:endParaRPr lang="de-CH" dirty="0"/>
          </a:p>
        </p:txBody>
      </p:sp>
      <p:sp>
        <p:nvSpPr>
          <p:cNvPr id="4" name="Slide Number Placeholder 3"/>
          <p:cNvSpPr>
            <a:spLocks noGrp="1"/>
          </p:cNvSpPr>
          <p:nvPr>
            <p:ph type="sldNum" sz="quarter" idx="10"/>
          </p:nvPr>
        </p:nvSpPr>
        <p:spPr/>
        <p:txBody>
          <a:bodyPr/>
          <a:lstStyle/>
          <a:p>
            <a:fld id="{F9C86D5F-9529-4130-96F3-B38AED6873D3}" type="slidenum">
              <a:rPr lang="de-CH" smtClean="0"/>
              <a:t>18</a:t>
            </a:fld>
            <a:endParaRPr lang="de-CH"/>
          </a:p>
        </p:txBody>
      </p:sp>
    </p:spTree>
    <p:extLst>
      <p:ext uri="{BB962C8B-B14F-4D97-AF65-F5344CB8AC3E}">
        <p14:creationId xmlns:p14="http://schemas.microsoft.com/office/powerpoint/2010/main" val="1040627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hepatic gene expression is relate with the</a:t>
            </a:r>
            <a:r>
              <a:rPr lang="en-US" baseline="0" dirty="0" smtClean="0"/>
              <a:t> </a:t>
            </a:r>
            <a:r>
              <a:rPr lang="en-US" dirty="0" smtClean="0"/>
              <a:t>metabolic signature obtained in the plasma and urine, showing elevated</a:t>
            </a:r>
            <a:r>
              <a:rPr lang="en-US" baseline="0" dirty="0" smtClean="0"/>
              <a:t> branched-chain amino acid </a:t>
            </a:r>
            <a:r>
              <a:rPr lang="en-US" dirty="0" smtClean="0"/>
              <a:t>levels associated with low MGR, liver</a:t>
            </a:r>
            <a:r>
              <a:rPr lang="en-US" baseline="0" dirty="0" smtClean="0"/>
              <a:t> </a:t>
            </a:r>
            <a:r>
              <a:rPr lang="en-US" dirty="0" smtClean="0"/>
              <a:t>steatosis and insulin resistance, highlighting the interconnection</a:t>
            </a:r>
            <a:r>
              <a:rPr lang="en-US" baseline="0" dirty="0" smtClean="0"/>
              <a:t> </a:t>
            </a:r>
            <a:r>
              <a:rPr lang="en-US" dirty="0" smtClean="0"/>
              <a:t>among these three parameters.</a:t>
            </a:r>
          </a:p>
          <a:p>
            <a:endParaRPr lang="en-US" dirty="0" smtClean="0"/>
          </a:p>
          <a:p>
            <a:r>
              <a:rPr lang="en-US" dirty="0" smtClean="0"/>
              <a:t>Then they tested whether fecal microbial communities from</a:t>
            </a:r>
            <a:r>
              <a:rPr lang="en-US" baseline="0" dirty="0" smtClean="0"/>
              <a:t> </a:t>
            </a:r>
            <a:r>
              <a:rPr lang="en-US" dirty="0" smtClean="0"/>
              <a:t>donors with hepatic steatosis (grade 3) could trigger steatosis</a:t>
            </a:r>
            <a:r>
              <a:rPr lang="en-US" baseline="0" dirty="0" smtClean="0"/>
              <a:t> </a:t>
            </a:r>
            <a:r>
              <a:rPr lang="en-US" dirty="0" smtClean="0"/>
              <a:t>molecular mechanisms to recipient mice when compared</a:t>
            </a:r>
            <a:r>
              <a:rPr lang="en-US" baseline="0" dirty="0" smtClean="0"/>
              <a:t> </a:t>
            </a:r>
            <a:r>
              <a:rPr lang="en-US" dirty="0" smtClean="0"/>
              <a:t>with samples from donors without hepatic steatosis (grade 0)</a:t>
            </a:r>
          </a:p>
          <a:p>
            <a:endParaRPr lang="th-TH" dirty="0"/>
          </a:p>
        </p:txBody>
      </p:sp>
      <p:sp>
        <p:nvSpPr>
          <p:cNvPr id="4" name="Slide Number Placeholder 3"/>
          <p:cNvSpPr>
            <a:spLocks noGrp="1"/>
          </p:cNvSpPr>
          <p:nvPr>
            <p:ph type="sldNum" sz="quarter" idx="10"/>
          </p:nvPr>
        </p:nvSpPr>
        <p:spPr/>
        <p:txBody>
          <a:bodyPr/>
          <a:lstStyle/>
          <a:p>
            <a:fld id="{8E7CF386-BB1A-449D-B29E-80A4CBAC7185}" type="slidenum">
              <a:rPr lang="de-CH" smtClean="0"/>
              <a:t>19</a:t>
            </a:fld>
            <a:endParaRPr lang="de-CH"/>
          </a:p>
        </p:txBody>
      </p:sp>
    </p:spTree>
    <p:extLst>
      <p:ext uri="{BB962C8B-B14F-4D97-AF65-F5344CB8AC3E}">
        <p14:creationId xmlns:p14="http://schemas.microsoft.com/office/powerpoint/2010/main" val="30458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8E7CF386-BB1A-449D-B29E-80A4CBAC7185}" type="slidenum">
              <a:rPr lang="de-CH" smtClean="0"/>
              <a:t>2</a:t>
            </a:fld>
            <a:endParaRPr lang="de-CH"/>
          </a:p>
        </p:txBody>
      </p:sp>
    </p:spTree>
    <p:extLst>
      <p:ext uri="{BB962C8B-B14F-4D97-AF65-F5344CB8AC3E}">
        <p14:creationId xmlns:p14="http://schemas.microsoft.com/office/powerpoint/2010/main" val="2165252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 short</a:t>
            </a:r>
            <a:r>
              <a:rPr lang="en-US" baseline="0" dirty="0" smtClean="0"/>
              <a:t> </a:t>
            </a:r>
            <a:r>
              <a:rPr lang="en-US" dirty="0" smtClean="0"/>
              <a:t>antibiotic treatment and washout period,</a:t>
            </a:r>
            <a:r>
              <a:rPr lang="en-US" baseline="0" dirty="0" smtClean="0"/>
              <a:t> they gave</a:t>
            </a:r>
            <a:r>
              <a:rPr lang="en-US" dirty="0" smtClean="0"/>
              <a:t> four consecutive daily</a:t>
            </a:r>
            <a:r>
              <a:rPr lang="en-US" baseline="0" dirty="0" smtClean="0"/>
              <a:t> fecal microbiota transplantations (</a:t>
            </a:r>
            <a:r>
              <a:rPr lang="en-US" dirty="0" smtClean="0"/>
              <a:t>FMTs)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Then the recipient mice were fed a chow diet for 2 weeks before the end of points.</a:t>
            </a:r>
          </a:p>
          <a:p>
            <a:endParaRPr lang="en-US" dirty="0" smtClean="0"/>
          </a:p>
          <a:p>
            <a:r>
              <a:rPr lang="en-US" dirty="0" smtClean="0"/>
              <a:t>The</a:t>
            </a:r>
            <a:r>
              <a:rPr lang="en-US" baseline="0" dirty="0" smtClean="0"/>
              <a:t> </a:t>
            </a:r>
            <a:r>
              <a:rPr lang="en-US" dirty="0" smtClean="0"/>
              <a:t>results</a:t>
            </a:r>
            <a:r>
              <a:rPr lang="en-US" baseline="0" dirty="0" smtClean="0"/>
              <a:t> showed</a:t>
            </a:r>
            <a:r>
              <a:rPr lang="en-US" dirty="0" smtClean="0"/>
              <a:t> in a moderate</a:t>
            </a:r>
            <a:r>
              <a:rPr lang="en-US" baseline="0" dirty="0" smtClean="0"/>
              <a:t> </a:t>
            </a:r>
            <a:r>
              <a:rPr lang="en-US" dirty="0" smtClean="0"/>
              <a:t>but rapid accumulation of hepatic triglycerides</a:t>
            </a:r>
          </a:p>
          <a:p>
            <a:r>
              <a:rPr lang="en-US" dirty="0" smtClean="0"/>
              <a:t>They also</a:t>
            </a:r>
            <a:r>
              <a:rPr lang="en-US" baseline="0" dirty="0" smtClean="0"/>
              <a:t> </a:t>
            </a:r>
            <a:r>
              <a:rPr lang="en-US" dirty="0" smtClean="0"/>
              <a:t>observed an increase in Fabp4 expression and plasma valine concentration</a:t>
            </a:r>
            <a:r>
              <a:rPr lang="en-US" baseline="0" dirty="0" smtClean="0"/>
              <a:t> </a:t>
            </a:r>
            <a:r>
              <a:rPr lang="en-US" dirty="0" smtClean="0"/>
              <a:t>compared with mice that received samples from patients</a:t>
            </a:r>
            <a:r>
              <a:rPr lang="en-US" baseline="0" dirty="0" smtClean="0"/>
              <a:t> </a:t>
            </a:r>
            <a:r>
              <a:rPr lang="en-US" dirty="0" smtClean="0"/>
              <a:t>without liver steatosis,</a:t>
            </a:r>
            <a:r>
              <a:rPr lang="en-US" baseline="0" dirty="0" smtClean="0"/>
              <a:t> </a:t>
            </a:r>
            <a:r>
              <a:rPr lang="en-US" dirty="0" smtClean="0"/>
              <a:t>showing the</a:t>
            </a:r>
            <a:r>
              <a:rPr lang="en-US" baseline="0" dirty="0" smtClean="0"/>
              <a:t> </a:t>
            </a:r>
            <a:r>
              <a:rPr lang="en-US" dirty="0" smtClean="0"/>
              <a:t>general effect of the steatosis-associated microbiota from human</a:t>
            </a:r>
            <a:r>
              <a:rPr lang="en-US" baseline="0" dirty="0" smtClean="0"/>
              <a:t> </a:t>
            </a:r>
            <a:r>
              <a:rPr lang="en-US" dirty="0" smtClean="0"/>
              <a:t>donors on mouse liver lipid accumulation.</a:t>
            </a:r>
            <a:endParaRPr lang="th-TH" dirty="0"/>
          </a:p>
        </p:txBody>
      </p:sp>
      <p:sp>
        <p:nvSpPr>
          <p:cNvPr id="4" name="Slide Number Placeholder 3"/>
          <p:cNvSpPr>
            <a:spLocks noGrp="1"/>
          </p:cNvSpPr>
          <p:nvPr>
            <p:ph type="sldNum" sz="quarter" idx="10"/>
          </p:nvPr>
        </p:nvSpPr>
        <p:spPr/>
        <p:txBody>
          <a:bodyPr/>
          <a:lstStyle/>
          <a:p>
            <a:fld id="{8E7CF386-BB1A-449D-B29E-80A4CBAC7185}" type="slidenum">
              <a:rPr lang="de-CH" smtClean="0"/>
              <a:t>20</a:t>
            </a:fld>
            <a:endParaRPr lang="de-CH"/>
          </a:p>
        </p:txBody>
      </p:sp>
    </p:spTree>
    <p:extLst>
      <p:ext uri="{BB962C8B-B14F-4D97-AF65-F5344CB8AC3E}">
        <p14:creationId xmlns:p14="http://schemas.microsoft.com/office/powerpoint/2010/main" val="321101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By permutation testing</a:t>
            </a:r>
            <a:r>
              <a:rPr lang="de-CH" baseline="0" dirty="0" smtClean="0"/>
              <a:t> </a:t>
            </a:r>
            <a:r>
              <a:rPr lang="de-CH" dirty="0" smtClean="0"/>
              <a:t>sevenfold cross-validated orthogonal partial least squares</a:t>
            </a:r>
            <a:r>
              <a:rPr lang="de-CH" baseline="0" dirty="0" smtClean="0"/>
              <a:t> </a:t>
            </a:r>
            <a:r>
              <a:rPr lang="de-CH" dirty="0" smtClean="0"/>
              <a:t>models using the donor human microbiome composition, they could</a:t>
            </a:r>
            <a:r>
              <a:rPr lang="de-CH" baseline="0" dirty="0" smtClean="0"/>
              <a:t> </a:t>
            </a:r>
            <a:r>
              <a:rPr lang="de-CH" dirty="0" smtClean="0"/>
              <a:t>successfully predict recipient mouse phenome responses, especially</a:t>
            </a:r>
            <a:r>
              <a:rPr lang="de-CH" baseline="0" dirty="0" smtClean="0"/>
              <a:t> </a:t>
            </a:r>
            <a:r>
              <a:rPr lang="de-CH" dirty="0" smtClean="0"/>
              <a:t>for steatosis, hepatic triglyceride content, Fabp4 and plasma valine</a:t>
            </a:r>
            <a:r>
              <a:rPr lang="de-CH" baseline="0" dirty="0" smtClean="0"/>
              <a:t> level, </a:t>
            </a:r>
            <a:r>
              <a:rPr lang="en-US" sz="1200" b="0" i="0" u="none" strike="noStrike" kern="1200" baseline="0" dirty="0" smtClean="0">
                <a:solidFill>
                  <a:schemeClr val="tx1"/>
                </a:solidFill>
                <a:latin typeface="+mn-lt"/>
                <a:ea typeface="+mn-ea"/>
                <a:cs typeface="+mn-cs"/>
              </a:rPr>
              <a:t>the statistical robustness of the prediction between human donor microbiomes and recipient mouse phenome.</a:t>
            </a:r>
          </a:p>
          <a:p>
            <a:endParaRPr lang="en-US" sz="1200" b="0" i="0" u="none" strike="noStrike" kern="1200" baseline="0" dirty="0" smtClean="0">
              <a:solidFill>
                <a:schemeClr val="tx1"/>
              </a:solidFill>
              <a:latin typeface="+mn-lt"/>
              <a:ea typeface="+mn-ea"/>
              <a:cs typeface="+mn-cs"/>
            </a:endParaRPr>
          </a:p>
          <a:p>
            <a:r>
              <a:rPr lang="en-US" dirty="0" smtClean="0"/>
              <a:t>Then they derived significant associations between</a:t>
            </a:r>
            <a:r>
              <a:rPr lang="en-US" baseline="0" dirty="0" smtClean="0"/>
              <a:t> </a:t>
            </a:r>
            <a:r>
              <a:rPr lang="en-US" dirty="0" smtClean="0"/>
              <a:t>the donor microbiota composition and the mouse phenome,</a:t>
            </a:r>
            <a:r>
              <a:rPr lang="en-US" baseline="0" dirty="0" smtClean="0"/>
              <a:t> </a:t>
            </a:r>
            <a:r>
              <a:rPr lang="en-US" dirty="0" smtClean="0"/>
              <a:t>showing that the steatosis-associated microbiota influences multiple</a:t>
            </a:r>
            <a:r>
              <a:rPr lang="en-US" baseline="0" dirty="0" smtClean="0"/>
              <a:t> </a:t>
            </a:r>
            <a:r>
              <a:rPr lang="en-US" dirty="0" smtClean="0"/>
              <a:t>patterns of association with hepatic triglycerides, circulating</a:t>
            </a:r>
            <a:r>
              <a:rPr lang="en-US" baseline="0" dirty="0" smtClean="0"/>
              <a:t> branched-chain amino acid </a:t>
            </a:r>
            <a:r>
              <a:rPr lang="en-US" dirty="0" smtClean="0"/>
              <a:t>BCAAs and TMAO (trimethylamine N-oxide)</a:t>
            </a:r>
          </a:p>
          <a:p>
            <a:endParaRPr lang="en-US" dirty="0" smtClean="0"/>
          </a:p>
          <a:p>
            <a:endParaRPr lang="en-US" dirty="0" smtClean="0"/>
          </a:p>
          <a:p>
            <a:r>
              <a:rPr lang="de-CH" dirty="0" smtClean="0"/>
              <a:t>Microbiome-associated</a:t>
            </a:r>
            <a:r>
              <a:rPr lang="de-CH" baseline="0" dirty="0" smtClean="0"/>
              <a:t> </a:t>
            </a:r>
            <a:r>
              <a:rPr lang="de-CH" dirty="0" smtClean="0"/>
              <a:t>factors involve, for instance, bacterial lipopolysaccharide (LPS) or</a:t>
            </a:r>
            <a:r>
              <a:rPr lang="de-CH" baseline="0" dirty="0" smtClean="0"/>
              <a:t> </a:t>
            </a:r>
            <a:r>
              <a:rPr lang="de-CH" dirty="0" smtClean="0"/>
              <a:t>methylamines, such as trimethylamine (TMA) and TMA N-oxide</a:t>
            </a:r>
            <a:r>
              <a:rPr lang="de-CH" baseline="0" dirty="0" smtClean="0"/>
              <a:t> </a:t>
            </a:r>
            <a:r>
              <a:rPr lang="de-CH" dirty="0" smtClean="0"/>
              <a:t>(TMAO), playing a part in the development of insulin resistance</a:t>
            </a:r>
          </a:p>
          <a:p>
            <a:r>
              <a:rPr lang="de-CH" dirty="0" smtClean="0"/>
              <a:t>and atherosclerosis</a:t>
            </a:r>
            <a:endParaRPr lang="de-CH" dirty="0"/>
          </a:p>
        </p:txBody>
      </p:sp>
      <p:sp>
        <p:nvSpPr>
          <p:cNvPr id="4" name="Slide Number Placeholder 3"/>
          <p:cNvSpPr>
            <a:spLocks noGrp="1"/>
          </p:cNvSpPr>
          <p:nvPr>
            <p:ph type="sldNum" sz="quarter" idx="10"/>
          </p:nvPr>
        </p:nvSpPr>
        <p:spPr/>
        <p:txBody>
          <a:bodyPr/>
          <a:lstStyle/>
          <a:p>
            <a:fld id="{F9C86D5F-9529-4130-96F3-B38AED6873D3}" type="slidenum">
              <a:rPr lang="de-CH" smtClean="0"/>
              <a:t>21</a:t>
            </a:fld>
            <a:endParaRPr lang="de-CH"/>
          </a:p>
        </p:txBody>
      </p:sp>
    </p:spTree>
    <p:extLst>
      <p:ext uri="{BB962C8B-B14F-4D97-AF65-F5344CB8AC3E}">
        <p14:creationId xmlns:p14="http://schemas.microsoft.com/office/powerpoint/2010/main" val="963703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highlight the potential of novel microbial compounds to</a:t>
            </a:r>
            <a:r>
              <a:rPr lang="en-US" baseline="0" dirty="0" smtClean="0"/>
              <a:t> </a:t>
            </a:r>
            <a:r>
              <a:rPr lang="en-US" dirty="0" smtClean="0"/>
              <a:t>directly affect the hepatic steatosis phenome, they selected PAA (</a:t>
            </a:r>
            <a:r>
              <a:rPr lang="en-US" dirty="0" err="1" smtClean="0"/>
              <a:t>phenylacetic</a:t>
            </a:r>
            <a:r>
              <a:rPr lang="en-US" dirty="0" smtClean="0"/>
              <a:t> acid)</a:t>
            </a:r>
            <a:r>
              <a:rPr lang="en-US" baseline="0" dirty="0" smtClean="0"/>
              <a:t> due</a:t>
            </a:r>
            <a:r>
              <a:rPr lang="en-US" dirty="0" smtClean="0"/>
              <a:t> to it is the strongest microbial metabolite</a:t>
            </a:r>
            <a:r>
              <a:rPr lang="en-US" baseline="0" dirty="0" smtClean="0"/>
              <a:t> </a:t>
            </a:r>
            <a:r>
              <a:rPr lang="en-US" dirty="0" smtClean="0"/>
              <a:t>associated with steatosis in the metabolome-wide association</a:t>
            </a:r>
            <a:r>
              <a:rPr lang="en-US" baseline="0" dirty="0" smtClean="0"/>
              <a:t> </a:t>
            </a:r>
            <a:r>
              <a:rPr lang="en-US" dirty="0" smtClean="0"/>
              <a:t>study models (in</a:t>
            </a:r>
            <a:r>
              <a:rPr lang="en-US" baseline="0" dirty="0" smtClean="0"/>
              <a:t> metabolomics part</a:t>
            </a:r>
            <a:r>
              <a:rPr lang="en-US" dirty="0" smtClean="0"/>
              <a:t>).</a:t>
            </a:r>
          </a:p>
          <a:p>
            <a:endParaRPr lang="en-US" dirty="0" smtClean="0"/>
          </a:p>
          <a:p>
            <a:r>
              <a:rPr lang="en-US" dirty="0" smtClean="0"/>
              <a:t>The results show that PAA had the effect</a:t>
            </a:r>
            <a:r>
              <a:rPr lang="en-US" baseline="0" dirty="0" smtClean="0"/>
              <a:t> on lipid accumulation as show in fig b the expression of genes involved in steatosis as well as branched-chain amino acid metabolism and consumption as show in fig c-k. </a:t>
            </a:r>
          </a:p>
          <a:p>
            <a:r>
              <a:rPr lang="en-US" baseline="0" dirty="0" smtClean="0"/>
              <a:t>Moreover, they treated mice with PAA for 2 weeks and confirmed the increase in hepatic triglyceride levels and the decrease in excreted isoleucine (Fig. 5l,m). </a:t>
            </a:r>
          </a:p>
          <a:p>
            <a:r>
              <a:rPr lang="en-US" baseline="0" dirty="0" smtClean="0"/>
              <a:t>These results suggest that PAA, as one of the top hepatic steatosis-associated microbial metabolites, significantly increases hepatic branched-chain amino acid utilization and hepatic lipid accumulation.</a:t>
            </a:r>
          </a:p>
          <a:p>
            <a:endParaRPr lang="en-US" baseline="0" dirty="0" smtClean="0"/>
          </a:p>
          <a:p>
            <a:endParaRPr lang="en-US" baseline="0" dirty="0" smtClean="0"/>
          </a:p>
          <a:p>
            <a:r>
              <a:rPr lang="en-US" baseline="0" dirty="0" smtClean="0"/>
              <a:t>PAA induces the expression of lipid metabolism genes (LPL and FASN; Fig. 5c,d).</a:t>
            </a:r>
            <a:endParaRPr lang="en-US" dirty="0" smtClean="0"/>
          </a:p>
          <a:p>
            <a:r>
              <a:rPr lang="en-US" dirty="0" smtClean="0"/>
              <a:t>PAA induced INSR expression contrary to PA and participated</a:t>
            </a:r>
            <a:r>
              <a:rPr lang="en-US" baseline="0" dirty="0" smtClean="0"/>
              <a:t> </a:t>
            </a:r>
            <a:r>
              <a:rPr lang="en-US" dirty="0" smtClean="0"/>
              <a:t>in the reduction of GLUT2 expression (Fig. 5e,f). </a:t>
            </a:r>
          </a:p>
          <a:p>
            <a:r>
              <a:rPr lang="en-US" dirty="0" smtClean="0"/>
              <a:t>They</a:t>
            </a:r>
            <a:r>
              <a:rPr lang="en-US" baseline="0" dirty="0" smtClean="0"/>
              <a:t> </a:t>
            </a:r>
            <a:r>
              <a:rPr lang="en-US" dirty="0" smtClean="0"/>
              <a:t>investigated</a:t>
            </a:r>
            <a:r>
              <a:rPr lang="en-US" baseline="0" dirty="0" smtClean="0"/>
              <a:t> </a:t>
            </a:r>
            <a:r>
              <a:rPr lang="en-US" dirty="0" smtClean="0"/>
              <a:t>AKT phosphorylation, which was significantly lowered by</a:t>
            </a:r>
            <a:r>
              <a:rPr lang="en-US" baseline="0" dirty="0" smtClean="0"/>
              <a:t> </a:t>
            </a:r>
            <a:r>
              <a:rPr lang="en-US" dirty="0" smtClean="0"/>
              <a:t>PAA, suggesting that PAA reduces the response to insulin (Fig. 5g).</a:t>
            </a:r>
          </a:p>
          <a:p>
            <a:r>
              <a:rPr lang="en-US" dirty="0" smtClean="0"/>
              <a:t>PAA increased ACADSB expression (Fig. 5h) and resulted in an</a:t>
            </a:r>
            <a:r>
              <a:rPr lang="en-US" baseline="0" dirty="0" smtClean="0"/>
              <a:t> </a:t>
            </a:r>
            <a:r>
              <a:rPr lang="en-US" dirty="0" smtClean="0"/>
              <a:t>increased utilization of BCAA from the cell medium (Fig. 5i–k). </a:t>
            </a:r>
          </a:p>
          <a:p>
            <a:endParaRPr lang="en-US" dirty="0" smtClean="0"/>
          </a:p>
          <a:p>
            <a:endParaRPr lang="en-US" dirty="0" smtClean="0"/>
          </a:p>
          <a:p>
            <a:r>
              <a:rPr lang="en-US" dirty="0" smtClean="0"/>
              <a:t>microbiota-produced metabolite that was most strongly associated</a:t>
            </a:r>
          </a:p>
          <a:p>
            <a:r>
              <a:rPr lang="en-US" dirty="0" smtClean="0"/>
              <a:t>with steatosis, namely, </a:t>
            </a:r>
            <a:r>
              <a:rPr lang="en-US" dirty="0" err="1" smtClean="0"/>
              <a:t>phenylacetic</a:t>
            </a:r>
            <a:r>
              <a:rPr lang="en-US" dirty="0" smtClean="0"/>
              <a:t> acid (PAA),</a:t>
            </a:r>
          </a:p>
        </p:txBody>
      </p:sp>
      <p:sp>
        <p:nvSpPr>
          <p:cNvPr id="4" name="Slide Number Placeholder 3"/>
          <p:cNvSpPr>
            <a:spLocks noGrp="1"/>
          </p:cNvSpPr>
          <p:nvPr>
            <p:ph type="sldNum" sz="quarter" idx="10"/>
          </p:nvPr>
        </p:nvSpPr>
        <p:spPr/>
        <p:txBody>
          <a:bodyPr/>
          <a:lstStyle/>
          <a:p>
            <a:fld id="{F9C86D5F-9529-4130-96F3-B38AED6873D3}" type="slidenum">
              <a:rPr lang="de-CH" smtClean="0"/>
              <a:t>22</a:t>
            </a:fld>
            <a:endParaRPr lang="de-CH"/>
          </a:p>
        </p:txBody>
      </p:sp>
    </p:spTree>
    <p:extLst>
      <p:ext uri="{BB962C8B-B14F-4D97-AF65-F5344CB8AC3E}">
        <p14:creationId xmlns:p14="http://schemas.microsoft.com/office/powerpoint/2010/main" val="2931694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they quantified the crosstalk among gut microbiome, clinical phenotypes,</a:t>
            </a:r>
            <a:r>
              <a:rPr lang="en-US" baseline="0" dirty="0" smtClean="0"/>
              <a:t> </a:t>
            </a:r>
            <a:r>
              <a:rPr lang="en-US" dirty="0" smtClean="0"/>
              <a:t>liver transcriptome and urine and plasma metabolomes by</a:t>
            </a:r>
            <a:r>
              <a:rPr lang="en-US" baseline="0" dirty="0" smtClean="0"/>
              <a:t> </a:t>
            </a:r>
            <a:r>
              <a:rPr lang="en-US" dirty="0" smtClean="0"/>
              <a:t>estimating the proportion of shared variation among the different</a:t>
            </a:r>
            <a:r>
              <a:rPr lang="en-US" baseline="0" dirty="0" smtClean="0"/>
              <a:t> </a:t>
            </a:r>
            <a:r>
              <a:rPr lang="en-US" dirty="0" smtClean="0"/>
              <a:t>tables through RV coefficients.</a:t>
            </a:r>
          </a:p>
          <a:p>
            <a:endParaRPr lang="th-TH" dirty="0"/>
          </a:p>
        </p:txBody>
      </p:sp>
      <p:sp>
        <p:nvSpPr>
          <p:cNvPr id="4" name="Slide Number Placeholder 3"/>
          <p:cNvSpPr>
            <a:spLocks noGrp="1"/>
          </p:cNvSpPr>
          <p:nvPr>
            <p:ph type="sldNum" sz="quarter" idx="10"/>
          </p:nvPr>
        </p:nvSpPr>
        <p:spPr/>
        <p:txBody>
          <a:bodyPr/>
          <a:lstStyle/>
          <a:p>
            <a:fld id="{8E7CF386-BB1A-449D-B29E-80A4CBAC7185}" type="slidenum">
              <a:rPr lang="de-CH" smtClean="0"/>
              <a:t>23</a:t>
            </a:fld>
            <a:endParaRPr lang="de-CH"/>
          </a:p>
        </p:txBody>
      </p:sp>
    </p:spTree>
    <p:extLst>
      <p:ext uri="{BB962C8B-B14F-4D97-AF65-F5344CB8AC3E}">
        <p14:creationId xmlns:p14="http://schemas.microsoft.com/office/powerpoint/2010/main" val="384617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high proportion</a:t>
            </a:r>
            <a:r>
              <a:rPr lang="en-US" baseline="0" dirty="0" smtClean="0"/>
              <a:t> </a:t>
            </a:r>
            <a:r>
              <a:rPr lang="en-US" dirty="0" smtClean="0"/>
              <a:t>of information (79–97%) was shared between matching</a:t>
            </a:r>
            <a:r>
              <a:rPr lang="en-US" baseline="0" dirty="0" smtClean="0"/>
              <a:t> </a:t>
            </a:r>
            <a:r>
              <a:rPr lang="en-US" dirty="0" smtClean="0"/>
              <a:t>data sets.</a:t>
            </a:r>
            <a:r>
              <a:rPr lang="en-US" baseline="0" dirty="0" smtClean="0"/>
              <a:t> </a:t>
            </a:r>
          </a:p>
          <a:p>
            <a:r>
              <a:rPr lang="en-US" dirty="0" smtClean="0"/>
              <a:t>This statistical crosstalk analysis suggests a strong</a:t>
            </a:r>
            <a:r>
              <a:rPr lang="en-US" baseline="0" dirty="0" smtClean="0"/>
              <a:t> </a:t>
            </a:r>
            <a:r>
              <a:rPr lang="en-US" dirty="0" smtClean="0"/>
              <a:t>similarity between </a:t>
            </a:r>
            <a:r>
              <a:rPr lang="en-US" dirty="0" err="1" smtClean="0"/>
              <a:t>metagenomic</a:t>
            </a:r>
            <a:r>
              <a:rPr lang="en-US" dirty="0" smtClean="0"/>
              <a:t> and </a:t>
            </a:r>
            <a:r>
              <a:rPr lang="en-US" dirty="0" err="1" smtClean="0"/>
              <a:t>phenomic</a:t>
            </a:r>
            <a:r>
              <a:rPr lang="en-US" dirty="0" smtClean="0"/>
              <a:t> data.</a:t>
            </a:r>
          </a:p>
          <a:p>
            <a:r>
              <a:rPr lang="en-US" dirty="0" smtClean="0"/>
              <a:t>Moreover, they built a multivariate model integrating </a:t>
            </a:r>
            <a:r>
              <a:rPr lang="en-US" dirty="0" err="1" smtClean="0"/>
              <a:t>metagenomic</a:t>
            </a:r>
            <a:r>
              <a:rPr lang="en-US" dirty="0" smtClean="0"/>
              <a:t>,</a:t>
            </a:r>
            <a:r>
              <a:rPr lang="en-US" baseline="0" dirty="0" smtClean="0"/>
              <a:t> </a:t>
            </a:r>
            <a:r>
              <a:rPr lang="en-US" dirty="0" smtClean="0"/>
              <a:t>transcriptomic and </a:t>
            </a:r>
            <a:r>
              <a:rPr lang="en-US" dirty="0" err="1" smtClean="0"/>
              <a:t>metabolomic</a:t>
            </a:r>
            <a:r>
              <a:rPr lang="en-US" dirty="0" smtClean="0"/>
              <a:t> information in fig b-d.</a:t>
            </a:r>
          </a:p>
          <a:p>
            <a:r>
              <a:rPr lang="en-US" baseline="0" dirty="0" smtClean="0"/>
              <a:t>Taken together, these predictive models further support the idea that these molecular signatures used to generate hypotheses are robust and ultimately suggest that the link tethering the microbiome to hepatic steatosis is also robust.</a:t>
            </a:r>
            <a:endParaRPr lang="en-US" dirty="0" smtClean="0"/>
          </a:p>
          <a:p>
            <a:endParaRPr lang="en-US" dirty="0" smtClean="0"/>
          </a:p>
          <a:p>
            <a:endParaRPr lang="en-US" dirty="0" smtClean="0"/>
          </a:p>
          <a:p>
            <a:r>
              <a:rPr lang="en-US" dirty="0" smtClean="0"/>
              <a:t>the weakest</a:t>
            </a:r>
            <a:r>
              <a:rPr lang="en-US" baseline="0" dirty="0" smtClean="0"/>
              <a:t> </a:t>
            </a:r>
            <a:r>
              <a:rPr lang="en-US" dirty="0" smtClean="0"/>
              <a:t>(79.44%) being between urinary metabolome and clinical parameters.</a:t>
            </a:r>
          </a:p>
          <a:p>
            <a:r>
              <a:rPr lang="en-US" dirty="0" smtClean="0"/>
              <a:t>The </a:t>
            </a:r>
            <a:r>
              <a:rPr lang="en-US" dirty="0" err="1" smtClean="0"/>
              <a:t>metagenomic</a:t>
            </a:r>
            <a:r>
              <a:rPr lang="en-US" dirty="0" smtClean="0"/>
              <a:t> data shared 92–93% similarity with clinical</a:t>
            </a:r>
            <a:r>
              <a:rPr lang="en-US" baseline="0" dirty="0" smtClean="0"/>
              <a:t> </a:t>
            </a:r>
            <a:r>
              <a:rPr lang="en-US" dirty="0" smtClean="0"/>
              <a:t>parameters, liver transcriptome and plasma metabolome, whereas</a:t>
            </a:r>
            <a:r>
              <a:rPr lang="en-US" baseline="0" dirty="0" smtClean="0"/>
              <a:t> </a:t>
            </a:r>
            <a:r>
              <a:rPr lang="en-US" dirty="0" smtClean="0"/>
              <a:t>they only shared 74.68% with the urinary metabolome. </a:t>
            </a:r>
            <a:endParaRPr lang="de-CH" dirty="0"/>
          </a:p>
        </p:txBody>
      </p:sp>
      <p:sp>
        <p:nvSpPr>
          <p:cNvPr id="4" name="Slide Number Placeholder 3"/>
          <p:cNvSpPr>
            <a:spLocks noGrp="1"/>
          </p:cNvSpPr>
          <p:nvPr>
            <p:ph type="sldNum" sz="quarter" idx="10"/>
          </p:nvPr>
        </p:nvSpPr>
        <p:spPr/>
        <p:txBody>
          <a:bodyPr/>
          <a:lstStyle/>
          <a:p>
            <a:fld id="{F9C86D5F-9529-4130-96F3-B38AED6873D3}" type="slidenum">
              <a:rPr lang="de-CH" smtClean="0"/>
              <a:t>24</a:t>
            </a:fld>
            <a:endParaRPr lang="de-CH"/>
          </a:p>
        </p:txBody>
      </p:sp>
    </p:spTree>
    <p:extLst>
      <p:ext uri="{BB962C8B-B14F-4D97-AF65-F5344CB8AC3E}">
        <p14:creationId xmlns:p14="http://schemas.microsoft.com/office/powerpoint/2010/main" val="3351265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aromatic amino acid (AAA)</a:t>
            </a:r>
          </a:p>
          <a:p>
            <a:r>
              <a:rPr lang="en-US" dirty="0" err="1" smtClean="0"/>
              <a:t>phenylacetic</a:t>
            </a:r>
            <a:r>
              <a:rPr lang="en-US" dirty="0" smtClean="0"/>
              <a:t> acid (PAA),</a:t>
            </a:r>
            <a:endParaRPr lang="th-TH" dirty="0"/>
          </a:p>
        </p:txBody>
      </p:sp>
      <p:sp>
        <p:nvSpPr>
          <p:cNvPr id="4" name="Slide Number Placeholder 3"/>
          <p:cNvSpPr>
            <a:spLocks noGrp="1"/>
          </p:cNvSpPr>
          <p:nvPr>
            <p:ph type="sldNum" sz="quarter" idx="10"/>
          </p:nvPr>
        </p:nvSpPr>
        <p:spPr/>
        <p:txBody>
          <a:bodyPr/>
          <a:lstStyle/>
          <a:p>
            <a:fld id="{8E7CF386-BB1A-449D-B29E-80A4CBAC7185}" type="slidenum">
              <a:rPr lang="de-CH" smtClean="0"/>
              <a:t>25</a:t>
            </a:fld>
            <a:endParaRPr lang="de-CH"/>
          </a:p>
        </p:txBody>
      </p:sp>
    </p:spTree>
    <p:extLst>
      <p:ext uri="{BB962C8B-B14F-4D97-AF65-F5344CB8AC3E}">
        <p14:creationId xmlns:p14="http://schemas.microsoft.com/office/powerpoint/2010/main" val="3041446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Hepatic steatosis is a multifactorial condition that is often observed in obese patients and is a prelude to NAFLD</a:t>
            </a:r>
            <a:r>
              <a:rPr lang="en-US" baseline="0" dirty="0" smtClean="0"/>
              <a:t> may progress to NASH, cirrhosis and finally HCC.</a:t>
            </a:r>
            <a:endParaRPr lang="en-US" dirty="0" smtClean="0"/>
          </a:p>
          <a:p>
            <a:r>
              <a:rPr lang="en-US" dirty="0" smtClean="0"/>
              <a:t>Hepatic steatosis is a shared mechanism for the development of type 2 diabetes and cardiovascular disorders in humans, but the physiological mechanisms behind this interplay remain poorly understood.</a:t>
            </a:r>
          </a:p>
          <a:p>
            <a:endParaRPr lang="de-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research take advantage of the advances in high-throughput sequencing and phenotyping technologies to characterize in humans the physiological mechanisms that are responsible for the integrated interactions between signals from the gut metagenome and the host molecular phenome of hepatic steatosis.</a:t>
            </a:r>
          </a:p>
          <a:p>
            <a:endParaRPr lang="de-CH" dirty="0" smtClean="0"/>
          </a:p>
        </p:txBody>
      </p:sp>
      <p:sp>
        <p:nvSpPr>
          <p:cNvPr id="4" name="Slide Number Placeholder 3"/>
          <p:cNvSpPr>
            <a:spLocks noGrp="1"/>
          </p:cNvSpPr>
          <p:nvPr>
            <p:ph type="sldNum" sz="quarter" idx="10"/>
          </p:nvPr>
        </p:nvSpPr>
        <p:spPr/>
        <p:txBody>
          <a:bodyPr/>
          <a:lstStyle/>
          <a:p>
            <a:fld id="{8E7CF386-BB1A-449D-B29E-80A4CBAC7185}" type="slidenum">
              <a:rPr lang="de-CH" smtClean="0"/>
              <a:t>3</a:t>
            </a:fld>
            <a:endParaRPr lang="de-CH"/>
          </a:p>
        </p:txBody>
      </p:sp>
    </p:spTree>
    <p:extLst>
      <p:ext uri="{BB962C8B-B14F-4D97-AF65-F5344CB8AC3E}">
        <p14:creationId xmlns:p14="http://schemas.microsoft.com/office/powerpoint/2010/main" val="2236668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Moreover,</a:t>
            </a:r>
            <a:r>
              <a:rPr lang="en-US" baseline="0" dirty="0" smtClean="0"/>
              <a:t> t</a:t>
            </a:r>
            <a:r>
              <a:rPr lang="en-US" dirty="0" smtClean="0"/>
              <a:t>his</a:t>
            </a:r>
            <a:r>
              <a:rPr lang="en-US" baseline="0" dirty="0" smtClean="0"/>
              <a:t> study</a:t>
            </a:r>
            <a:r>
              <a:rPr lang="en-US" dirty="0" smtClean="0"/>
              <a:t> introduce a unique integrative multi-omics and precision</a:t>
            </a:r>
            <a:r>
              <a:rPr lang="en-US" baseline="0" dirty="0" smtClean="0"/>
              <a:t> </a:t>
            </a:r>
            <a:r>
              <a:rPr lang="en-US" dirty="0" smtClean="0"/>
              <a:t>medicine approach combining shotgun metagenomics, liver</a:t>
            </a:r>
            <a:r>
              <a:rPr lang="en-US" baseline="0" dirty="0" smtClean="0"/>
              <a:t> </a:t>
            </a:r>
            <a:r>
              <a:rPr lang="en-US" dirty="0" smtClean="0"/>
              <a:t>transcriptomics, metabolomics in plasma and urine and clinical</a:t>
            </a:r>
            <a:r>
              <a:rPr lang="en-US" baseline="0" dirty="0" smtClean="0"/>
              <a:t> </a:t>
            </a:r>
            <a:r>
              <a:rPr lang="en-US" dirty="0" smtClean="0"/>
              <a:t>phenotyping to clarify the molecular mechanisms of steatosis in</a:t>
            </a:r>
            <a:r>
              <a:rPr lang="en-US" baseline="0" dirty="0" smtClean="0"/>
              <a:t> </a:t>
            </a:r>
            <a:r>
              <a:rPr lang="en-US" dirty="0" smtClean="0"/>
              <a:t>non-diabetic obese women. </a:t>
            </a:r>
          </a:p>
          <a:p>
            <a:endParaRPr lang="en-US" dirty="0" smtClean="0"/>
          </a:p>
          <a:p>
            <a:r>
              <a:rPr lang="en-US" dirty="0" smtClean="0"/>
              <a:t>Recently, gut microbiota</a:t>
            </a:r>
            <a:r>
              <a:rPr lang="en-US" baseline="0" dirty="0" smtClean="0"/>
              <a:t> </a:t>
            </a:r>
            <a:r>
              <a:rPr lang="en-US" dirty="0" smtClean="0"/>
              <a:t>emerged as a pivotal transducer of environmental influences</a:t>
            </a:r>
            <a:r>
              <a:rPr lang="en-US" baseline="0" dirty="0" smtClean="0"/>
              <a:t> </a:t>
            </a:r>
            <a:r>
              <a:rPr lang="en-US" dirty="0" smtClean="0"/>
              <a:t>to exert</a:t>
            </a:r>
            <a:r>
              <a:rPr lang="en-US" baseline="0" dirty="0" smtClean="0"/>
              <a:t> </a:t>
            </a:r>
            <a:r>
              <a:rPr lang="en-US" dirty="0" smtClean="0"/>
              <a:t>protective or detrimental effects on several host tissues and systems,</a:t>
            </a:r>
            <a:r>
              <a:rPr lang="en-US" baseline="0" dirty="0" smtClean="0"/>
              <a:t> </a:t>
            </a:r>
            <a:r>
              <a:rPr lang="en-US" dirty="0" smtClean="0"/>
              <a:t>including regulation of intermediary metabolism, liver function</a:t>
            </a:r>
            <a:r>
              <a:rPr lang="en-US" baseline="0" dirty="0" smtClean="0"/>
              <a:t> </a:t>
            </a:r>
            <a:r>
              <a:rPr lang="en-US" dirty="0" smtClean="0"/>
              <a:t>and cardiovascular disorders, either directly via translocation</a:t>
            </a:r>
            <a:r>
              <a:rPr lang="en-US" baseline="0" dirty="0" smtClean="0"/>
              <a:t> </a:t>
            </a:r>
            <a:r>
              <a:rPr lang="en-US" dirty="0" smtClean="0"/>
              <a:t>or indirectly through microbial metabolism or function in metabolic</a:t>
            </a:r>
            <a:r>
              <a:rPr lang="en-US" baseline="0" dirty="0" smtClean="0"/>
              <a:t> </a:t>
            </a:r>
            <a:r>
              <a:rPr lang="en-US" dirty="0" smtClean="0"/>
              <a:t>disorders.</a:t>
            </a:r>
          </a:p>
          <a:p>
            <a:endParaRPr lang="en-US" dirty="0" smtClean="0"/>
          </a:p>
          <a:p>
            <a:endParaRPr lang="en-US" dirty="0" smtClean="0"/>
          </a:p>
          <a:p>
            <a:endParaRPr lang="en-US" dirty="0" smtClean="0"/>
          </a:p>
          <a:p>
            <a:r>
              <a:rPr lang="en-US" dirty="0" smtClean="0"/>
              <a:t>‘ OMICS’ TECHNOLOGIES. Omics refers to the collective technologies used to explore the roles, relationships, and actions of the various types of molecules that make up the cells of an organism. These technologies include: Genomics, “the study of genes and their function” (Human Genome Project (HGP), 2003) Proteomics, the study of proteins. </a:t>
            </a:r>
          </a:p>
          <a:p>
            <a:endParaRPr lang="en-US" dirty="0" smtClean="0"/>
          </a:p>
        </p:txBody>
      </p:sp>
      <p:sp>
        <p:nvSpPr>
          <p:cNvPr id="4" name="Slide Number Placeholder 3"/>
          <p:cNvSpPr>
            <a:spLocks noGrp="1"/>
          </p:cNvSpPr>
          <p:nvPr>
            <p:ph type="sldNum" sz="quarter" idx="10"/>
          </p:nvPr>
        </p:nvSpPr>
        <p:spPr/>
        <p:txBody>
          <a:bodyPr/>
          <a:lstStyle/>
          <a:p>
            <a:fld id="{8E7CF386-BB1A-449D-B29E-80A4CBAC7185}" type="slidenum">
              <a:rPr lang="de-CH" smtClean="0"/>
              <a:t>4</a:t>
            </a:fld>
            <a:endParaRPr lang="de-CH"/>
          </a:p>
        </p:txBody>
      </p:sp>
    </p:spTree>
    <p:extLst>
      <p:ext uri="{BB962C8B-B14F-4D97-AF65-F5344CB8AC3E}">
        <p14:creationId xmlns:p14="http://schemas.microsoft.com/office/powerpoint/2010/main" val="138636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Metagenomics is the study of genetic material recovered directly from environmental samples</a:t>
            </a:r>
            <a:r>
              <a:rPr lang="en-US" baseline="0" dirty="0" smtClean="0"/>
              <a:t> and a</a:t>
            </a:r>
            <a:r>
              <a:rPr lang="en-US" dirty="0" smtClean="0"/>
              <a:t>lso</a:t>
            </a:r>
            <a:r>
              <a:rPr lang="en-US" baseline="0" dirty="0" smtClean="0"/>
              <a:t> known as </a:t>
            </a:r>
            <a:r>
              <a:rPr lang="en-US" dirty="0" smtClean="0"/>
              <a:t>environmental genomics, </a:t>
            </a:r>
            <a:r>
              <a:rPr lang="en-US" dirty="0" err="1" smtClean="0"/>
              <a:t>ecogenomics</a:t>
            </a:r>
            <a:r>
              <a:rPr lang="en-US" dirty="0" smtClean="0"/>
              <a:t> or community genomics.</a:t>
            </a:r>
          </a:p>
          <a:p>
            <a:r>
              <a:rPr lang="de-CH" dirty="0" err="1" smtClean="0"/>
              <a:t>Traditionally</a:t>
            </a:r>
            <a:r>
              <a:rPr lang="de-CH" dirty="0" smtClean="0"/>
              <a:t> in </a:t>
            </a:r>
            <a:r>
              <a:rPr lang="de-CH" dirty="0" err="1" smtClean="0"/>
              <a:t>Microbiome</a:t>
            </a:r>
            <a:r>
              <a:rPr lang="de-CH" baseline="0" dirty="0" smtClean="0"/>
              <a:t> </a:t>
            </a:r>
            <a:r>
              <a:rPr lang="de-CH" baseline="0" dirty="0" err="1" smtClean="0"/>
              <a:t>what</a:t>
            </a:r>
            <a:r>
              <a:rPr lang="de-CH" baseline="0" dirty="0" smtClean="0"/>
              <a:t> </a:t>
            </a:r>
            <a:r>
              <a:rPr lang="de-CH" baseline="0" dirty="0" err="1" smtClean="0"/>
              <a:t>they</a:t>
            </a:r>
            <a:r>
              <a:rPr lang="de-CH" baseline="0" dirty="0" smtClean="0"/>
              <a:t> </a:t>
            </a:r>
            <a:r>
              <a:rPr lang="de-CH" baseline="0" dirty="0" err="1" smtClean="0"/>
              <a:t>try</a:t>
            </a:r>
            <a:r>
              <a:rPr lang="de-CH" baseline="0" dirty="0" smtClean="0"/>
              <a:t> </a:t>
            </a:r>
            <a:r>
              <a:rPr lang="de-CH" baseline="0" dirty="0" err="1" smtClean="0"/>
              <a:t>to</a:t>
            </a:r>
            <a:r>
              <a:rPr lang="de-CH" baseline="0" dirty="0" smtClean="0"/>
              <a:t> do </a:t>
            </a:r>
            <a:r>
              <a:rPr lang="de-CH" baseline="0" dirty="0" err="1" smtClean="0"/>
              <a:t>is</a:t>
            </a:r>
            <a:r>
              <a:rPr lang="de-CH" baseline="0" dirty="0" smtClean="0"/>
              <a:t> </a:t>
            </a:r>
            <a:r>
              <a:rPr lang="de-CH" baseline="0" dirty="0" err="1" smtClean="0"/>
              <a:t>they</a:t>
            </a:r>
            <a:r>
              <a:rPr lang="de-CH" baseline="0" dirty="0" smtClean="0"/>
              <a:t> will </a:t>
            </a:r>
            <a:r>
              <a:rPr lang="de-CH" baseline="0" dirty="0" err="1" smtClean="0"/>
              <a:t>i</a:t>
            </a:r>
            <a:r>
              <a:rPr lang="de-CH" dirty="0" err="1" smtClean="0"/>
              <a:t>solate</a:t>
            </a:r>
            <a:r>
              <a:rPr lang="de-CH" dirty="0" smtClean="0"/>
              <a:t> </a:t>
            </a:r>
            <a:r>
              <a:rPr lang="de-CH" dirty="0" err="1" smtClean="0"/>
              <a:t>the</a:t>
            </a:r>
            <a:r>
              <a:rPr lang="de-CH" dirty="0" smtClean="0"/>
              <a:t> </a:t>
            </a:r>
            <a:r>
              <a:rPr lang="de-CH" dirty="0" err="1" smtClean="0"/>
              <a:t>specific</a:t>
            </a:r>
            <a:r>
              <a:rPr lang="de-CH" dirty="0" smtClean="0"/>
              <a:t> </a:t>
            </a:r>
            <a:r>
              <a:rPr lang="de-CH" dirty="0" err="1" smtClean="0"/>
              <a:t>strain</a:t>
            </a:r>
            <a:r>
              <a:rPr lang="de-CH" dirty="0" smtClean="0"/>
              <a:t>,</a:t>
            </a:r>
            <a:r>
              <a:rPr lang="de-CH" baseline="0" dirty="0" smtClean="0"/>
              <a:t> </a:t>
            </a:r>
            <a:r>
              <a:rPr lang="de-CH" baseline="0" dirty="0" err="1" smtClean="0"/>
              <a:t>purify</a:t>
            </a:r>
            <a:r>
              <a:rPr lang="de-CH" baseline="0" dirty="0" smtClean="0"/>
              <a:t> </a:t>
            </a:r>
            <a:r>
              <a:rPr lang="de-CH" baseline="0" dirty="0" err="1" smtClean="0"/>
              <a:t>it</a:t>
            </a:r>
            <a:r>
              <a:rPr lang="de-CH" baseline="0" dirty="0" smtClean="0"/>
              <a:t>, </a:t>
            </a:r>
            <a:r>
              <a:rPr lang="de-CH" baseline="0" dirty="0" err="1" smtClean="0"/>
              <a:t>then</a:t>
            </a:r>
            <a:r>
              <a:rPr lang="de-CH" baseline="0" dirty="0" smtClean="0"/>
              <a:t> </a:t>
            </a:r>
            <a:r>
              <a:rPr lang="de-CH" baseline="0" dirty="0" err="1" smtClean="0"/>
              <a:t>sequencing</a:t>
            </a:r>
            <a:r>
              <a:rPr lang="de-CH" baseline="0" dirty="0" smtClean="0"/>
              <a:t> </a:t>
            </a:r>
            <a:r>
              <a:rPr lang="de-CH" baseline="0" dirty="0" err="1" smtClean="0"/>
              <a:t>to</a:t>
            </a:r>
            <a:r>
              <a:rPr lang="de-CH" baseline="0" dirty="0" smtClean="0"/>
              <a:t> </a:t>
            </a:r>
            <a:r>
              <a:rPr lang="de-CH" baseline="0" dirty="0" err="1" smtClean="0"/>
              <a:t>genome</a:t>
            </a:r>
            <a:r>
              <a:rPr lang="de-CH" baseline="0" dirty="0" smtClean="0"/>
              <a:t> </a:t>
            </a:r>
            <a:r>
              <a:rPr lang="de-CH" baseline="0" dirty="0" err="1" smtClean="0"/>
              <a:t>and</a:t>
            </a:r>
            <a:r>
              <a:rPr lang="de-CH" baseline="0" dirty="0" smtClean="0"/>
              <a:t> </a:t>
            </a:r>
            <a:r>
              <a:rPr lang="de-CH" baseline="0" dirty="0" err="1" smtClean="0"/>
              <a:t>search</a:t>
            </a:r>
            <a:r>
              <a:rPr lang="de-CH" baseline="0" dirty="0" smtClean="0"/>
              <a:t> </a:t>
            </a:r>
            <a:r>
              <a:rPr lang="de-CH" baseline="0" dirty="0" err="1" smtClean="0"/>
              <a:t>against</a:t>
            </a:r>
            <a:r>
              <a:rPr lang="de-CH" baseline="0" dirty="0" smtClean="0"/>
              <a:t> </a:t>
            </a:r>
            <a:r>
              <a:rPr lang="de-CH" baseline="0" dirty="0" err="1" smtClean="0"/>
              <a:t>database</a:t>
            </a:r>
            <a:r>
              <a:rPr lang="de-CH" baseline="0" dirty="0" smtClean="0"/>
              <a:t>. </a:t>
            </a:r>
            <a:endParaRPr lang="de-CH" dirty="0"/>
          </a:p>
        </p:txBody>
      </p:sp>
      <p:sp>
        <p:nvSpPr>
          <p:cNvPr id="4" name="Slide Number Placeholder 3"/>
          <p:cNvSpPr>
            <a:spLocks noGrp="1"/>
          </p:cNvSpPr>
          <p:nvPr>
            <p:ph type="sldNum" sz="quarter" idx="10"/>
          </p:nvPr>
        </p:nvSpPr>
        <p:spPr/>
        <p:txBody>
          <a:bodyPr/>
          <a:lstStyle/>
          <a:p>
            <a:fld id="{8E7CF386-BB1A-449D-B29E-80A4CBAC7185}" type="slidenum">
              <a:rPr lang="de-CH" smtClean="0"/>
              <a:t>5</a:t>
            </a:fld>
            <a:endParaRPr lang="de-CH"/>
          </a:p>
        </p:txBody>
      </p:sp>
    </p:spTree>
    <p:extLst>
      <p:ext uri="{BB962C8B-B14F-4D97-AF65-F5344CB8AC3E}">
        <p14:creationId xmlns:p14="http://schemas.microsoft.com/office/powerpoint/2010/main" val="1882750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characterize</a:t>
            </a:r>
            <a:r>
              <a:rPr lang="en-US" baseline="0" dirty="0" smtClean="0"/>
              <a:t> </a:t>
            </a:r>
            <a:r>
              <a:rPr lang="en-US" dirty="0" smtClean="0"/>
              <a:t>the hepatic steatosis phenome, this</a:t>
            </a:r>
            <a:r>
              <a:rPr lang="en-US" baseline="0" dirty="0" smtClean="0"/>
              <a:t> study</a:t>
            </a:r>
            <a:r>
              <a:rPr lang="en-US" dirty="0" smtClean="0"/>
              <a:t> established two unique</a:t>
            </a:r>
            <a:r>
              <a:rPr lang="en-US" baseline="0" dirty="0" smtClean="0"/>
              <a:t> </a:t>
            </a:r>
            <a:r>
              <a:rPr lang="en-US" dirty="0" smtClean="0"/>
              <a:t>and independent cohorts of women from Italy and Spain who elected for bariatric surgery.</a:t>
            </a:r>
          </a:p>
          <a:p>
            <a:r>
              <a:rPr lang="en-US" dirty="0" smtClean="0"/>
              <a:t>Inclusion and exclusion criteria</a:t>
            </a:r>
            <a:r>
              <a:rPr lang="en-US" baseline="0" dirty="0" smtClean="0"/>
              <a:t> was shown in this slide</a:t>
            </a:r>
          </a:p>
          <a:p>
            <a:endParaRPr lang="en-US" baseline="0" dirty="0" smtClean="0"/>
          </a:p>
          <a:p>
            <a:r>
              <a:rPr lang="en-US" baseline="0" dirty="0" smtClean="0"/>
              <a:t>In this study, clinical phenotypes were complemented by fecal metagenomics and molecular </a:t>
            </a:r>
            <a:r>
              <a:rPr lang="en-US" baseline="0" dirty="0" err="1" smtClean="0"/>
              <a:t>phenomics</a:t>
            </a:r>
            <a:r>
              <a:rPr lang="en-US" baseline="0" dirty="0" smtClean="0"/>
              <a:t>, which is plasma and urine metabolomes and liver transcriptomes.</a:t>
            </a:r>
          </a:p>
          <a:p>
            <a:endParaRPr lang="en-US" baseline="0" dirty="0" smtClean="0"/>
          </a:p>
          <a:p>
            <a:r>
              <a:rPr lang="en-US" baseline="0" dirty="0" smtClean="0"/>
              <a:t>To study Fecal metagenomics and Molecular </a:t>
            </a:r>
            <a:r>
              <a:rPr lang="en-US" baseline="0" dirty="0" err="1" smtClean="0"/>
              <a:t>phenomics</a:t>
            </a:r>
            <a:r>
              <a:rPr lang="en-US" baseline="0" dirty="0" smtClean="0"/>
              <a:t>, stool and </a:t>
            </a:r>
            <a:r>
              <a:rPr lang="en-US" baseline="0" dirty="0" err="1" smtClean="0"/>
              <a:t>biofluid</a:t>
            </a:r>
            <a:r>
              <a:rPr lang="en-US" baseline="0" dirty="0" smtClean="0"/>
              <a:t> samples from all of the subjects were obtained during the week before elective gastric bypass surgery, during which the liver biopsy was sampled.</a:t>
            </a:r>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E7CF386-BB1A-449D-B29E-80A4CBAC7185}" type="slidenum">
              <a:rPr lang="de-CH" smtClean="0"/>
              <a:t>6</a:t>
            </a:fld>
            <a:endParaRPr lang="de-CH"/>
          </a:p>
        </p:txBody>
      </p:sp>
    </p:spTree>
    <p:extLst>
      <p:ext uri="{BB962C8B-B14F-4D97-AF65-F5344CB8AC3E}">
        <p14:creationId xmlns:p14="http://schemas.microsoft.com/office/powerpoint/2010/main" val="37310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8E7CF386-BB1A-449D-B29E-80A4CBAC7185}" type="slidenum">
              <a:rPr lang="de-CH" smtClean="0"/>
              <a:t>7</a:t>
            </a:fld>
            <a:endParaRPr lang="de-CH"/>
          </a:p>
        </p:txBody>
      </p:sp>
    </p:spTree>
    <p:extLst>
      <p:ext uri="{BB962C8B-B14F-4D97-AF65-F5344CB8AC3E}">
        <p14:creationId xmlns:p14="http://schemas.microsoft.com/office/powerpoint/2010/main" val="15940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smtClean="0"/>
              <a:t>Before</a:t>
            </a:r>
            <a:r>
              <a:rPr lang="de-CH" baseline="0" dirty="0" smtClean="0"/>
              <a:t> </a:t>
            </a:r>
            <a:r>
              <a:rPr lang="de-CH" baseline="0" dirty="0" err="1" smtClean="0"/>
              <a:t>starting</a:t>
            </a:r>
            <a:r>
              <a:rPr lang="de-CH" baseline="0" dirty="0" smtClean="0"/>
              <a:t> all </a:t>
            </a:r>
            <a:r>
              <a:rPr lang="de-CH" baseline="0" dirty="0" err="1" smtClean="0"/>
              <a:t>experiment</a:t>
            </a:r>
            <a:r>
              <a:rPr lang="de-CH" baseline="0" dirty="0" smtClean="0"/>
              <a:t>, </a:t>
            </a:r>
            <a:r>
              <a:rPr lang="de-CH" dirty="0" smtClean="0"/>
              <a:t>Linear</a:t>
            </a:r>
            <a:r>
              <a:rPr lang="de-CH" baseline="0" dirty="0" smtClean="0"/>
              <a:t> </a:t>
            </a:r>
            <a:r>
              <a:rPr lang="de-CH" baseline="0" dirty="0" err="1" smtClean="0"/>
              <a:t>modeling</a:t>
            </a:r>
            <a:r>
              <a:rPr lang="de-CH" baseline="0" dirty="0" smtClean="0"/>
              <a:t> was </a:t>
            </a:r>
            <a:r>
              <a:rPr lang="de-CH" baseline="0" dirty="0" err="1" smtClean="0"/>
              <a:t>used</a:t>
            </a:r>
            <a:r>
              <a:rPr lang="de-CH" baseline="0" dirty="0" smtClean="0"/>
              <a:t> </a:t>
            </a:r>
            <a:r>
              <a:rPr lang="de-CH" baseline="0" dirty="0" err="1" smtClean="0"/>
              <a:t>to</a:t>
            </a:r>
            <a:r>
              <a:rPr lang="de-CH" baseline="0" dirty="0" smtClean="0"/>
              <a:t> </a:t>
            </a:r>
            <a:r>
              <a:rPr lang="de-CH" baseline="0" dirty="0" err="1" smtClean="0"/>
              <a:t>identifier</a:t>
            </a:r>
            <a:r>
              <a:rPr lang="de-CH" baseline="0" dirty="0" smtClean="0"/>
              <a:t> </a:t>
            </a:r>
            <a:r>
              <a:rPr lang="de-CH" baseline="0" dirty="0" err="1" smtClean="0"/>
              <a:t>confounders</a:t>
            </a:r>
            <a:r>
              <a:rPr lang="de-CH" baseline="0" dirty="0" smtClean="0"/>
              <a:t> </a:t>
            </a:r>
            <a:r>
              <a:rPr lang="de-CH" baseline="0" dirty="0" err="1" smtClean="0"/>
              <a:t>and</a:t>
            </a:r>
            <a:r>
              <a:rPr lang="de-CH" baseline="0" dirty="0" smtClean="0"/>
              <a:t> </a:t>
            </a:r>
            <a:r>
              <a:rPr lang="de-CH" baseline="0" dirty="0" err="1" smtClean="0"/>
              <a:t>modifiers</a:t>
            </a:r>
            <a:r>
              <a:rPr lang="de-CH" baseline="0" dirty="0" smtClean="0"/>
              <a:t> </a:t>
            </a:r>
            <a:r>
              <a:rPr lang="de-CH" baseline="0" dirty="0" err="1" smtClean="0"/>
              <a:t>within</a:t>
            </a:r>
            <a:r>
              <a:rPr lang="de-CH" baseline="0" dirty="0" smtClean="0"/>
              <a:t> </a:t>
            </a:r>
            <a:r>
              <a:rPr lang="de-CH" baseline="0" dirty="0" err="1" smtClean="0"/>
              <a:t>the</a:t>
            </a:r>
            <a:r>
              <a:rPr lang="de-CH" baseline="0" dirty="0" smtClean="0"/>
              <a:t> </a:t>
            </a:r>
            <a:r>
              <a:rPr lang="de-CH" baseline="0" dirty="0" err="1" smtClean="0"/>
              <a:t>clinical</a:t>
            </a:r>
            <a:r>
              <a:rPr lang="de-CH" baseline="0" dirty="0" smtClean="0"/>
              <a:t> </a:t>
            </a:r>
            <a:r>
              <a:rPr lang="de-CH" baseline="0" dirty="0" err="1" smtClean="0"/>
              <a:t>data</a:t>
            </a:r>
            <a:r>
              <a:rPr lang="de-CH" baseline="0" dirty="0" smtClean="0"/>
              <a:t>.</a:t>
            </a:r>
            <a:endParaRPr lang="de-CH" dirty="0"/>
          </a:p>
        </p:txBody>
      </p:sp>
      <p:sp>
        <p:nvSpPr>
          <p:cNvPr id="4" name="Slide Number Placeholder 3"/>
          <p:cNvSpPr>
            <a:spLocks noGrp="1"/>
          </p:cNvSpPr>
          <p:nvPr>
            <p:ph type="sldNum" sz="quarter" idx="10"/>
          </p:nvPr>
        </p:nvSpPr>
        <p:spPr/>
        <p:txBody>
          <a:bodyPr/>
          <a:lstStyle/>
          <a:p>
            <a:fld id="{8E7CF386-BB1A-449D-B29E-80A4CBAC7185}" type="slidenum">
              <a:rPr lang="de-CH" smtClean="0"/>
              <a:t>8</a:t>
            </a:fld>
            <a:endParaRPr lang="de-CH"/>
          </a:p>
        </p:txBody>
      </p:sp>
    </p:spTree>
    <p:extLst>
      <p:ext uri="{BB962C8B-B14F-4D97-AF65-F5344CB8AC3E}">
        <p14:creationId xmlns:p14="http://schemas.microsoft.com/office/powerpoint/2010/main" val="145617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show in this slide they found that </a:t>
            </a:r>
            <a:r>
              <a:rPr lang="en-US" dirty="0" smtClean="0"/>
              <a:t>age, cohort and BMI were</a:t>
            </a:r>
            <a:r>
              <a:rPr lang="en-US" baseline="0" dirty="0" smtClean="0"/>
              <a:t> </a:t>
            </a:r>
            <a:r>
              <a:rPr lang="en-US" dirty="0" smtClean="0"/>
              <a:t>confounders, whereas</a:t>
            </a:r>
            <a:r>
              <a:rPr lang="en-US" baseline="0" dirty="0" smtClean="0"/>
              <a:t> </a:t>
            </a:r>
            <a:r>
              <a:rPr lang="en-US" dirty="0" smtClean="0"/>
              <a:t>all other clinical variables were mediators or had no effect on generalized</a:t>
            </a:r>
            <a:r>
              <a:rPr lang="en-US" baseline="0" dirty="0" smtClean="0"/>
              <a:t> </a:t>
            </a:r>
            <a:r>
              <a:rPr lang="en-US" dirty="0" smtClean="0"/>
              <a:t>linear models.</a:t>
            </a:r>
          </a:p>
          <a:p>
            <a:r>
              <a:rPr lang="en-US" dirty="0" smtClean="0"/>
              <a:t>These three confounders were taken into account in all</a:t>
            </a:r>
            <a:r>
              <a:rPr lang="en-US" baseline="0" dirty="0" smtClean="0"/>
              <a:t> </a:t>
            </a:r>
            <a:r>
              <a:rPr lang="en-US" dirty="0" smtClean="0"/>
              <a:t>subsequent partial Spearman’s rank-based correlation (</a:t>
            </a:r>
            <a:r>
              <a:rPr lang="en-US" dirty="0" err="1" smtClean="0"/>
              <a:t>pSRC</a:t>
            </a:r>
            <a:r>
              <a:rPr lang="en-US" dirty="0" smtClean="0"/>
              <a:t>) patterns</a:t>
            </a:r>
            <a:r>
              <a:rPr lang="en-US" baseline="0" dirty="0" smtClean="0"/>
              <a:t> </a:t>
            </a:r>
            <a:r>
              <a:rPr lang="en-US" dirty="0" smtClean="0"/>
              <a:t>across clinical variables.</a:t>
            </a:r>
            <a:endParaRPr lang="de-CH" dirty="0"/>
          </a:p>
        </p:txBody>
      </p:sp>
      <p:sp>
        <p:nvSpPr>
          <p:cNvPr id="4" name="Slide Number Placeholder 3"/>
          <p:cNvSpPr>
            <a:spLocks noGrp="1"/>
          </p:cNvSpPr>
          <p:nvPr>
            <p:ph type="sldNum" sz="quarter" idx="10"/>
          </p:nvPr>
        </p:nvSpPr>
        <p:spPr/>
        <p:txBody>
          <a:bodyPr/>
          <a:lstStyle/>
          <a:p>
            <a:fld id="{8E7CF386-BB1A-449D-B29E-80A4CBAC7185}" type="slidenum">
              <a:rPr lang="de-CH" smtClean="0"/>
              <a:t>9</a:t>
            </a:fld>
            <a:endParaRPr lang="de-CH"/>
          </a:p>
        </p:txBody>
      </p:sp>
    </p:spTree>
    <p:extLst>
      <p:ext uri="{BB962C8B-B14F-4D97-AF65-F5344CB8AC3E}">
        <p14:creationId xmlns:p14="http://schemas.microsoft.com/office/powerpoint/2010/main" val="53683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CH"/>
          </a:p>
        </p:txBody>
      </p:sp>
      <p:sp>
        <p:nvSpPr>
          <p:cNvPr id="4" name="Date Placeholder 3"/>
          <p:cNvSpPr>
            <a:spLocks noGrp="1"/>
          </p:cNvSpPr>
          <p:nvPr>
            <p:ph type="dt" sz="half" idx="10"/>
          </p:nvPr>
        </p:nvSpPr>
        <p:spPr/>
        <p:txBody>
          <a:bodyPr/>
          <a:lstStyle/>
          <a:p>
            <a:fld id="{4599581E-F98F-4E40-B476-B536F05CDACE}" type="datetimeFigureOut">
              <a:rPr lang="de-CH" smtClean="0"/>
              <a:t>09.01.2019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59CDFA52-02B4-41DA-8FE4-90C03A2ECF75}" type="slidenum">
              <a:rPr lang="de-CH" smtClean="0"/>
              <a:t>‹Nr.›</a:t>
            </a:fld>
            <a:endParaRPr lang="de-CH"/>
          </a:p>
        </p:txBody>
      </p:sp>
    </p:spTree>
    <p:extLst>
      <p:ext uri="{BB962C8B-B14F-4D97-AF65-F5344CB8AC3E}">
        <p14:creationId xmlns:p14="http://schemas.microsoft.com/office/powerpoint/2010/main" val="177879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p>
            <a:fld id="{4599581E-F98F-4E40-B476-B536F05CDACE}" type="datetimeFigureOut">
              <a:rPr lang="de-CH" smtClean="0"/>
              <a:t>09.01.2019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59CDFA52-02B4-41DA-8FE4-90C03A2ECF75}" type="slidenum">
              <a:rPr lang="de-CH" smtClean="0"/>
              <a:t>‹Nr.›</a:t>
            </a:fld>
            <a:endParaRPr lang="de-CH"/>
          </a:p>
        </p:txBody>
      </p:sp>
    </p:spTree>
    <p:extLst>
      <p:ext uri="{BB962C8B-B14F-4D97-AF65-F5344CB8AC3E}">
        <p14:creationId xmlns:p14="http://schemas.microsoft.com/office/powerpoint/2010/main" val="124614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p>
            <a:fld id="{4599581E-F98F-4E40-B476-B536F05CDACE}" type="datetimeFigureOut">
              <a:rPr lang="de-CH" smtClean="0"/>
              <a:t>09.01.2019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59CDFA52-02B4-41DA-8FE4-90C03A2ECF75}" type="slidenum">
              <a:rPr lang="de-CH" smtClean="0"/>
              <a:t>‹Nr.›</a:t>
            </a:fld>
            <a:endParaRPr lang="de-CH"/>
          </a:p>
        </p:txBody>
      </p:sp>
    </p:spTree>
    <p:extLst>
      <p:ext uri="{BB962C8B-B14F-4D97-AF65-F5344CB8AC3E}">
        <p14:creationId xmlns:p14="http://schemas.microsoft.com/office/powerpoint/2010/main" val="293957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p>
            <a:fld id="{4599581E-F98F-4E40-B476-B536F05CDACE}" type="datetimeFigureOut">
              <a:rPr lang="de-CH" smtClean="0"/>
              <a:t>09.01.2019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59CDFA52-02B4-41DA-8FE4-90C03A2ECF75}" type="slidenum">
              <a:rPr lang="de-CH" smtClean="0"/>
              <a:t>‹Nr.›</a:t>
            </a:fld>
            <a:endParaRPr lang="de-CH"/>
          </a:p>
        </p:txBody>
      </p:sp>
    </p:spTree>
    <p:extLst>
      <p:ext uri="{BB962C8B-B14F-4D97-AF65-F5344CB8AC3E}">
        <p14:creationId xmlns:p14="http://schemas.microsoft.com/office/powerpoint/2010/main" val="66242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99581E-F98F-4E40-B476-B536F05CDACE}" type="datetimeFigureOut">
              <a:rPr lang="de-CH" smtClean="0"/>
              <a:t>09.01.2019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59CDFA52-02B4-41DA-8FE4-90C03A2ECF75}" type="slidenum">
              <a:rPr lang="de-CH" smtClean="0"/>
              <a:t>‹Nr.›</a:t>
            </a:fld>
            <a:endParaRPr lang="de-CH"/>
          </a:p>
        </p:txBody>
      </p:sp>
    </p:spTree>
    <p:extLst>
      <p:ext uri="{BB962C8B-B14F-4D97-AF65-F5344CB8AC3E}">
        <p14:creationId xmlns:p14="http://schemas.microsoft.com/office/powerpoint/2010/main" val="281603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Date Placeholder 4"/>
          <p:cNvSpPr>
            <a:spLocks noGrp="1"/>
          </p:cNvSpPr>
          <p:nvPr>
            <p:ph type="dt" sz="half" idx="10"/>
          </p:nvPr>
        </p:nvSpPr>
        <p:spPr/>
        <p:txBody>
          <a:bodyPr/>
          <a:lstStyle/>
          <a:p>
            <a:fld id="{4599581E-F98F-4E40-B476-B536F05CDACE}" type="datetimeFigureOut">
              <a:rPr lang="de-CH" smtClean="0"/>
              <a:t>09.01.2019</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59CDFA52-02B4-41DA-8FE4-90C03A2ECF75}" type="slidenum">
              <a:rPr lang="de-CH" smtClean="0"/>
              <a:t>‹Nr.›</a:t>
            </a:fld>
            <a:endParaRPr lang="de-CH"/>
          </a:p>
        </p:txBody>
      </p:sp>
    </p:spTree>
    <p:extLst>
      <p:ext uri="{BB962C8B-B14F-4D97-AF65-F5344CB8AC3E}">
        <p14:creationId xmlns:p14="http://schemas.microsoft.com/office/powerpoint/2010/main" val="384765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Date Placeholder 6"/>
          <p:cNvSpPr>
            <a:spLocks noGrp="1"/>
          </p:cNvSpPr>
          <p:nvPr>
            <p:ph type="dt" sz="half" idx="10"/>
          </p:nvPr>
        </p:nvSpPr>
        <p:spPr/>
        <p:txBody>
          <a:bodyPr/>
          <a:lstStyle/>
          <a:p>
            <a:fld id="{4599581E-F98F-4E40-B476-B536F05CDACE}" type="datetimeFigureOut">
              <a:rPr lang="de-CH" smtClean="0"/>
              <a:t>09.01.2019</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59CDFA52-02B4-41DA-8FE4-90C03A2ECF75}" type="slidenum">
              <a:rPr lang="de-CH" smtClean="0"/>
              <a:t>‹Nr.›</a:t>
            </a:fld>
            <a:endParaRPr lang="de-CH"/>
          </a:p>
        </p:txBody>
      </p:sp>
    </p:spTree>
    <p:extLst>
      <p:ext uri="{BB962C8B-B14F-4D97-AF65-F5344CB8AC3E}">
        <p14:creationId xmlns:p14="http://schemas.microsoft.com/office/powerpoint/2010/main" val="7099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Date Placeholder 2"/>
          <p:cNvSpPr>
            <a:spLocks noGrp="1"/>
          </p:cNvSpPr>
          <p:nvPr>
            <p:ph type="dt" sz="half" idx="10"/>
          </p:nvPr>
        </p:nvSpPr>
        <p:spPr/>
        <p:txBody>
          <a:bodyPr/>
          <a:lstStyle/>
          <a:p>
            <a:fld id="{4599581E-F98F-4E40-B476-B536F05CDACE}" type="datetimeFigureOut">
              <a:rPr lang="de-CH" smtClean="0"/>
              <a:t>09.01.2019</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59CDFA52-02B4-41DA-8FE4-90C03A2ECF75}" type="slidenum">
              <a:rPr lang="de-CH" smtClean="0"/>
              <a:t>‹Nr.›</a:t>
            </a:fld>
            <a:endParaRPr lang="de-CH"/>
          </a:p>
        </p:txBody>
      </p:sp>
    </p:spTree>
    <p:extLst>
      <p:ext uri="{BB962C8B-B14F-4D97-AF65-F5344CB8AC3E}">
        <p14:creationId xmlns:p14="http://schemas.microsoft.com/office/powerpoint/2010/main" val="58011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9581E-F98F-4E40-B476-B536F05CDACE}" type="datetimeFigureOut">
              <a:rPr lang="de-CH" smtClean="0"/>
              <a:t>09.01.2019</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59CDFA52-02B4-41DA-8FE4-90C03A2ECF75}" type="slidenum">
              <a:rPr lang="de-CH" smtClean="0"/>
              <a:t>‹Nr.›</a:t>
            </a:fld>
            <a:endParaRPr lang="de-CH"/>
          </a:p>
        </p:txBody>
      </p:sp>
    </p:spTree>
    <p:extLst>
      <p:ext uri="{BB962C8B-B14F-4D97-AF65-F5344CB8AC3E}">
        <p14:creationId xmlns:p14="http://schemas.microsoft.com/office/powerpoint/2010/main" val="262466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9581E-F98F-4E40-B476-B536F05CDACE}" type="datetimeFigureOut">
              <a:rPr lang="de-CH" smtClean="0"/>
              <a:t>09.01.2019</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59CDFA52-02B4-41DA-8FE4-90C03A2ECF75}" type="slidenum">
              <a:rPr lang="de-CH" smtClean="0"/>
              <a:t>‹Nr.›</a:t>
            </a:fld>
            <a:endParaRPr lang="de-CH"/>
          </a:p>
        </p:txBody>
      </p:sp>
    </p:spTree>
    <p:extLst>
      <p:ext uri="{BB962C8B-B14F-4D97-AF65-F5344CB8AC3E}">
        <p14:creationId xmlns:p14="http://schemas.microsoft.com/office/powerpoint/2010/main" val="308544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9581E-F98F-4E40-B476-B536F05CDACE}" type="datetimeFigureOut">
              <a:rPr lang="de-CH" smtClean="0"/>
              <a:t>09.01.2019</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59CDFA52-02B4-41DA-8FE4-90C03A2ECF75}" type="slidenum">
              <a:rPr lang="de-CH" smtClean="0"/>
              <a:t>‹Nr.›</a:t>
            </a:fld>
            <a:endParaRPr lang="de-CH"/>
          </a:p>
        </p:txBody>
      </p:sp>
    </p:spTree>
    <p:extLst>
      <p:ext uri="{BB962C8B-B14F-4D97-AF65-F5344CB8AC3E}">
        <p14:creationId xmlns:p14="http://schemas.microsoft.com/office/powerpoint/2010/main" val="313048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C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9581E-F98F-4E40-B476-B536F05CDACE}" type="datetimeFigureOut">
              <a:rPr lang="de-CH" smtClean="0"/>
              <a:t>09.01.2019</a:t>
            </a:fld>
            <a:endParaRPr lang="de-C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DFA52-02B4-41DA-8FE4-90C03A2ECF75}" type="slidenum">
              <a:rPr lang="de-CH" smtClean="0"/>
              <a:t>‹Nr.›</a:t>
            </a:fld>
            <a:endParaRPr lang="de-CH"/>
          </a:p>
        </p:txBody>
      </p:sp>
    </p:spTree>
    <p:extLst>
      <p:ext uri="{BB962C8B-B14F-4D97-AF65-F5344CB8AC3E}">
        <p14:creationId xmlns:p14="http://schemas.microsoft.com/office/powerpoint/2010/main" val="1901920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google.com/url?sa=i&amp;rct=j&amp;q=&amp;esrc=s&amp;source=imgres&amp;cd=&amp;cad=rja&amp;uact=8&amp;ved=2ahUKEwir0MOOxpTdAhUS6aQKHXhnDgsQjRx6BAgBEAU&amp;url=https://pngtree.com/freepng/scanning-dna_826581.html&amp;psig=AOvVaw0tIjMD1jlXhadkjIYgfuHS&amp;ust=1535710647451659" TargetMode="Externa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source=imgres&amp;cd=&amp;cad=rja&amp;uact=8&amp;ved=2ahUKEwiiqf-H_ZTdAhUR_aQKHQCUCCkQjRx6BAgBEAU&amp;url=https://slideplayer.com/slide/10898136/&amp;psig=AOvVaw0zEBysDVTGkzW34byXOcrr&amp;ust=1535725397734617"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google.com/url?sa=i&amp;rct=j&amp;q=&amp;esrc=s&amp;source=imgres&amp;cd=&amp;cad=rja&amp;uact=8&amp;ved=2ahUKEwjK-s7CobjdAhUP2xoKHU-SBCsQjRx6BAgBEAU&amp;url=https://www.researchgate.net/figure/Example-of-mouse-restraint-and-oral-gavage-technique-Left-Demonstration-of-handling_fig1_44851163&amp;psig=AOvVaw0uHyjnGOjBB1VCOovTEYb6&amp;ust=1536937775053467" TargetMode="External"/><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google.com/url?sa=i&amp;rct=j&amp;q=&amp;esrc=s&amp;source=imgres&amp;cd=&amp;cad=rja&amp;uact=8&amp;ved=2ahUKEwjk5I2Jz9rcAhXC16QKHQjpBkMQjRx6BAgBEAU&amp;url=https://pixabay.com/en/gerbil-mouse-rodent-brown-animal-303178/&amp;psig=AOvVaw3IOtA5b7bHoaeSuqUxy2zJ&amp;ust=1533720187151077" TargetMode="External"/><Relationship Id="rId5" Type="http://schemas.openxmlformats.org/officeDocument/2006/relationships/image" Target="../media/image28.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com/url?sa=i&amp;rct=j&amp;q=&amp;esrc=s&amp;source=imgres&amp;cd=&amp;cad=rja&amp;uact=8&amp;ved=&amp;url=https://sa5555.wordpress.com/%E0%B8%A7%E0%B8%B1%E0%B8%99%E0%B8%AA%E0%B8%B3%E0%B8%84%E0%B8%B1%E0%B8%8D%E0%B8%82%E0%B8%AD%E0%B8%87%E0%B9%84%E0%B8%97%E0%B8%A2-important-day-of-thailand/&amp;psig=AOvVaw05hyR5aPBUyqlk7WyKDoAy&amp;ust=153581404247184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google.com/url?sa=i&amp;rct=j&amp;q=&amp;esrc=s&amp;source=imgres&amp;cd=&amp;cad=rja&amp;uact=8&amp;ved=2ahUKEwi9iejm8pTdAhXFL1AKHcV5B40QjRx6BAgBEAU&amp;url=https://www.vectorstock.com/royalty-free-vector/italy-flag-vector-20177622&amp;psig=AOvVaw3yTsHGfTqeZoHh4sjOubmN&amp;ust=1535722643719182" TargetMode="External"/><Relationship Id="rId7" Type="http://schemas.openxmlformats.org/officeDocument/2006/relationships/hyperlink" Target="https://www.google.com/url?sa=i&amp;rct=j&amp;q=&amp;esrc=s&amp;source=imgres&amp;cd=&amp;cad=rja&amp;uact=8&amp;ved=2ahUKEwismYvf_JbdAhUxMuwKHc1WCl8QjRx6BAgBEAU&amp;url=https://www.vectorstock.com/royalty-free-vector/obese-woman-vector-995977&amp;psig=AOvVaw2PnNpEqrpHN_Jy-BaT0YuS&amp;ust=1535794031465753"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s://www.google.com/url?sa=i&amp;rct=j&amp;q=&amp;esrc=s&amp;source=imgres&amp;cd=&amp;cad=rja&amp;uact=8&amp;ved=2ahUKEwii3evj8pTdAhXFb1AKHczvCskQjRx6BAgBEAU&amp;url=https://www.vectorstock.com/royalty-free-vector/spain-flag-vector-20256593&amp;psig=AOvVaw1MryOMoAw0rn5rwZo5Gblm&amp;ust=1535722637420865"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ผลการค้นหารูปภาพสำหรับ dna stand cartoon"/>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2173" b="12672"/>
          <a:stretch/>
        </p:blipFill>
        <p:spPr bwMode="auto">
          <a:xfrm rot="17011217">
            <a:off x="2613732" y="1582128"/>
            <a:ext cx="7735679" cy="38192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42778" y="441070"/>
            <a:ext cx="8449419" cy="2771906"/>
          </a:xfrm>
        </p:spPr>
        <p:txBody>
          <a:bodyPr>
            <a:normAutofit/>
          </a:bodyPr>
          <a:lstStyle/>
          <a:p>
            <a:r>
              <a:rPr lang="en-US" sz="3600" b="1" dirty="0" smtClean="0">
                <a:solidFill>
                  <a:srgbClr val="0070C0"/>
                </a:solidFill>
              </a:rPr>
              <a:t>Molecular </a:t>
            </a:r>
            <a:r>
              <a:rPr lang="en-US" sz="3600" b="1" dirty="0" err="1" smtClean="0">
                <a:solidFill>
                  <a:srgbClr val="0070C0"/>
                </a:solidFill>
              </a:rPr>
              <a:t>phenomics</a:t>
            </a:r>
            <a:r>
              <a:rPr lang="en-US" sz="3600" b="1" dirty="0" smtClean="0">
                <a:solidFill>
                  <a:srgbClr val="0070C0"/>
                </a:solidFill>
              </a:rPr>
              <a:t> and metagenomics</a:t>
            </a:r>
            <a:br>
              <a:rPr lang="en-US" sz="3600" b="1" dirty="0" smtClean="0">
                <a:solidFill>
                  <a:srgbClr val="0070C0"/>
                </a:solidFill>
              </a:rPr>
            </a:br>
            <a:r>
              <a:rPr lang="en-US" sz="3600" b="1" dirty="0" smtClean="0">
                <a:solidFill>
                  <a:srgbClr val="0070C0"/>
                </a:solidFill>
              </a:rPr>
              <a:t>of hepatic steatosis </a:t>
            </a:r>
            <a:br>
              <a:rPr lang="en-US" sz="3600" b="1" dirty="0" smtClean="0">
                <a:solidFill>
                  <a:srgbClr val="0070C0"/>
                </a:solidFill>
              </a:rPr>
            </a:br>
            <a:r>
              <a:rPr lang="en-US" sz="3600" b="1" dirty="0" smtClean="0">
                <a:solidFill>
                  <a:srgbClr val="0070C0"/>
                </a:solidFill>
              </a:rPr>
              <a:t>in non-diabetic obese women</a:t>
            </a:r>
            <a:endParaRPr lang="de-CH" sz="3600" b="1" dirty="0">
              <a:solidFill>
                <a:srgbClr val="0070C0"/>
              </a:solidFill>
            </a:endParaRPr>
          </a:p>
        </p:txBody>
      </p:sp>
      <p:grpSp>
        <p:nvGrpSpPr>
          <p:cNvPr id="7" name="Group 6"/>
          <p:cNvGrpSpPr/>
          <p:nvPr/>
        </p:nvGrpSpPr>
        <p:grpSpPr>
          <a:xfrm>
            <a:off x="230903" y="3284984"/>
            <a:ext cx="3044953" cy="3622232"/>
            <a:chOff x="107504" y="3284984"/>
            <a:chExt cx="3044953" cy="3622232"/>
          </a:xfrm>
        </p:grpSpPr>
        <p:pic>
          <p:nvPicPr>
            <p:cNvPr id="17" name="Picture 6" descr="ผลการค้นหารูปภาพสำหรับ obese women cartoon"/>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07504" y="3284984"/>
              <a:ext cx="2736304" cy="34975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ผลการค้นหารูปภาพสำหรับ dna cartoon">
              <a:hlinkClick r:id="rId6"/>
            </p:cNvPr>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507726">
              <a:off x="1061193" y="4887839"/>
              <a:ext cx="2091264" cy="2019377"/>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6103011" y="5766355"/>
            <a:ext cx="3221517" cy="830997"/>
          </a:xfrm>
          <a:prstGeom prst="rect">
            <a:avLst/>
          </a:prstGeom>
          <a:noFill/>
        </p:spPr>
        <p:txBody>
          <a:bodyPr wrap="square" rtlCol="0">
            <a:spAutoFit/>
          </a:bodyPr>
          <a:lstStyle/>
          <a:p>
            <a:pPr algn="ctr"/>
            <a:r>
              <a:rPr lang="de-CH" sz="1600" b="1" dirty="0" smtClean="0">
                <a:solidFill>
                  <a:srgbClr val="00B050"/>
                </a:solidFill>
              </a:rPr>
              <a:t>Journal </a:t>
            </a:r>
            <a:r>
              <a:rPr lang="de-CH" sz="1600" b="1" dirty="0" err="1" smtClean="0">
                <a:solidFill>
                  <a:srgbClr val="00B050"/>
                </a:solidFill>
              </a:rPr>
              <a:t>club</a:t>
            </a:r>
            <a:r>
              <a:rPr lang="de-CH" sz="1600" b="1" dirty="0" smtClean="0">
                <a:solidFill>
                  <a:srgbClr val="00B050"/>
                </a:solidFill>
              </a:rPr>
              <a:t>: </a:t>
            </a:r>
            <a:r>
              <a:rPr lang="de-CH" sz="1600" b="1" dirty="0" err="1" smtClean="0">
                <a:solidFill>
                  <a:srgbClr val="00B050"/>
                </a:solidFill>
              </a:rPr>
              <a:t>October</a:t>
            </a:r>
            <a:r>
              <a:rPr lang="de-CH" sz="1600" b="1" dirty="0" smtClean="0">
                <a:solidFill>
                  <a:srgbClr val="00B050"/>
                </a:solidFill>
              </a:rPr>
              <a:t> 18, 2018 </a:t>
            </a:r>
          </a:p>
          <a:p>
            <a:pPr algn="ctr"/>
            <a:r>
              <a:rPr lang="de-CH" sz="1600" b="1" dirty="0" err="1" smtClean="0">
                <a:solidFill>
                  <a:srgbClr val="00B050"/>
                </a:solidFill>
              </a:rPr>
              <a:t>Patcharamon</a:t>
            </a:r>
            <a:r>
              <a:rPr lang="de-CH" sz="1600" b="1" dirty="0" smtClean="0">
                <a:solidFill>
                  <a:srgbClr val="00B050"/>
                </a:solidFill>
              </a:rPr>
              <a:t>  </a:t>
            </a:r>
            <a:r>
              <a:rPr lang="de-CH" sz="1600" b="1" dirty="0" err="1" smtClean="0">
                <a:solidFill>
                  <a:srgbClr val="00B050"/>
                </a:solidFill>
              </a:rPr>
              <a:t>Seubnooch</a:t>
            </a:r>
            <a:endParaRPr lang="de-CH" sz="1600" b="1" dirty="0" smtClean="0">
              <a:solidFill>
                <a:srgbClr val="00B050"/>
              </a:solidFill>
            </a:endParaRPr>
          </a:p>
          <a:p>
            <a:pPr algn="ctr"/>
            <a:r>
              <a:rPr lang="de-CH" sz="1600" b="1" dirty="0" err="1" smtClean="0">
                <a:solidFill>
                  <a:srgbClr val="00B050"/>
                </a:solidFill>
              </a:rPr>
              <a:t>PhD</a:t>
            </a:r>
            <a:r>
              <a:rPr lang="de-CH" sz="1600" b="1" dirty="0" smtClean="0">
                <a:solidFill>
                  <a:srgbClr val="00B050"/>
                </a:solidFill>
              </a:rPr>
              <a:t> </a:t>
            </a:r>
            <a:r>
              <a:rPr lang="de-CH" sz="1600" b="1" dirty="0" err="1" smtClean="0">
                <a:solidFill>
                  <a:srgbClr val="00B050"/>
                </a:solidFill>
              </a:rPr>
              <a:t>student</a:t>
            </a:r>
            <a:endParaRPr lang="de-CH" sz="1600" b="1" dirty="0" smtClean="0">
              <a:solidFill>
                <a:srgbClr val="00B050"/>
              </a:solidFill>
            </a:endParaRPr>
          </a:p>
        </p:txBody>
      </p:sp>
      <p:sp>
        <p:nvSpPr>
          <p:cNvPr id="6" name="TextBox 5"/>
          <p:cNvSpPr txBox="1"/>
          <p:nvPr/>
        </p:nvSpPr>
        <p:spPr>
          <a:xfrm>
            <a:off x="472391" y="2817334"/>
            <a:ext cx="8189662" cy="646331"/>
          </a:xfrm>
          <a:prstGeom prst="rect">
            <a:avLst/>
          </a:prstGeom>
          <a:noFill/>
        </p:spPr>
        <p:txBody>
          <a:bodyPr wrap="square" rtlCol="0">
            <a:spAutoFit/>
          </a:bodyPr>
          <a:lstStyle/>
          <a:p>
            <a:pPr algn="ctr"/>
            <a:r>
              <a:rPr lang="de-CH" b="1" dirty="0" err="1" smtClean="0">
                <a:solidFill>
                  <a:srgbClr val="FF3399"/>
                </a:solidFill>
              </a:rPr>
              <a:t>Hoyles</a:t>
            </a:r>
            <a:r>
              <a:rPr lang="de-CH" b="1" dirty="0" smtClean="0">
                <a:solidFill>
                  <a:srgbClr val="FF3399"/>
                </a:solidFill>
              </a:rPr>
              <a:t> L, Fernández-Real JM, </a:t>
            </a:r>
            <a:r>
              <a:rPr lang="de-CH" b="1" dirty="0" err="1" smtClean="0">
                <a:solidFill>
                  <a:srgbClr val="FF3399"/>
                </a:solidFill>
              </a:rPr>
              <a:t>Federici</a:t>
            </a:r>
            <a:r>
              <a:rPr lang="de-CH" b="1" dirty="0" smtClean="0">
                <a:solidFill>
                  <a:srgbClr val="FF3399"/>
                </a:solidFill>
              </a:rPr>
              <a:t> M, et al. </a:t>
            </a:r>
          </a:p>
          <a:p>
            <a:pPr algn="ctr"/>
            <a:r>
              <a:rPr lang="de-CH" b="1" dirty="0" smtClean="0">
                <a:solidFill>
                  <a:srgbClr val="FF3399"/>
                </a:solidFill>
              </a:rPr>
              <a:t>Nature </a:t>
            </a:r>
            <a:r>
              <a:rPr lang="de-CH" b="1" dirty="0" err="1" smtClean="0">
                <a:solidFill>
                  <a:srgbClr val="FF3399"/>
                </a:solidFill>
              </a:rPr>
              <a:t>Medicine</a:t>
            </a:r>
            <a:r>
              <a:rPr lang="de-CH" b="1" dirty="0" smtClean="0">
                <a:solidFill>
                  <a:srgbClr val="FF3399"/>
                </a:solidFill>
              </a:rPr>
              <a:t> 2018;24:1070-1080 </a:t>
            </a:r>
            <a:endParaRPr lang="de-CH" b="1" dirty="0">
              <a:solidFill>
                <a:srgbClr val="FF3399"/>
              </a:solidFill>
            </a:endParaRPr>
          </a:p>
        </p:txBody>
      </p:sp>
      <p:pic>
        <p:nvPicPr>
          <p:cNvPr id="1028" name="Picture 4" descr="http://intern.unibe.ch/unibe/uniintern/content/e1883/e683686/e684360/e699229/Unibe_Logo_cmyk_201807_g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20" y="-86629"/>
            <a:ext cx="1484163" cy="121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34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1"/>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5228" y="12725"/>
            <a:ext cx="7339813" cy="63367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g. 1"/>
          <p:cNvPicPr>
            <a:picLocks noChangeAspect="1" noChangeArrowheads="1"/>
          </p:cNvPicPr>
          <p:nvPr/>
        </p:nvPicPr>
        <p:blipFill rotWithShape="1">
          <a:blip r:embed="rId4">
            <a:extLst>
              <a:ext uri="{28A0092B-C50C-407E-A947-70E740481C1C}">
                <a14:useLocalDpi xmlns:a14="http://schemas.microsoft.com/office/drawing/2010/main" val="0"/>
              </a:ext>
            </a:extLst>
          </a:blip>
          <a:srcRect l="1675" t="31816" r="71592" b="41729"/>
          <a:stretch/>
        </p:blipFill>
        <p:spPr bwMode="auto">
          <a:xfrm>
            <a:off x="1009700" y="2026940"/>
            <a:ext cx="1962150"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0326" y="1950740"/>
            <a:ext cx="2664296" cy="1872208"/>
          </a:xfrm>
          <a:prstGeom prst="rect">
            <a:avLst/>
          </a:prstGeom>
          <a:noFill/>
          <a:ln w="381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tangle 5"/>
          <p:cNvSpPr/>
          <p:nvPr/>
        </p:nvSpPr>
        <p:spPr>
          <a:xfrm>
            <a:off x="0" y="6421864"/>
            <a:ext cx="9144000" cy="338554"/>
          </a:xfrm>
          <a:prstGeom prst="rect">
            <a:avLst/>
          </a:prstGeom>
        </p:spPr>
        <p:txBody>
          <a:bodyPr wrap="square">
            <a:spAutoFit/>
          </a:bodyPr>
          <a:lstStyle/>
          <a:p>
            <a:pPr algn="ctr"/>
            <a:r>
              <a:rPr lang="en-US" sz="1600" b="1" dirty="0" smtClean="0">
                <a:solidFill>
                  <a:srgbClr val="0070C0"/>
                </a:solidFill>
              </a:rPr>
              <a:t>The integration of clinical, molecular </a:t>
            </a:r>
            <a:r>
              <a:rPr lang="en-US" sz="1600" b="1" dirty="0" err="1" smtClean="0">
                <a:solidFill>
                  <a:srgbClr val="0070C0"/>
                </a:solidFill>
              </a:rPr>
              <a:t>phenomics</a:t>
            </a:r>
            <a:r>
              <a:rPr lang="en-US" sz="1600" b="1" dirty="0" smtClean="0">
                <a:solidFill>
                  <a:srgbClr val="0070C0"/>
                </a:solidFill>
              </a:rPr>
              <a:t> and </a:t>
            </a:r>
            <a:r>
              <a:rPr lang="en-US" sz="1600" b="1" dirty="0" err="1" smtClean="0">
                <a:solidFill>
                  <a:srgbClr val="0070C0"/>
                </a:solidFill>
              </a:rPr>
              <a:t>metagenomic</a:t>
            </a:r>
            <a:r>
              <a:rPr lang="en-US" sz="1600" b="1" dirty="0" smtClean="0">
                <a:solidFill>
                  <a:srgbClr val="0070C0"/>
                </a:solidFill>
              </a:rPr>
              <a:t> information and biological validations</a:t>
            </a:r>
            <a:endParaRPr lang="de-CH" sz="1600" dirty="0">
              <a:solidFill>
                <a:srgbClr val="0070C0"/>
              </a:solidFill>
            </a:endParaRPr>
          </a:p>
        </p:txBody>
      </p:sp>
    </p:spTree>
    <p:extLst>
      <p:ext uri="{BB962C8B-B14F-4D97-AF65-F5344CB8AC3E}">
        <p14:creationId xmlns:p14="http://schemas.microsoft.com/office/powerpoint/2010/main" val="1265292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94347"/>
            <a:ext cx="9396536" cy="1015663"/>
          </a:xfrm>
          <a:prstGeom prst="rect">
            <a:avLst/>
          </a:prstGeom>
        </p:spPr>
        <p:txBody>
          <a:bodyPr wrap="square">
            <a:spAutoFit/>
          </a:bodyPr>
          <a:lstStyle/>
          <a:p>
            <a:r>
              <a:rPr lang="en-US" sz="1200" b="1" dirty="0" smtClean="0"/>
              <a:t>a</a:t>
            </a:r>
            <a:r>
              <a:rPr lang="en-US" sz="1200" dirty="0"/>
              <a:t>.</a:t>
            </a:r>
            <a:r>
              <a:rPr lang="en-US" sz="1200" dirty="0" smtClean="0"/>
              <a:t> </a:t>
            </a:r>
            <a:r>
              <a:rPr lang="en-US" sz="1200" dirty="0"/>
              <a:t>Boxplots showing that </a:t>
            </a:r>
            <a:r>
              <a:rPr lang="en-US" sz="1200" b="1" dirty="0">
                <a:solidFill>
                  <a:srgbClr val="FF3399"/>
                </a:solidFill>
              </a:rPr>
              <a:t>MGR was significantly </a:t>
            </a:r>
            <a:r>
              <a:rPr lang="en-US" sz="1200" b="1" dirty="0" smtClean="0">
                <a:solidFill>
                  <a:srgbClr val="FF3399"/>
                </a:solidFill>
              </a:rPr>
              <a:t>anti-correlated with </a:t>
            </a:r>
            <a:r>
              <a:rPr lang="en-US" sz="1200" b="1" dirty="0">
                <a:solidFill>
                  <a:srgbClr val="FF3399"/>
                </a:solidFill>
              </a:rPr>
              <a:t>liver steatosis </a:t>
            </a:r>
            <a:r>
              <a:rPr lang="en-US" sz="1200" dirty="0"/>
              <a:t>using </a:t>
            </a:r>
            <a:r>
              <a:rPr lang="en-US" sz="1200" dirty="0" err="1"/>
              <a:t>pSRC</a:t>
            </a:r>
            <a:r>
              <a:rPr lang="en-US" sz="1200" dirty="0"/>
              <a:t>, adjusted for age, BMI and sex (two sided, </a:t>
            </a:r>
            <a:r>
              <a:rPr lang="en-US" sz="1200" i="1" dirty="0"/>
              <a:t>n </a:t>
            </a:r>
            <a:r>
              <a:rPr lang="en-US" sz="1200" dirty="0"/>
              <a:t>= 56). </a:t>
            </a:r>
            <a:endParaRPr lang="en-US" sz="1200" dirty="0" smtClean="0"/>
          </a:p>
          <a:p>
            <a:r>
              <a:rPr lang="en-US" sz="1200" b="1" dirty="0" smtClean="0"/>
              <a:t>b</a:t>
            </a:r>
            <a:r>
              <a:rPr lang="en-US" sz="1200" dirty="0"/>
              <a:t>.</a:t>
            </a:r>
            <a:r>
              <a:rPr lang="en-US" sz="1200" dirty="0" smtClean="0"/>
              <a:t> </a:t>
            </a:r>
            <a:r>
              <a:rPr lang="en-US" sz="1200" dirty="0" err="1"/>
              <a:t>Heatmap</a:t>
            </a:r>
            <a:r>
              <a:rPr lang="en-US" sz="1200" dirty="0"/>
              <a:t> showing the </a:t>
            </a:r>
            <a:r>
              <a:rPr lang="en-US" sz="1200" b="1" dirty="0">
                <a:solidFill>
                  <a:srgbClr val="00B050"/>
                </a:solidFill>
              </a:rPr>
              <a:t>significant correlation of MGR </a:t>
            </a:r>
            <a:r>
              <a:rPr lang="en-US" sz="1200" b="1" dirty="0" smtClean="0">
                <a:solidFill>
                  <a:srgbClr val="00B050"/>
                </a:solidFill>
              </a:rPr>
              <a:t>with clinical </a:t>
            </a:r>
            <a:r>
              <a:rPr lang="en-US" sz="1200" b="1" dirty="0">
                <a:solidFill>
                  <a:srgbClr val="00B050"/>
                </a:solidFill>
              </a:rPr>
              <a:t>data </a:t>
            </a:r>
            <a:r>
              <a:rPr lang="en-US" sz="1200" dirty="0"/>
              <a:t>(</a:t>
            </a:r>
            <a:r>
              <a:rPr lang="en-US" sz="1200" i="1" dirty="0"/>
              <a:t>n </a:t>
            </a:r>
            <a:r>
              <a:rPr lang="en-US" sz="1200" dirty="0"/>
              <a:t>= 56, </a:t>
            </a:r>
            <a:r>
              <a:rPr lang="en-US" sz="1200" dirty="0" err="1"/>
              <a:t>pSRC</a:t>
            </a:r>
            <a:r>
              <a:rPr lang="en-US" sz="1200" dirty="0"/>
              <a:t>, two-sided, p-FDR &lt; 0.05 values shown). </a:t>
            </a:r>
            <a:endParaRPr lang="en-US" sz="1200" dirty="0" smtClean="0"/>
          </a:p>
          <a:p>
            <a:pPr marL="209550" indent="-123825"/>
            <a:endParaRPr lang="en-US" sz="1200" dirty="0" smtClean="0"/>
          </a:p>
          <a:p>
            <a:r>
              <a:rPr lang="de-CH" sz="1200" dirty="0" err="1" smtClean="0"/>
              <a:t>For</a:t>
            </a:r>
            <a:r>
              <a:rPr lang="de-CH" sz="1200" dirty="0" smtClean="0"/>
              <a:t> </a:t>
            </a:r>
            <a:r>
              <a:rPr lang="de-CH" sz="1200" dirty="0"/>
              <a:t>all </a:t>
            </a:r>
            <a:r>
              <a:rPr lang="de-CH" sz="1200" dirty="0" err="1"/>
              <a:t>panels</a:t>
            </a:r>
            <a:r>
              <a:rPr lang="de-CH" sz="1200" dirty="0"/>
              <a:t>, </a:t>
            </a:r>
            <a:r>
              <a:rPr lang="de-CH" sz="1200" b="1" i="1" dirty="0"/>
              <a:t>n </a:t>
            </a:r>
            <a:r>
              <a:rPr lang="de-CH" sz="1200" b="1" dirty="0"/>
              <a:t>= 56, </a:t>
            </a:r>
            <a:r>
              <a:rPr lang="de-CH" sz="1200" b="1" dirty="0" err="1"/>
              <a:t>groups</a:t>
            </a:r>
            <a:r>
              <a:rPr lang="de-CH" sz="1200" b="1" dirty="0"/>
              <a:t> </a:t>
            </a:r>
            <a:r>
              <a:rPr lang="de-CH" sz="1200" b="1" dirty="0" err="1"/>
              <a:t>as</a:t>
            </a:r>
            <a:r>
              <a:rPr lang="de-CH" sz="1200" b="1" dirty="0"/>
              <a:t> </a:t>
            </a:r>
            <a:r>
              <a:rPr lang="de-CH" sz="1200" b="1" dirty="0" err="1"/>
              <a:t>no</a:t>
            </a:r>
            <a:r>
              <a:rPr lang="de-CH" sz="1200" b="1" dirty="0"/>
              <a:t> </a:t>
            </a:r>
            <a:r>
              <a:rPr lang="de-CH" sz="1200" b="1" dirty="0" err="1"/>
              <a:t>liver</a:t>
            </a:r>
            <a:r>
              <a:rPr lang="de-CH" sz="1200" b="1" dirty="0"/>
              <a:t> </a:t>
            </a:r>
            <a:r>
              <a:rPr lang="de-CH" sz="1200" b="1" dirty="0" err="1"/>
              <a:t>steatosis</a:t>
            </a:r>
            <a:r>
              <a:rPr lang="de-CH" sz="1200" b="1" dirty="0"/>
              <a:t> = 10; </a:t>
            </a:r>
            <a:r>
              <a:rPr lang="de-CH" sz="1200" b="1" dirty="0" err="1"/>
              <a:t>liver</a:t>
            </a:r>
            <a:r>
              <a:rPr lang="de-CH" sz="1200" b="1" dirty="0"/>
              <a:t> </a:t>
            </a:r>
            <a:r>
              <a:rPr lang="de-CH" sz="1200" b="1" dirty="0" err="1"/>
              <a:t>steatosis</a:t>
            </a:r>
            <a:r>
              <a:rPr lang="de-CH" sz="1200" b="1" dirty="0"/>
              <a:t> 1 = 22; </a:t>
            </a:r>
            <a:r>
              <a:rPr lang="de-CH" sz="1200" b="1" dirty="0" err="1"/>
              <a:t>liver</a:t>
            </a:r>
            <a:r>
              <a:rPr lang="de-CH" sz="1200" b="1" dirty="0"/>
              <a:t> </a:t>
            </a:r>
            <a:r>
              <a:rPr lang="de-CH" sz="1200" b="1" dirty="0" err="1"/>
              <a:t>steatosis</a:t>
            </a:r>
            <a:r>
              <a:rPr lang="de-CH" sz="1200" b="1" dirty="0"/>
              <a:t> 2 = 14; </a:t>
            </a:r>
            <a:r>
              <a:rPr lang="de-CH" sz="1200" b="1" dirty="0" err="1" smtClean="0"/>
              <a:t>liver</a:t>
            </a:r>
            <a:r>
              <a:rPr lang="de-CH" sz="1200" b="1" dirty="0" smtClean="0"/>
              <a:t> </a:t>
            </a:r>
            <a:r>
              <a:rPr lang="en-US" sz="1200" b="1" dirty="0" smtClean="0"/>
              <a:t>steatosis </a:t>
            </a:r>
            <a:r>
              <a:rPr lang="en-US" sz="1200" b="1" dirty="0"/>
              <a:t>3 = 10</a:t>
            </a:r>
            <a:r>
              <a:rPr lang="en-US" sz="1200" dirty="0"/>
              <a:t>. </a:t>
            </a:r>
            <a:endParaRPr lang="en-US" sz="1200" dirty="0" smtClean="0"/>
          </a:p>
          <a:p>
            <a:r>
              <a:rPr lang="en-US" sz="1200" dirty="0" smtClean="0"/>
              <a:t>All </a:t>
            </a:r>
            <a:r>
              <a:rPr lang="en-US" sz="1200" dirty="0"/>
              <a:t>boxplots are the median with the interquartile range, and the error bars are the 1.5-times interquartile range.</a:t>
            </a:r>
            <a:endParaRPr lang="de-CH" sz="1200" dirty="0"/>
          </a:p>
        </p:txBody>
      </p:sp>
      <p:sp>
        <p:nvSpPr>
          <p:cNvPr id="6" name="Rectangle 5"/>
          <p:cNvSpPr/>
          <p:nvPr/>
        </p:nvSpPr>
        <p:spPr>
          <a:xfrm>
            <a:off x="539552" y="404664"/>
            <a:ext cx="8041240" cy="461665"/>
          </a:xfrm>
          <a:prstGeom prst="rect">
            <a:avLst/>
          </a:prstGeom>
        </p:spPr>
        <p:txBody>
          <a:bodyPr wrap="none">
            <a:spAutoFit/>
          </a:bodyPr>
          <a:lstStyle/>
          <a:p>
            <a:r>
              <a:rPr lang="de-CH" sz="2400" b="1" dirty="0" err="1">
                <a:solidFill>
                  <a:srgbClr val="0070C0"/>
                </a:solidFill>
              </a:rPr>
              <a:t>Metagenomic</a:t>
            </a:r>
            <a:r>
              <a:rPr lang="de-CH" sz="2400" b="1" dirty="0">
                <a:solidFill>
                  <a:srgbClr val="0070C0"/>
                </a:solidFill>
              </a:rPr>
              <a:t> </a:t>
            </a:r>
            <a:r>
              <a:rPr lang="de-CH" sz="2400" b="1" dirty="0" err="1">
                <a:solidFill>
                  <a:srgbClr val="0070C0"/>
                </a:solidFill>
              </a:rPr>
              <a:t>signatures</a:t>
            </a:r>
            <a:r>
              <a:rPr lang="de-CH" sz="2400" b="1" dirty="0">
                <a:solidFill>
                  <a:srgbClr val="0070C0"/>
                </a:solidFill>
              </a:rPr>
              <a:t> </a:t>
            </a:r>
            <a:r>
              <a:rPr lang="de-CH" sz="2400" b="1" dirty="0" err="1">
                <a:solidFill>
                  <a:srgbClr val="0070C0"/>
                </a:solidFill>
              </a:rPr>
              <a:t>of</a:t>
            </a:r>
            <a:r>
              <a:rPr lang="de-CH" sz="2400" b="1" dirty="0">
                <a:solidFill>
                  <a:srgbClr val="0070C0"/>
                </a:solidFill>
              </a:rPr>
              <a:t> </a:t>
            </a:r>
            <a:r>
              <a:rPr lang="de-CH" sz="2400" b="1" dirty="0" err="1">
                <a:solidFill>
                  <a:srgbClr val="0070C0"/>
                </a:solidFill>
              </a:rPr>
              <a:t>hepatic</a:t>
            </a:r>
            <a:r>
              <a:rPr lang="de-CH" sz="2400" b="1" dirty="0">
                <a:solidFill>
                  <a:srgbClr val="0070C0"/>
                </a:solidFill>
              </a:rPr>
              <a:t> </a:t>
            </a:r>
            <a:r>
              <a:rPr lang="de-CH" sz="2400" b="1" dirty="0" err="1" smtClean="0">
                <a:solidFill>
                  <a:srgbClr val="0070C0"/>
                </a:solidFill>
              </a:rPr>
              <a:t>steatosis</a:t>
            </a:r>
            <a:r>
              <a:rPr lang="de-CH" sz="2400" b="1" dirty="0">
                <a:solidFill>
                  <a:srgbClr val="0070C0"/>
                </a:solidFill>
              </a:rPr>
              <a:t> in </a:t>
            </a:r>
            <a:r>
              <a:rPr lang="de-CH" sz="2400" b="1" dirty="0" err="1">
                <a:solidFill>
                  <a:srgbClr val="0070C0"/>
                </a:solidFill>
              </a:rPr>
              <a:t>obese</a:t>
            </a:r>
            <a:r>
              <a:rPr lang="de-CH" sz="2400" b="1" dirty="0">
                <a:solidFill>
                  <a:srgbClr val="0070C0"/>
                </a:solidFill>
              </a:rPr>
              <a:t> </a:t>
            </a:r>
            <a:r>
              <a:rPr lang="de-CH" sz="2400" b="1" dirty="0" err="1">
                <a:solidFill>
                  <a:srgbClr val="0070C0"/>
                </a:solidFill>
              </a:rPr>
              <a:t>women</a:t>
            </a:r>
            <a:endParaRPr lang="de-CH" sz="2400" b="1" dirty="0">
              <a:solidFill>
                <a:srgbClr val="0070C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00" t="33008" r="44328" b="17969"/>
          <a:stretch/>
        </p:blipFill>
        <p:spPr bwMode="auto">
          <a:xfrm>
            <a:off x="179512" y="1388512"/>
            <a:ext cx="3718566" cy="3378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154" t="33985" r="27344" b="14844"/>
          <a:stretch/>
        </p:blipFill>
        <p:spPr bwMode="auto">
          <a:xfrm>
            <a:off x="4077152" y="1641810"/>
            <a:ext cx="4836717" cy="344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556792"/>
            <a:ext cx="504056" cy="369332"/>
          </a:xfrm>
          <a:prstGeom prst="rect">
            <a:avLst/>
          </a:prstGeom>
          <a:noFill/>
        </p:spPr>
        <p:txBody>
          <a:bodyPr wrap="square" rtlCol="0">
            <a:spAutoFit/>
          </a:bodyPr>
          <a:lstStyle/>
          <a:p>
            <a:pPr algn="ctr"/>
            <a:r>
              <a:rPr lang="de-CH" dirty="0" smtClean="0"/>
              <a:t>a.</a:t>
            </a:r>
            <a:endParaRPr lang="de-CH" dirty="0"/>
          </a:p>
        </p:txBody>
      </p:sp>
      <p:sp>
        <p:nvSpPr>
          <p:cNvPr id="16" name="TextBox 15"/>
          <p:cNvSpPr txBox="1"/>
          <p:nvPr/>
        </p:nvSpPr>
        <p:spPr>
          <a:xfrm>
            <a:off x="4561847" y="1519218"/>
            <a:ext cx="504056" cy="369332"/>
          </a:xfrm>
          <a:prstGeom prst="rect">
            <a:avLst/>
          </a:prstGeom>
          <a:noFill/>
        </p:spPr>
        <p:txBody>
          <a:bodyPr wrap="square" rtlCol="0">
            <a:spAutoFit/>
          </a:bodyPr>
          <a:lstStyle/>
          <a:p>
            <a:pPr algn="ctr"/>
            <a:r>
              <a:rPr lang="de-CH" dirty="0"/>
              <a:t>b</a:t>
            </a:r>
            <a:r>
              <a:rPr lang="de-CH" dirty="0" smtClean="0"/>
              <a:t>.</a:t>
            </a:r>
            <a:endParaRPr lang="de-CH" dirty="0"/>
          </a:p>
        </p:txBody>
      </p:sp>
      <p:sp>
        <p:nvSpPr>
          <p:cNvPr id="3" name="Rectangle 2"/>
          <p:cNvSpPr/>
          <p:nvPr/>
        </p:nvSpPr>
        <p:spPr>
          <a:xfrm>
            <a:off x="5418235" y="3121918"/>
            <a:ext cx="2877246" cy="144016"/>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tangle 11"/>
          <p:cNvSpPr/>
          <p:nvPr/>
        </p:nvSpPr>
        <p:spPr>
          <a:xfrm>
            <a:off x="5002518" y="4210422"/>
            <a:ext cx="3296386" cy="144016"/>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tangle 10"/>
          <p:cNvSpPr/>
          <p:nvPr/>
        </p:nvSpPr>
        <p:spPr>
          <a:xfrm>
            <a:off x="4884415" y="2737495"/>
            <a:ext cx="3422476" cy="144016"/>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5043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18" t="30065" r="12608" b="43997"/>
          <a:stretch/>
        </p:blipFill>
        <p:spPr bwMode="auto">
          <a:xfrm>
            <a:off x="2483769" y="548324"/>
            <a:ext cx="6660232" cy="1615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143" y="5373216"/>
            <a:ext cx="9129857" cy="1477328"/>
          </a:xfrm>
          <a:prstGeom prst="rect">
            <a:avLst/>
          </a:prstGeom>
        </p:spPr>
        <p:txBody>
          <a:bodyPr wrap="square">
            <a:spAutoFit/>
          </a:bodyPr>
          <a:lstStyle/>
          <a:p>
            <a:pPr marL="3175" indent="-3175"/>
            <a:r>
              <a:rPr lang="en-US" sz="1000" b="1" dirty="0" smtClean="0"/>
              <a:t>c</a:t>
            </a:r>
            <a:r>
              <a:rPr lang="en-US" sz="1000" dirty="0" smtClean="0"/>
              <a:t>.         </a:t>
            </a:r>
            <a:r>
              <a:rPr lang="en-US" sz="1000" dirty="0" err="1" smtClean="0"/>
              <a:t>Heatmap</a:t>
            </a:r>
            <a:r>
              <a:rPr lang="en-US" sz="1000" dirty="0" smtClean="0"/>
              <a:t> </a:t>
            </a:r>
            <a:r>
              <a:rPr lang="en-US" sz="1000" dirty="0"/>
              <a:t>showing the association of genus-level abundance data with clinical data (</a:t>
            </a:r>
            <a:r>
              <a:rPr lang="en-US" sz="1000" i="1" dirty="0"/>
              <a:t>n </a:t>
            </a:r>
            <a:r>
              <a:rPr lang="en-US" sz="1000" dirty="0"/>
              <a:t>= 56, </a:t>
            </a:r>
            <a:r>
              <a:rPr lang="en-US" sz="1000" dirty="0" err="1"/>
              <a:t>pSRC</a:t>
            </a:r>
            <a:r>
              <a:rPr lang="en-US" sz="1000" dirty="0"/>
              <a:t>, two-sided, + indicates </a:t>
            </a:r>
            <a:r>
              <a:rPr lang="en-US" sz="1000" dirty="0" err="1"/>
              <a:t>stastistical</a:t>
            </a:r>
            <a:r>
              <a:rPr lang="en-US" sz="1000" dirty="0"/>
              <a:t> significance p-FDR &lt; 0.05). </a:t>
            </a:r>
          </a:p>
          <a:p>
            <a:pPr marL="3175" indent="-3175"/>
            <a:r>
              <a:rPr lang="en-US" sz="1000" b="1" dirty="0" smtClean="0"/>
              <a:t>d</a:t>
            </a:r>
            <a:r>
              <a:rPr lang="en-US" sz="1000" dirty="0" smtClean="0"/>
              <a:t> </a:t>
            </a:r>
            <a:r>
              <a:rPr lang="en-US" sz="1000" b="1" dirty="0" smtClean="0"/>
              <a:t>&amp; e. </a:t>
            </a:r>
            <a:r>
              <a:rPr lang="en-US" sz="1000" dirty="0" smtClean="0"/>
              <a:t>Boxplots </a:t>
            </a:r>
            <a:r>
              <a:rPr lang="en-US" sz="1000" dirty="0"/>
              <a:t>showing prokaryotic taxa that are significantly </a:t>
            </a:r>
            <a:r>
              <a:rPr lang="en-US" sz="1000" dirty="0" smtClean="0"/>
              <a:t>associated with </a:t>
            </a:r>
            <a:r>
              <a:rPr lang="en-US" sz="1000" dirty="0"/>
              <a:t>hepatic steatosis. </a:t>
            </a:r>
          </a:p>
          <a:p>
            <a:pPr marL="447675" indent="-133350">
              <a:buFont typeface="Wingdings" panose="05000000000000000000" pitchFamily="2" charset="2"/>
              <a:buChar char="§"/>
            </a:pPr>
            <a:r>
              <a:rPr lang="en-US" sz="1000" dirty="0" smtClean="0"/>
              <a:t>Prokaryotic </a:t>
            </a:r>
            <a:r>
              <a:rPr lang="en-US" sz="1000" dirty="0"/>
              <a:t>taxa that are </a:t>
            </a:r>
            <a:r>
              <a:rPr lang="en-US" sz="1000" b="1" dirty="0">
                <a:solidFill>
                  <a:srgbClr val="FF3399"/>
                </a:solidFill>
              </a:rPr>
              <a:t>significantly anti-correlated with liver steatosis </a:t>
            </a:r>
            <a:r>
              <a:rPr lang="en-US" sz="1000" dirty="0"/>
              <a:t>at the phylum and genus levels (</a:t>
            </a:r>
            <a:r>
              <a:rPr lang="en-US" sz="1000" i="1" dirty="0"/>
              <a:t>n </a:t>
            </a:r>
            <a:r>
              <a:rPr lang="en-US" sz="1000" dirty="0"/>
              <a:t>= 56, </a:t>
            </a:r>
            <a:r>
              <a:rPr lang="en-US" sz="1000" dirty="0" err="1"/>
              <a:t>pSRC</a:t>
            </a:r>
            <a:r>
              <a:rPr lang="en-US" sz="1000" dirty="0"/>
              <a:t>, </a:t>
            </a:r>
            <a:r>
              <a:rPr lang="en-US" sz="1000" dirty="0" smtClean="0"/>
              <a:t>two-sided, p-FDR </a:t>
            </a:r>
            <a:r>
              <a:rPr lang="en-US" sz="1000" dirty="0"/>
              <a:t>&lt; 0.05; see Supplementary Table 6 for the exact and the BH-adjusted </a:t>
            </a:r>
            <a:r>
              <a:rPr lang="en-US" sz="1000" i="1" dirty="0"/>
              <a:t>P </a:t>
            </a:r>
            <a:r>
              <a:rPr lang="en-US" sz="1000" dirty="0"/>
              <a:t>values) are shown (</a:t>
            </a:r>
            <a:r>
              <a:rPr lang="en-US" sz="1000" b="1" dirty="0">
                <a:solidFill>
                  <a:srgbClr val="FF3399"/>
                </a:solidFill>
              </a:rPr>
              <a:t>d</a:t>
            </a:r>
            <a:r>
              <a:rPr lang="en-US" sz="1000" dirty="0" smtClean="0"/>
              <a:t>). </a:t>
            </a:r>
          </a:p>
          <a:p>
            <a:pPr marL="447675" indent="-133350">
              <a:buFont typeface="Wingdings" panose="05000000000000000000" pitchFamily="2" charset="2"/>
              <a:buChar char="§"/>
            </a:pPr>
            <a:r>
              <a:rPr lang="en-US" sz="1000" dirty="0" smtClean="0"/>
              <a:t>Prokaryotic </a:t>
            </a:r>
            <a:r>
              <a:rPr lang="en-US" sz="1000" dirty="0"/>
              <a:t>taxa that are </a:t>
            </a:r>
            <a:r>
              <a:rPr lang="en-US" sz="1000" b="1" dirty="0">
                <a:solidFill>
                  <a:srgbClr val="00B050"/>
                </a:solidFill>
              </a:rPr>
              <a:t>significantly </a:t>
            </a:r>
            <a:r>
              <a:rPr lang="en-US" sz="1000" b="1" dirty="0" smtClean="0">
                <a:solidFill>
                  <a:srgbClr val="00B050"/>
                </a:solidFill>
              </a:rPr>
              <a:t>correlated with </a:t>
            </a:r>
            <a:r>
              <a:rPr lang="en-US" sz="1000" b="1" dirty="0">
                <a:solidFill>
                  <a:srgbClr val="00B050"/>
                </a:solidFill>
              </a:rPr>
              <a:t>liver steatosis </a:t>
            </a:r>
            <a:r>
              <a:rPr lang="en-US" sz="1000" dirty="0"/>
              <a:t>at the phylum and genus levels (</a:t>
            </a:r>
            <a:r>
              <a:rPr lang="en-US" sz="1000" i="1" dirty="0"/>
              <a:t>n </a:t>
            </a:r>
            <a:r>
              <a:rPr lang="en-US" sz="1000" dirty="0"/>
              <a:t>= 56, </a:t>
            </a:r>
            <a:r>
              <a:rPr lang="en-US" sz="1000" dirty="0" err="1"/>
              <a:t>pSRC</a:t>
            </a:r>
            <a:r>
              <a:rPr lang="en-US" sz="1000" dirty="0"/>
              <a:t>, two-sided, p-FDR &lt; 0.05; see Supplementary Table 6 for the exact and the </a:t>
            </a:r>
            <a:r>
              <a:rPr lang="en-US" sz="1000" dirty="0" smtClean="0"/>
              <a:t>Benjamini-</a:t>
            </a:r>
            <a:r>
              <a:rPr lang="de-CH" sz="1000" dirty="0" err="1" smtClean="0"/>
              <a:t>Hochberg</a:t>
            </a:r>
            <a:r>
              <a:rPr lang="de-CH" sz="1000" dirty="0" smtClean="0"/>
              <a:t> </a:t>
            </a:r>
            <a:r>
              <a:rPr lang="de-CH" sz="1000" dirty="0"/>
              <a:t>(BH)-</a:t>
            </a:r>
            <a:r>
              <a:rPr lang="de-CH" sz="1000" dirty="0" err="1"/>
              <a:t>adjusted</a:t>
            </a:r>
            <a:r>
              <a:rPr lang="de-CH" sz="1000" dirty="0"/>
              <a:t> </a:t>
            </a:r>
            <a:r>
              <a:rPr lang="de-CH" sz="1000" i="1" dirty="0"/>
              <a:t>P </a:t>
            </a:r>
            <a:r>
              <a:rPr lang="de-CH" sz="1000" dirty="0" err="1"/>
              <a:t>values</a:t>
            </a:r>
            <a:r>
              <a:rPr lang="de-CH" sz="1000" dirty="0"/>
              <a:t>) </a:t>
            </a:r>
            <a:r>
              <a:rPr lang="de-CH" sz="1000" dirty="0" err="1"/>
              <a:t>are</a:t>
            </a:r>
            <a:r>
              <a:rPr lang="de-CH" sz="1000" dirty="0"/>
              <a:t> </a:t>
            </a:r>
            <a:r>
              <a:rPr lang="de-CH" sz="1000" dirty="0" err="1"/>
              <a:t>shown</a:t>
            </a:r>
            <a:r>
              <a:rPr lang="de-CH" sz="1000" dirty="0"/>
              <a:t> (</a:t>
            </a:r>
            <a:r>
              <a:rPr lang="de-CH" sz="1000" b="1" dirty="0">
                <a:solidFill>
                  <a:srgbClr val="00B050"/>
                </a:solidFill>
              </a:rPr>
              <a:t>e</a:t>
            </a:r>
            <a:r>
              <a:rPr lang="de-CH" sz="1000" dirty="0"/>
              <a:t>). </a:t>
            </a:r>
            <a:endParaRPr lang="de-CH" sz="1000" dirty="0" smtClean="0"/>
          </a:p>
          <a:p>
            <a:pPr marL="628650" indent="-133350">
              <a:buFont typeface="Wingdings" panose="05000000000000000000" pitchFamily="2" charset="2"/>
              <a:buChar char="§"/>
            </a:pPr>
            <a:endParaRPr lang="de-CH" sz="1000" dirty="0" smtClean="0"/>
          </a:p>
          <a:p>
            <a:pPr marL="85725"/>
            <a:r>
              <a:rPr lang="de-CH" sz="1000" dirty="0" err="1" smtClean="0"/>
              <a:t>For</a:t>
            </a:r>
            <a:r>
              <a:rPr lang="de-CH" sz="1000" dirty="0" smtClean="0"/>
              <a:t> </a:t>
            </a:r>
            <a:r>
              <a:rPr lang="de-CH" sz="1000" dirty="0"/>
              <a:t>all </a:t>
            </a:r>
            <a:r>
              <a:rPr lang="de-CH" sz="1000" dirty="0" err="1"/>
              <a:t>panels</a:t>
            </a:r>
            <a:r>
              <a:rPr lang="de-CH" sz="1000" dirty="0"/>
              <a:t>, </a:t>
            </a:r>
            <a:r>
              <a:rPr lang="de-CH" sz="1000" b="1" i="1" dirty="0"/>
              <a:t>n </a:t>
            </a:r>
            <a:r>
              <a:rPr lang="de-CH" sz="1000" b="1" dirty="0"/>
              <a:t>= 56, </a:t>
            </a:r>
            <a:r>
              <a:rPr lang="de-CH" sz="1000" b="1" dirty="0" err="1"/>
              <a:t>groups</a:t>
            </a:r>
            <a:r>
              <a:rPr lang="de-CH" sz="1000" b="1" dirty="0"/>
              <a:t> </a:t>
            </a:r>
            <a:r>
              <a:rPr lang="de-CH" sz="1000" b="1" dirty="0" err="1"/>
              <a:t>as</a:t>
            </a:r>
            <a:r>
              <a:rPr lang="de-CH" sz="1000" b="1" dirty="0"/>
              <a:t> </a:t>
            </a:r>
            <a:r>
              <a:rPr lang="de-CH" sz="1000" b="1" dirty="0" err="1"/>
              <a:t>no</a:t>
            </a:r>
            <a:r>
              <a:rPr lang="de-CH" sz="1000" b="1" dirty="0"/>
              <a:t> </a:t>
            </a:r>
            <a:r>
              <a:rPr lang="de-CH" sz="1000" b="1" dirty="0" err="1"/>
              <a:t>liver</a:t>
            </a:r>
            <a:r>
              <a:rPr lang="de-CH" sz="1000" b="1" dirty="0"/>
              <a:t> </a:t>
            </a:r>
            <a:r>
              <a:rPr lang="de-CH" sz="1000" b="1" dirty="0" err="1"/>
              <a:t>steatosis</a:t>
            </a:r>
            <a:r>
              <a:rPr lang="de-CH" sz="1000" b="1" dirty="0"/>
              <a:t> = 10; </a:t>
            </a:r>
            <a:r>
              <a:rPr lang="de-CH" sz="1000" b="1" dirty="0" err="1"/>
              <a:t>liver</a:t>
            </a:r>
            <a:r>
              <a:rPr lang="de-CH" sz="1000" b="1" dirty="0"/>
              <a:t> </a:t>
            </a:r>
            <a:r>
              <a:rPr lang="de-CH" sz="1000" b="1" dirty="0" err="1"/>
              <a:t>steatosis</a:t>
            </a:r>
            <a:r>
              <a:rPr lang="de-CH" sz="1000" b="1" dirty="0"/>
              <a:t> 1 = 22; </a:t>
            </a:r>
            <a:r>
              <a:rPr lang="de-CH" sz="1000" b="1" dirty="0" err="1"/>
              <a:t>liver</a:t>
            </a:r>
            <a:r>
              <a:rPr lang="de-CH" sz="1000" b="1" dirty="0"/>
              <a:t> </a:t>
            </a:r>
            <a:r>
              <a:rPr lang="de-CH" sz="1000" b="1" dirty="0" err="1"/>
              <a:t>steatosis</a:t>
            </a:r>
            <a:r>
              <a:rPr lang="de-CH" sz="1000" b="1" dirty="0"/>
              <a:t> 2 = 14; </a:t>
            </a:r>
            <a:r>
              <a:rPr lang="de-CH" sz="1000" b="1" dirty="0" err="1" smtClean="0"/>
              <a:t>liver</a:t>
            </a:r>
            <a:r>
              <a:rPr lang="de-CH" sz="1000" b="1" dirty="0" smtClean="0"/>
              <a:t> </a:t>
            </a:r>
            <a:r>
              <a:rPr lang="en-US" sz="1000" b="1" dirty="0" smtClean="0"/>
              <a:t>steatosis </a:t>
            </a:r>
            <a:r>
              <a:rPr lang="en-US" sz="1000" b="1" dirty="0"/>
              <a:t>3 = 10</a:t>
            </a:r>
            <a:r>
              <a:rPr lang="en-US" sz="1000" dirty="0"/>
              <a:t>. </a:t>
            </a:r>
            <a:endParaRPr lang="en-US" sz="1000" dirty="0" smtClean="0"/>
          </a:p>
          <a:p>
            <a:pPr marL="85725"/>
            <a:r>
              <a:rPr lang="en-US" sz="1000" dirty="0" smtClean="0"/>
              <a:t>All </a:t>
            </a:r>
            <a:r>
              <a:rPr lang="en-US" sz="1000" dirty="0"/>
              <a:t>boxplots are the median with the interquartile range, and the error bars are the 1.5-times interquartile range.</a:t>
            </a:r>
            <a:endParaRPr lang="de-CH" sz="1000" dirty="0"/>
          </a:p>
        </p:txBody>
      </p:sp>
      <p:sp>
        <p:nvSpPr>
          <p:cNvPr id="3" name="Rectangle 2"/>
          <p:cNvSpPr/>
          <p:nvPr/>
        </p:nvSpPr>
        <p:spPr>
          <a:xfrm>
            <a:off x="2242699" y="2163371"/>
            <a:ext cx="102295" cy="117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 name="Group 10"/>
          <p:cNvGrpSpPr/>
          <p:nvPr/>
        </p:nvGrpSpPr>
        <p:grpSpPr>
          <a:xfrm>
            <a:off x="-30038" y="1556792"/>
            <a:ext cx="3086203" cy="3832282"/>
            <a:chOff x="179512" y="1556792"/>
            <a:chExt cx="3086203" cy="3832282"/>
          </a:xfrm>
        </p:grpSpPr>
        <p:pic>
          <p:nvPicPr>
            <p:cNvPr id="4"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6318" t="14002" r="13750" b="6836"/>
            <a:stretch/>
          </p:blipFill>
          <p:spPr bwMode="auto">
            <a:xfrm>
              <a:off x="251520" y="1556792"/>
              <a:ext cx="3014195" cy="382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79512" y="3861048"/>
              <a:ext cx="216024" cy="150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Rectangle 26"/>
            <p:cNvSpPr/>
            <p:nvPr/>
          </p:nvSpPr>
          <p:spPr>
            <a:xfrm>
              <a:off x="221800" y="5312874"/>
              <a:ext cx="82180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30" name="TextBox 29"/>
          <p:cNvSpPr txBox="1"/>
          <p:nvPr/>
        </p:nvSpPr>
        <p:spPr>
          <a:xfrm>
            <a:off x="35496" y="1355848"/>
            <a:ext cx="504056" cy="369332"/>
          </a:xfrm>
          <a:prstGeom prst="rect">
            <a:avLst/>
          </a:prstGeom>
          <a:noFill/>
        </p:spPr>
        <p:txBody>
          <a:bodyPr wrap="square" rtlCol="0">
            <a:spAutoFit/>
          </a:bodyPr>
          <a:lstStyle/>
          <a:p>
            <a:pPr algn="ctr"/>
            <a:r>
              <a:rPr lang="de-CH" dirty="0"/>
              <a:t>c</a:t>
            </a:r>
            <a:r>
              <a:rPr lang="de-CH" dirty="0" smtClean="0"/>
              <a:t>.</a:t>
            </a:r>
            <a:endParaRPr lang="de-CH" dirty="0"/>
          </a:p>
        </p:txBody>
      </p:sp>
      <p:sp>
        <p:nvSpPr>
          <p:cNvPr id="31" name="TextBox 30"/>
          <p:cNvSpPr txBox="1"/>
          <p:nvPr/>
        </p:nvSpPr>
        <p:spPr>
          <a:xfrm>
            <a:off x="2092966" y="426511"/>
            <a:ext cx="504056" cy="369332"/>
          </a:xfrm>
          <a:prstGeom prst="rect">
            <a:avLst/>
          </a:prstGeom>
          <a:noFill/>
        </p:spPr>
        <p:txBody>
          <a:bodyPr wrap="square" rtlCol="0">
            <a:spAutoFit/>
          </a:bodyPr>
          <a:lstStyle/>
          <a:p>
            <a:pPr algn="ctr"/>
            <a:r>
              <a:rPr lang="de-CH" dirty="0"/>
              <a:t>d</a:t>
            </a:r>
            <a:r>
              <a:rPr lang="de-CH" dirty="0" smtClean="0"/>
              <a:t>.</a:t>
            </a:r>
            <a:endParaRPr lang="de-CH" dirty="0"/>
          </a:p>
        </p:txBody>
      </p:sp>
      <p:sp>
        <p:nvSpPr>
          <p:cNvPr id="32" name="TextBox 31"/>
          <p:cNvSpPr txBox="1"/>
          <p:nvPr/>
        </p:nvSpPr>
        <p:spPr>
          <a:xfrm>
            <a:off x="3347864" y="2085231"/>
            <a:ext cx="504056" cy="369332"/>
          </a:xfrm>
          <a:prstGeom prst="rect">
            <a:avLst/>
          </a:prstGeom>
          <a:noFill/>
        </p:spPr>
        <p:txBody>
          <a:bodyPr wrap="square" rtlCol="0">
            <a:spAutoFit/>
          </a:bodyPr>
          <a:lstStyle/>
          <a:p>
            <a:pPr algn="ctr"/>
            <a:r>
              <a:rPr lang="de-CH" dirty="0"/>
              <a:t>e</a:t>
            </a:r>
            <a:r>
              <a:rPr lang="de-CH" dirty="0" smtClean="0"/>
              <a:t>.</a:t>
            </a:r>
            <a:endParaRPr lang="de-CH" dirty="0"/>
          </a:p>
        </p:txBody>
      </p:sp>
      <p:grpSp>
        <p:nvGrpSpPr>
          <p:cNvPr id="14" name="Group 13"/>
          <p:cNvGrpSpPr/>
          <p:nvPr/>
        </p:nvGrpSpPr>
        <p:grpSpPr>
          <a:xfrm>
            <a:off x="3747581" y="2163371"/>
            <a:ext cx="2478654" cy="1584146"/>
            <a:chOff x="3747581" y="2163371"/>
            <a:chExt cx="2478654" cy="1584146"/>
          </a:xfrm>
        </p:grpSpPr>
        <p:pic>
          <p:nvPicPr>
            <p:cNvPr id="2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19" t="57313" r="66334" b="17888"/>
            <a:stretch/>
          </p:blipFill>
          <p:spPr bwMode="auto">
            <a:xfrm>
              <a:off x="3747581" y="2203391"/>
              <a:ext cx="2478654" cy="154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747581" y="2163371"/>
              <a:ext cx="248355" cy="117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nvGrpSpPr>
          <p:cNvPr id="16" name="Group 15"/>
          <p:cNvGrpSpPr/>
          <p:nvPr/>
        </p:nvGrpSpPr>
        <p:grpSpPr>
          <a:xfrm>
            <a:off x="3745135" y="3645024"/>
            <a:ext cx="5075337" cy="1628750"/>
            <a:chOff x="3745135" y="3645024"/>
            <a:chExt cx="5075337" cy="1628750"/>
          </a:xfrm>
        </p:grpSpPr>
        <p:pic>
          <p:nvPicPr>
            <p:cNvPr id="2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615" t="57313" r="2629" b="17888"/>
            <a:stretch/>
          </p:blipFill>
          <p:spPr bwMode="auto">
            <a:xfrm>
              <a:off x="3745135" y="3729648"/>
              <a:ext cx="4962199" cy="154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8645578" y="3645024"/>
              <a:ext cx="17489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9" name="Rectangle 18"/>
          <p:cNvSpPr/>
          <p:nvPr/>
        </p:nvSpPr>
        <p:spPr>
          <a:xfrm>
            <a:off x="539552" y="15007"/>
            <a:ext cx="8041240" cy="461665"/>
          </a:xfrm>
          <a:prstGeom prst="rect">
            <a:avLst/>
          </a:prstGeom>
        </p:spPr>
        <p:txBody>
          <a:bodyPr wrap="none">
            <a:spAutoFit/>
          </a:bodyPr>
          <a:lstStyle/>
          <a:p>
            <a:r>
              <a:rPr lang="de-CH" sz="2400" b="1" dirty="0" err="1">
                <a:solidFill>
                  <a:srgbClr val="0070C0"/>
                </a:solidFill>
              </a:rPr>
              <a:t>Metagenomic</a:t>
            </a:r>
            <a:r>
              <a:rPr lang="de-CH" sz="2400" b="1" dirty="0">
                <a:solidFill>
                  <a:srgbClr val="0070C0"/>
                </a:solidFill>
              </a:rPr>
              <a:t> </a:t>
            </a:r>
            <a:r>
              <a:rPr lang="de-CH" sz="2400" b="1" dirty="0" err="1">
                <a:solidFill>
                  <a:srgbClr val="0070C0"/>
                </a:solidFill>
              </a:rPr>
              <a:t>signatures</a:t>
            </a:r>
            <a:r>
              <a:rPr lang="de-CH" sz="2400" b="1" dirty="0">
                <a:solidFill>
                  <a:srgbClr val="0070C0"/>
                </a:solidFill>
              </a:rPr>
              <a:t> </a:t>
            </a:r>
            <a:r>
              <a:rPr lang="de-CH" sz="2400" b="1" dirty="0" err="1">
                <a:solidFill>
                  <a:srgbClr val="0070C0"/>
                </a:solidFill>
              </a:rPr>
              <a:t>of</a:t>
            </a:r>
            <a:r>
              <a:rPr lang="de-CH" sz="2400" b="1" dirty="0">
                <a:solidFill>
                  <a:srgbClr val="0070C0"/>
                </a:solidFill>
              </a:rPr>
              <a:t> </a:t>
            </a:r>
            <a:r>
              <a:rPr lang="de-CH" sz="2400" b="1" dirty="0" err="1">
                <a:solidFill>
                  <a:srgbClr val="0070C0"/>
                </a:solidFill>
              </a:rPr>
              <a:t>hepatic</a:t>
            </a:r>
            <a:r>
              <a:rPr lang="de-CH" sz="2400" b="1" dirty="0">
                <a:solidFill>
                  <a:srgbClr val="0070C0"/>
                </a:solidFill>
              </a:rPr>
              <a:t> </a:t>
            </a:r>
            <a:r>
              <a:rPr lang="de-CH" sz="2400" b="1" dirty="0" err="1" smtClean="0">
                <a:solidFill>
                  <a:srgbClr val="0070C0"/>
                </a:solidFill>
              </a:rPr>
              <a:t>steatosis</a:t>
            </a:r>
            <a:r>
              <a:rPr lang="de-CH" sz="2400" b="1" dirty="0">
                <a:solidFill>
                  <a:srgbClr val="0070C0"/>
                </a:solidFill>
              </a:rPr>
              <a:t> in </a:t>
            </a:r>
            <a:r>
              <a:rPr lang="de-CH" sz="2400" b="1" dirty="0" err="1">
                <a:solidFill>
                  <a:srgbClr val="0070C0"/>
                </a:solidFill>
              </a:rPr>
              <a:t>obese</a:t>
            </a:r>
            <a:r>
              <a:rPr lang="de-CH" sz="2400" b="1" dirty="0">
                <a:solidFill>
                  <a:srgbClr val="0070C0"/>
                </a:solidFill>
              </a:rPr>
              <a:t> </a:t>
            </a:r>
            <a:r>
              <a:rPr lang="de-CH" sz="2400" b="1" dirty="0" err="1">
                <a:solidFill>
                  <a:srgbClr val="0070C0"/>
                </a:solidFill>
              </a:rPr>
              <a:t>women</a:t>
            </a:r>
            <a:endParaRPr lang="de-CH" sz="2400" b="1" dirty="0">
              <a:solidFill>
                <a:srgbClr val="0070C0"/>
              </a:solidFill>
            </a:endParaRPr>
          </a:p>
        </p:txBody>
      </p:sp>
    </p:spTree>
    <p:extLst>
      <p:ext uri="{BB962C8B-B14F-4D97-AF65-F5344CB8AC3E}">
        <p14:creationId xmlns:p14="http://schemas.microsoft.com/office/powerpoint/2010/main" val="3967064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6165304"/>
            <a:ext cx="9080844" cy="584775"/>
          </a:xfrm>
          <a:prstGeom prst="rect">
            <a:avLst/>
          </a:prstGeom>
        </p:spPr>
        <p:txBody>
          <a:bodyPr wrap="square">
            <a:spAutoFit/>
          </a:bodyPr>
          <a:lstStyle/>
          <a:p>
            <a:r>
              <a:rPr lang="en-US" sz="1600" dirty="0" err="1" smtClean="0"/>
              <a:t>Heatmaps</a:t>
            </a:r>
            <a:r>
              <a:rPr lang="en-US" sz="1600" dirty="0" smtClean="0"/>
              <a:t> </a:t>
            </a:r>
            <a:r>
              <a:rPr lang="en-US" sz="1600" dirty="0"/>
              <a:t>showing partial Spearman rank-based correlation of metagenome-derived KEGG pathway data with clinical data for </a:t>
            </a:r>
            <a:r>
              <a:rPr lang="en-US" sz="1600" dirty="0" smtClean="0"/>
              <a:t>the 56 </a:t>
            </a:r>
            <a:r>
              <a:rPr lang="en-US" sz="1600" dirty="0"/>
              <a:t>patients whose metagenomes were analyzed</a:t>
            </a:r>
            <a:r>
              <a:rPr lang="en-US" sz="1600" dirty="0" smtClean="0"/>
              <a:t>.</a:t>
            </a:r>
            <a:endParaRPr lang="de-CH" sz="16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35" t="16371" r="5186" b="9049"/>
          <a:stretch/>
        </p:blipFill>
        <p:spPr bwMode="auto">
          <a:xfrm>
            <a:off x="233440" y="404664"/>
            <a:ext cx="8748464" cy="569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425158" y="1268760"/>
            <a:ext cx="72008" cy="45365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tangle 5"/>
          <p:cNvSpPr/>
          <p:nvPr/>
        </p:nvSpPr>
        <p:spPr>
          <a:xfrm>
            <a:off x="4675758" y="1268760"/>
            <a:ext cx="72008" cy="45365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74081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1"/>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5228" y="12725"/>
            <a:ext cx="7339813" cy="63367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g. 1"/>
          <p:cNvPicPr>
            <a:picLocks noChangeAspect="1" noChangeArrowheads="1"/>
          </p:cNvPicPr>
          <p:nvPr/>
        </p:nvPicPr>
        <p:blipFill rotWithShape="1">
          <a:blip r:embed="rId4">
            <a:extLst>
              <a:ext uri="{28A0092B-C50C-407E-A947-70E740481C1C}">
                <a14:useLocalDpi xmlns:a14="http://schemas.microsoft.com/office/drawing/2010/main" val="0"/>
              </a:ext>
            </a:extLst>
          </a:blip>
          <a:srcRect l="62149" t="32718" b="40406"/>
          <a:stretch/>
        </p:blipFill>
        <p:spPr bwMode="auto">
          <a:xfrm>
            <a:off x="5476875" y="2085975"/>
            <a:ext cx="2778166" cy="17030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40288" y="1950740"/>
            <a:ext cx="2948136" cy="1872208"/>
          </a:xfrm>
          <a:prstGeom prst="rect">
            <a:avLst/>
          </a:prstGeom>
          <a:noFill/>
          <a:ln w="381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tangle 5"/>
          <p:cNvSpPr/>
          <p:nvPr/>
        </p:nvSpPr>
        <p:spPr>
          <a:xfrm>
            <a:off x="0" y="6421864"/>
            <a:ext cx="9144000" cy="338554"/>
          </a:xfrm>
          <a:prstGeom prst="rect">
            <a:avLst/>
          </a:prstGeom>
        </p:spPr>
        <p:txBody>
          <a:bodyPr wrap="square">
            <a:spAutoFit/>
          </a:bodyPr>
          <a:lstStyle/>
          <a:p>
            <a:pPr algn="ctr"/>
            <a:r>
              <a:rPr lang="en-US" sz="1600" b="1" dirty="0" smtClean="0">
                <a:solidFill>
                  <a:srgbClr val="0070C0"/>
                </a:solidFill>
              </a:rPr>
              <a:t>The integration of clinical, molecular </a:t>
            </a:r>
            <a:r>
              <a:rPr lang="en-US" sz="1600" b="1" dirty="0" err="1" smtClean="0">
                <a:solidFill>
                  <a:srgbClr val="0070C0"/>
                </a:solidFill>
              </a:rPr>
              <a:t>phenomics</a:t>
            </a:r>
            <a:r>
              <a:rPr lang="en-US" sz="1600" b="1" dirty="0" smtClean="0">
                <a:solidFill>
                  <a:srgbClr val="0070C0"/>
                </a:solidFill>
              </a:rPr>
              <a:t> and </a:t>
            </a:r>
            <a:r>
              <a:rPr lang="en-US" sz="1600" b="1" dirty="0" err="1" smtClean="0">
                <a:solidFill>
                  <a:srgbClr val="0070C0"/>
                </a:solidFill>
              </a:rPr>
              <a:t>metagenomic</a:t>
            </a:r>
            <a:r>
              <a:rPr lang="en-US" sz="1600" b="1" dirty="0" smtClean="0">
                <a:solidFill>
                  <a:srgbClr val="0070C0"/>
                </a:solidFill>
              </a:rPr>
              <a:t> information and biological validations</a:t>
            </a:r>
            <a:endParaRPr lang="de-CH" sz="1600" dirty="0">
              <a:solidFill>
                <a:srgbClr val="0070C0"/>
              </a:solidFill>
            </a:endParaRPr>
          </a:p>
        </p:txBody>
      </p:sp>
    </p:spTree>
    <p:extLst>
      <p:ext uri="{BB962C8B-B14F-4D97-AF65-F5344CB8AC3E}">
        <p14:creationId xmlns:p14="http://schemas.microsoft.com/office/powerpoint/2010/main" val="1883521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08" t="19590" r="4740" b="14366"/>
          <a:stretch/>
        </p:blipFill>
        <p:spPr bwMode="auto">
          <a:xfrm>
            <a:off x="251520" y="229584"/>
            <a:ext cx="5345588" cy="3153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448" t="19880" r="4440" b="12395"/>
          <a:stretch/>
        </p:blipFill>
        <p:spPr bwMode="auto">
          <a:xfrm>
            <a:off x="179512" y="3454544"/>
            <a:ext cx="5669409" cy="340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669408" y="3252925"/>
            <a:ext cx="3295079" cy="1477328"/>
          </a:xfrm>
          <a:prstGeom prst="rect">
            <a:avLst/>
          </a:prstGeom>
        </p:spPr>
        <p:txBody>
          <a:bodyPr wrap="square">
            <a:spAutoFit/>
          </a:bodyPr>
          <a:lstStyle/>
          <a:p>
            <a:pPr marL="285750" indent="-285750">
              <a:buFont typeface="Arial" panose="020B0604020202020204" pitchFamily="34" charset="0"/>
              <a:buChar char="•"/>
            </a:pPr>
            <a:r>
              <a:rPr lang="en-US" dirty="0"/>
              <a:t>124 </a:t>
            </a:r>
            <a:r>
              <a:rPr lang="en-US" dirty="0" smtClean="0"/>
              <a:t>metabolite signals </a:t>
            </a:r>
            <a:r>
              <a:rPr lang="en-US" dirty="0"/>
              <a:t>in the urine and 80 in the plasma that correlated with </a:t>
            </a:r>
            <a:r>
              <a:rPr lang="en-US" dirty="0" smtClean="0"/>
              <a:t>hepatic steatosis </a:t>
            </a:r>
            <a:r>
              <a:rPr lang="en-US" dirty="0"/>
              <a:t>and associated clinical traits</a:t>
            </a:r>
            <a:endParaRPr lang="de-CH" dirty="0"/>
          </a:p>
        </p:txBody>
      </p:sp>
      <p:sp>
        <p:nvSpPr>
          <p:cNvPr id="5" name="TextBox 4"/>
          <p:cNvSpPr txBox="1"/>
          <p:nvPr/>
        </p:nvSpPr>
        <p:spPr>
          <a:xfrm>
            <a:off x="9768" y="-36676"/>
            <a:ext cx="2113960" cy="369332"/>
          </a:xfrm>
          <a:prstGeom prst="rect">
            <a:avLst/>
          </a:prstGeom>
          <a:noFill/>
        </p:spPr>
        <p:txBody>
          <a:bodyPr wrap="square" rtlCol="0">
            <a:spAutoFit/>
          </a:bodyPr>
          <a:lstStyle/>
          <a:p>
            <a:r>
              <a:rPr lang="de-CH" b="1" dirty="0" smtClean="0">
                <a:solidFill>
                  <a:srgbClr val="0070C0"/>
                </a:solidFill>
              </a:rPr>
              <a:t>Urine </a:t>
            </a:r>
            <a:r>
              <a:rPr lang="de-CH" b="1" dirty="0" err="1" smtClean="0">
                <a:solidFill>
                  <a:srgbClr val="0070C0"/>
                </a:solidFill>
              </a:rPr>
              <a:t>metabolites</a:t>
            </a:r>
            <a:endParaRPr lang="de-CH" b="1" dirty="0">
              <a:solidFill>
                <a:srgbClr val="0070C0"/>
              </a:solidFill>
            </a:endParaRPr>
          </a:p>
        </p:txBody>
      </p:sp>
      <p:sp>
        <p:nvSpPr>
          <p:cNvPr id="7" name="TextBox 6"/>
          <p:cNvSpPr txBox="1"/>
          <p:nvPr/>
        </p:nvSpPr>
        <p:spPr>
          <a:xfrm>
            <a:off x="5322" y="3226111"/>
            <a:ext cx="2113960" cy="369332"/>
          </a:xfrm>
          <a:prstGeom prst="rect">
            <a:avLst/>
          </a:prstGeom>
          <a:noFill/>
        </p:spPr>
        <p:txBody>
          <a:bodyPr wrap="square" rtlCol="0">
            <a:spAutoFit/>
          </a:bodyPr>
          <a:lstStyle/>
          <a:p>
            <a:r>
              <a:rPr lang="de-CH" b="1" dirty="0" smtClean="0">
                <a:solidFill>
                  <a:srgbClr val="0070C0"/>
                </a:solidFill>
              </a:rPr>
              <a:t>Plasma </a:t>
            </a:r>
            <a:r>
              <a:rPr lang="de-CH" b="1" dirty="0" err="1" smtClean="0">
                <a:solidFill>
                  <a:srgbClr val="0070C0"/>
                </a:solidFill>
              </a:rPr>
              <a:t>metabolites</a:t>
            </a:r>
            <a:endParaRPr lang="de-CH" b="1" dirty="0">
              <a:solidFill>
                <a:srgbClr val="0070C0"/>
              </a:solidFill>
            </a:endParaRPr>
          </a:p>
        </p:txBody>
      </p:sp>
      <p:sp>
        <p:nvSpPr>
          <p:cNvPr id="3" name="Rectangle 2"/>
          <p:cNvSpPr/>
          <p:nvPr/>
        </p:nvSpPr>
        <p:spPr>
          <a:xfrm>
            <a:off x="5278163" y="2512656"/>
            <a:ext cx="3779912" cy="707886"/>
          </a:xfrm>
          <a:prstGeom prst="rect">
            <a:avLst/>
          </a:prstGeom>
        </p:spPr>
        <p:txBody>
          <a:bodyPr wrap="square">
            <a:spAutoFit/>
          </a:bodyPr>
          <a:lstStyle/>
          <a:p>
            <a:pPr algn="ctr"/>
            <a:r>
              <a:rPr lang="en-US" sz="2000" b="1" dirty="0" smtClean="0">
                <a:solidFill>
                  <a:srgbClr val="0070C0"/>
                </a:solidFill>
              </a:rPr>
              <a:t>Metabolic </a:t>
            </a:r>
            <a:r>
              <a:rPr lang="en-US" sz="2000" b="1" dirty="0">
                <a:solidFill>
                  <a:srgbClr val="0070C0"/>
                </a:solidFill>
              </a:rPr>
              <a:t>profiling of urine and plasma by </a:t>
            </a:r>
            <a:r>
              <a:rPr lang="en-US" sz="2000" b="1" baseline="30000" dirty="0">
                <a:solidFill>
                  <a:srgbClr val="0070C0"/>
                </a:solidFill>
              </a:rPr>
              <a:t>1</a:t>
            </a:r>
            <a:r>
              <a:rPr lang="en-US" sz="2000" b="1" dirty="0">
                <a:solidFill>
                  <a:srgbClr val="0070C0"/>
                </a:solidFill>
              </a:rPr>
              <a:t>H-NMR spectroscopy</a:t>
            </a:r>
            <a:endParaRPr lang="de-CH" sz="2000" b="1" dirty="0">
              <a:solidFill>
                <a:srgbClr val="0070C0"/>
              </a:solidFill>
            </a:endParaRPr>
          </a:p>
        </p:txBody>
      </p:sp>
    </p:spTree>
    <p:extLst>
      <p:ext uri="{BB962C8B-B14F-4D97-AF65-F5344CB8AC3E}">
        <p14:creationId xmlns:p14="http://schemas.microsoft.com/office/powerpoint/2010/main" val="1913706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3" t="18750" r="56791" b="59282"/>
          <a:stretch/>
        </p:blipFill>
        <p:spPr bwMode="auto">
          <a:xfrm>
            <a:off x="1907704" y="1655633"/>
            <a:ext cx="5036024" cy="2142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209" t="18750" r="4739" b="59282"/>
          <a:stretch/>
        </p:blipFill>
        <p:spPr bwMode="auto">
          <a:xfrm>
            <a:off x="1475656" y="4267320"/>
            <a:ext cx="6346209" cy="2142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188640"/>
            <a:ext cx="8208912" cy="830997"/>
          </a:xfrm>
          <a:prstGeom prst="rect">
            <a:avLst/>
          </a:prstGeom>
        </p:spPr>
        <p:txBody>
          <a:bodyPr wrap="square">
            <a:spAutoFit/>
          </a:bodyPr>
          <a:lstStyle/>
          <a:p>
            <a:r>
              <a:rPr lang="en-US" sz="2400" b="1" dirty="0" smtClean="0">
                <a:solidFill>
                  <a:srgbClr val="0070C0"/>
                </a:solidFill>
              </a:rPr>
              <a:t>The plasma and urinary metabolites </a:t>
            </a:r>
            <a:r>
              <a:rPr lang="en-US" sz="2400" b="1" dirty="0">
                <a:solidFill>
                  <a:srgbClr val="0070C0"/>
                </a:solidFill>
              </a:rPr>
              <a:t>that are most significantly partially correlated with liver steatosis</a:t>
            </a:r>
            <a:endParaRPr lang="de-CH" sz="2400" b="1" dirty="0">
              <a:solidFill>
                <a:srgbClr val="0070C0"/>
              </a:solidFill>
            </a:endParaRPr>
          </a:p>
        </p:txBody>
      </p:sp>
      <p:sp>
        <p:nvSpPr>
          <p:cNvPr id="7" name="TextBox 6"/>
          <p:cNvSpPr txBox="1"/>
          <p:nvPr/>
        </p:nvSpPr>
        <p:spPr>
          <a:xfrm>
            <a:off x="3497216" y="1340768"/>
            <a:ext cx="2113960" cy="369332"/>
          </a:xfrm>
          <a:prstGeom prst="rect">
            <a:avLst/>
          </a:prstGeom>
          <a:noFill/>
        </p:spPr>
        <p:txBody>
          <a:bodyPr wrap="square" rtlCol="0">
            <a:spAutoFit/>
          </a:bodyPr>
          <a:lstStyle/>
          <a:p>
            <a:r>
              <a:rPr lang="de-CH" b="1" dirty="0" smtClean="0">
                <a:solidFill>
                  <a:srgbClr val="FF3399"/>
                </a:solidFill>
              </a:rPr>
              <a:t>Plasma </a:t>
            </a:r>
            <a:r>
              <a:rPr lang="de-CH" b="1" dirty="0" err="1" smtClean="0">
                <a:solidFill>
                  <a:srgbClr val="FF3399"/>
                </a:solidFill>
              </a:rPr>
              <a:t>metabolites</a:t>
            </a:r>
            <a:endParaRPr lang="de-CH" b="1" dirty="0">
              <a:solidFill>
                <a:srgbClr val="FF3399"/>
              </a:solidFill>
            </a:endParaRPr>
          </a:p>
        </p:txBody>
      </p:sp>
      <p:sp>
        <p:nvSpPr>
          <p:cNvPr id="8" name="TextBox 7"/>
          <p:cNvSpPr txBox="1"/>
          <p:nvPr/>
        </p:nvSpPr>
        <p:spPr>
          <a:xfrm>
            <a:off x="3497216" y="3897988"/>
            <a:ext cx="2113960" cy="369332"/>
          </a:xfrm>
          <a:prstGeom prst="rect">
            <a:avLst/>
          </a:prstGeom>
          <a:noFill/>
        </p:spPr>
        <p:txBody>
          <a:bodyPr wrap="square" rtlCol="0">
            <a:spAutoFit/>
          </a:bodyPr>
          <a:lstStyle/>
          <a:p>
            <a:r>
              <a:rPr lang="de-CH" b="1" dirty="0" smtClean="0">
                <a:solidFill>
                  <a:srgbClr val="FF3399"/>
                </a:solidFill>
              </a:rPr>
              <a:t>Urine </a:t>
            </a:r>
            <a:r>
              <a:rPr lang="de-CH" b="1" dirty="0" err="1" smtClean="0">
                <a:solidFill>
                  <a:srgbClr val="FF3399"/>
                </a:solidFill>
              </a:rPr>
              <a:t>metabolites</a:t>
            </a:r>
            <a:endParaRPr lang="de-CH" b="1" dirty="0">
              <a:solidFill>
                <a:srgbClr val="FF3399"/>
              </a:solidFill>
            </a:endParaRPr>
          </a:p>
        </p:txBody>
      </p:sp>
    </p:spTree>
    <p:extLst>
      <p:ext uri="{BB962C8B-B14F-4D97-AF65-F5344CB8AC3E}">
        <p14:creationId xmlns:p14="http://schemas.microsoft.com/office/powerpoint/2010/main" val="4194443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1"/>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5228" y="12725"/>
            <a:ext cx="7339813" cy="6336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g. 1"/>
          <p:cNvPicPr>
            <a:picLocks noChangeAspect="1" noChangeArrowheads="1"/>
          </p:cNvPicPr>
          <p:nvPr/>
        </p:nvPicPr>
        <p:blipFill rotWithShape="1">
          <a:blip r:embed="rId4">
            <a:extLst>
              <a:ext uri="{28A0092B-C50C-407E-A947-70E740481C1C}">
                <a14:useLocalDpi xmlns:a14="http://schemas.microsoft.com/office/drawing/2010/main" val="0"/>
              </a:ext>
            </a:extLst>
          </a:blip>
          <a:srcRect l="28961" t="31515" r="37461" b="41543"/>
          <a:stretch/>
        </p:blipFill>
        <p:spPr bwMode="auto">
          <a:xfrm>
            <a:off x="3040912" y="2009775"/>
            <a:ext cx="2464539" cy="17072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03848" y="1950740"/>
            <a:ext cx="2301603" cy="1872208"/>
          </a:xfrm>
          <a:prstGeom prst="rect">
            <a:avLst/>
          </a:prstGeom>
          <a:noFill/>
          <a:ln w="381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tangle 6"/>
          <p:cNvSpPr/>
          <p:nvPr/>
        </p:nvSpPr>
        <p:spPr>
          <a:xfrm>
            <a:off x="0" y="6421864"/>
            <a:ext cx="9144000" cy="338554"/>
          </a:xfrm>
          <a:prstGeom prst="rect">
            <a:avLst/>
          </a:prstGeom>
        </p:spPr>
        <p:txBody>
          <a:bodyPr wrap="square">
            <a:spAutoFit/>
          </a:bodyPr>
          <a:lstStyle/>
          <a:p>
            <a:pPr algn="ctr"/>
            <a:r>
              <a:rPr lang="en-US" sz="1600" b="1" dirty="0" smtClean="0">
                <a:solidFill>
                  <a:srgbClr val="0070C0"/>
                </a:solidFill>
              </a:rPr>
              <a:t>The integration of clinical, molecular </a:t>
            </a:r>
            <a:r>
              <a:rPr lang="en-US" sz="1600" b="1" dirty="0" err="1" smtClean="0">
                <a:solidFill>
                  <a:srgbClr val="0070C0"/>
                </a:solidFill>
              </a:rPr>
              <a:t>phenomics</a:t>
            </a:r>
            <a:r>
              <a:rPr lang="en-US" sz="1600" b="1" dirty="0" smtClean="0">
                <a:solidFill>
                  <a:srgbClr val="0070C0"/>
                </a:solidFill>
              </a:rPr>
              <a:t> and </a:t>
            </a:r>
            <a:r>
              <a:rPr lang="en-US" sz="1600" b="1" dirty="0" err="1" smtClean="0">
                <a:solidFill>
                  <a:srgbClr val="0070C0"/>
                </a:solidFill>
              </a:rPr>
              <a:t>metagenomic</a:t>
            </a:r>
            <a:r>
              <a:rPr lang="en-US" sz="1600" b="1" dirty="0" smtClean="0">
                <a:solidFill>
                  <a:srgbClr val="0070C0"/>
                </a:solidFill>
              </a:rPr>
              <a:t> information and biological validations</a:t>
            </a:r>
            <a:endParaRPr lang="de-CH" sz="1600" dirty="0">
              <a:solidFill>
                <a:srgbClr val="0070C0"/>
              </a:solidFill>
            </a:endParaRPr>
          </a:p>
        </p:txBody>
      </p:sp>
    </p:spTree>
    <p:extLst>
      <p:ext uri="{BB962C8B-B14F-4D97-AF65-F5344CB8AC3E}">
        <p14:creationId xmlns:p14="http://schemas.microsoft.com/office/powerpoint/2010/main" val="2272344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39" t="18190" r="6193" b="9608"/>
          <a:stretch/>
        </p:blipFill>
        <p:spPr bwMode="auto">
          <a:xfrm>
            <a:off x="467544" y="1099179"/>
            <a:ext cx="8259486" cy="5210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1412" y="332656"/>
            <a:ext cx="8856984" cy="461665"/>
          </a:xfrm>
          <a:prstGeom prst="rect">
            <a:avLst/>
          </a:prstGeom>
        </p:spPr>
        <p:txBody>
          <a:bodyPr wrap="square">
            <a:spAutoFit/>
          </a:bodyPr>
          <a:lstStyle/>
          <a:p>
            <a:pPr algn="ctr"/>
            <a:r>
              <a:rPr lang="en-US" sz="2400" b="1" dirty="0">
                <a:solidFill>
                  <a:srgbClr val="0070C0"/>
                </a:solidFill>
              </a:rPr>
              <a:t>Association of </a:t>
            </a:r>
            <a:r>
              <a:rPr lang="en-US" sz="2400" b="1" dirty="0" smtClean="0">
                <a:solidFill>
                  <a:srgbClr val="0070C0"/>
                </a:solidFill>
              </a:rPr>
              <a:t>transcriptomic </a:t>
            </a:r>
            <a:r>
              <a:rPr lang="en-US" sz="2400" b="1" dirty="0">
                <a:solidFill>
                  <a:srgbClr val="0070C0"/>
                </a:solidFill>
              </a:rPr>
              <a:t>data with liver steatosis and </a:t>
            </a:r>
            <a:r>
              <a:rPr lang="en-US" sz="2400" b="1" dirty="0" smtClean="0">
                <a:solidFill>
                  <a:srgbClr val="0070C0"/>
                </a:solidFill>
              </a:rPr>
              <a:t>MGR</a:t>
            </a:r>
            <a:endParaRPr lang="de-CH" sz="2400" b="1" dirty="0">
              <a:solidFill>
                <a:srgbClr val="0070C0"/>
              </a:solidFill>
            </a:endParaRPr>
          </a:p>
        </p:txBody>
      </p:sp>
      <p:sp>
        <p:nvSpPr>
          <p:cNvPr id="4" name="TextBox 3"/>
          <p:cNvSpPr txBox="1"/>
          <p:nvPr/>
        </p:nvSpPr>
        <p:spPr>
          <a:xfrm>
            <a:off x="71500" y="3127281"/>
            <a:ext cx="2232248" cy="261610"/>
          </a:xfrm>
          <a:prstGeom prst="rect">
            <a:avLst/>
          </a:prstGeom>
          <a:noFill/>
        </p:spPr>
        <p:txBody>
          <a:bodyPr wrap="square" rtlCol="0">
            <a:spAutoFit/>
          </a:bodyPr>
          <a:lstStyle/>
          <a:p>
            <a:pPr algn="ctr"/>
            <a:r>
              <a:rPr lang="en-US" sz="1050" b="1" dirty="0">
                <a:solidFill>
                  <a:srgbClr val="FF3399"/>
                </a:solidFill>
              </a:rPr>
              <a:t>‘NAFLD – Homo sapiens (human)</a:t>
            </a:r>
          </a:p>
        </p:txBody>
      </p:sp>
      <p:cxnSp>
        <p:nvCxnSpPr>
          <p:cNvPr id="6" name="Straight Arrow Connector 5"/>
          <p:cNvCxnSpPr/>
          <p:nvPr/>
        </p:nvCxnSpPr>
        <p:spPr>
          <a:xfrm flipV="1">
            <a:off x="859483" y="2803261"/>
            <a:ext cx="216024" cy="377816"/>
          </a:xfrm>
          <a:prstGeom prst="straightConnector1">
            <a:avLst/>
          </a:prstGeom>
          <a:ln>
            <a:solidFill>
              <a:srgbClr val="FF3399"/>
            </a:solidFill>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516216" y="4990316"/>
            <a:ext cx="288032"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Oval 7"/>
          <p:cNvSpPr/>
          <p:nvPr/>
        </p:nvSpPr>
        <p:spPr>
          <a:xfrm>
            <a:off x="8331893" y="1245900"/>
            <a:ext cx="348519"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Oval 8"/>
          <p:cNvSpPr/>
          <p:nvPr/>
        </p:nvSpPr>
        <p:spPr>
          <a:xfrm>
            <a:off x="8134592" y="2178576"/>
            <a:ext cx="561294"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Rectangle 9"/>
          <p:cNvSpPr/>
          <p:nvPr/>
        </p:nvSpPr>
        <p:spPr>
          <a:xfrm>
            <a:off x="2773922" y="6126525"/>
            <a:ext cx="6372200" cy="738664"/>
          </a:xfrm>
          <a:prstGeom prst="rect">
            <a:avLst/>
          </a:prstGeom>
        </p:spPr>
        <p:txBody>
          <a:bodyPr wrap="square">
            <a:spAutoFit/>
          </a:bodyPr>
          <a:lstStyle/>
          <a:p>
            <a:pPr algn="r"/>
            <a:r>
              <a:rPr lang="en-US" sz="1400" dirty="0">
                <a:solidFill>
                  <a:srgbClr val="00B050"/>
                </a:solidFill>
              </a:rPr>
              <a:t>LPL: encodes lipoprotein </a:t>
            </a:r>
            <a:r>
              <a:rPr lang="en-US" sz="1400" dirty="0" smtClean="0">
                <a:solidFill>
                  <a:srgbClr val="00B050"/>
                </a:solidFill>
              </a:rPr>
              <a:t>lipase </a:t>
            </a:r>
          </a:p>
          <a:p>
            <a:pPr algn="r"/>
            <a:r>
              <a:rPr lang="en-US" sz="1400" dirty="0" smtClean="0">
                <a:solidFill>
                  <a:srgbClr val="00B050"/>
                </a:solidFill>
              </a:rPr>
              <a:t>ACADSB: encodes </a:t>
            </a:r>
            <a:r>
              <a:rPr lang="en-US" sz="1400" dirty="0">
                <a:solidFill>
                  <a:srgbClr val="00B050"/>
                </a:solidFill>
              </a:rPr>
              <a:t>short/branched-chain acyl-CoA </a:t>
            </a:r>
            <a:r>
              <a:rPr lang="en-US" sz="1400" dirty="0" smtClean="0">
                <a:solidFill>
                  <a:srgbClr val="00B050"/>
                </a:solidFill>
              </a:rPr>
              <a:t>dehydrogenase</a:t>
            </a:r>
          </a:p>
          <a:p>
            <a:pPr algn="r"/>
            <a:r>
              <a:rPr lang="en-US" sz="1400" dirty="0" smtClean="0">
                <a:solidFill>
                  <a:srgbClr val="00B050"/>
                </a:solidFill>
              </a:rPr>
              <a:t>INSR</a:t>
            </a:r>
            <a:r>
              <a:rPr lang="en-US" sz="1400" dirty="0">
                <a:solidFill>
                  <a:srgbClr val="00B050"/>
                </a:solidFill>
              </a:rPr>
              <a:t>: encodes the insulin receptor</a:t>
            </a:r>
            <a:endParaRPr lang="th-TH" sz="1400" dirty="0">
              <a:solidFill>
                <a:srgbClr val="00B050"/>
              </a:solidFill>
            </a:endParaRPr>
          </a:p>
        </p:txBody>
      </p:sp>
    </p:spTree>
    <p:extLst>
      <p:ext uri="{BB962C8B-B14F-4D97-AF65-F5344CB8AC3E}">
        <p14:creationId xmlns:p14="http://schemas.microsoft.com/office/powerpoint/2010/main" val="1747267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1"/>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5228" y="12725"/>
            <a:ext cx="7339813" cy="6336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g. 1"/>
          <p:cNvPicPr>
            <a:picLocks noChangeAspect="1" noChangeArrowheads="1"/>
          </p:cNvPicPr>
          <p:nvPr/>
        </p:nvPicPr>
        <p:blipFill rotWithShape="1">
          <a:blip r:embed="rId4">
            <a:extLst>
              <a:ext uri="{28A0092B-C50C-407E-A947-70E740481C1C}">
                <a14:useLocalDpi xmlns:a14="http://schemas.microsoft.com/office/drawing/2010/main" val="0"/>
              </a:ext>
            </a:extLst>
          </a:blip>
          <a:srcRect t="68192" r="68996" b="2405"/>
          <a:stretch/>
        </p:blipFill>
        <p:spPr bwMode="auto">
          <a:xfrm>
            <a:off x="914450" y="4331196"/>
            <a:ext cx="2275647" cy="18631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5360" y="4182988"/>
            <a:ext cx="2948136" cy="2016224"/>
          </a:xfrm>
          <a:prstGeom prst="rect">
            <a:avLst/>
          </a:prstGeom>
          <a:noFill/>
          <a:ln w="381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tangle 6"/>
          <p:cNvSpPr/>
          <p:nvPr/>
        </p:nvSpPr>
        <p:spPr>
          <a:xfrm>
            <a:off x="0" y="6421864"/>
            <a:ext cx="9144000" cy="338554"/>
          </a:xfrm>
          <a:prstGeom prst="rect">
            <a:avLst/>
          </a:prstGeom>
        </p:spPr>
        <p:txBody>
          <a:bodyPr wrap="square">
            <a:spAutoFit/>
          </a:bodyPr>
          <a:lstStyle/>
          <a:p>
            <a:pPr algn="ctr"/>
            <a:r>
              <a:rPr lang="en-US" sz="1600" b="1" dirty="0" smtClean="0">
                <a:solidFill>
                  <a:srgbClr val="0070C0"/>
                </a:solidFill>
              </a:rPr>
              <a:t>The integration of clinical, molecular </a:t>
            </a:r>
            <a:r>
              <a:rPr lang="en-US" sz="1600" b="1" dirty="0" err="1" smtClean="0">
                <a:solidFill>
                  <a:srgbClr val="0070C0"/>
                </a:solidFill>
              </a:rPr>
              <a:t>phenomics</a:t>
            </a:r>
            <a:r>
              <a:rPr lang="en-US" sz="1600" b="1" dirty="0" smtClean="0">
                <a:solidFill>
                  <a:srgbClr val="0070C0"/>
                </a:solidFill>
              </a:rPr>
              <a:t> and </a:t>
            </a:r>
            <a:r>
              <a:rPr lang="en-US" sz="1600" b="1" dirty="0" err="1" smtClean="0">
                <a:solidFill>
                  <a:srgbClr val="0070C0"/>
                </a:solidFill>
              </a:rPr>
              <a:t>metagenomic</a:t>
            </a:r>
            <a:r>
              <a:rPr lang="en-US" sz="1600" b="1" dirty="0" smtClean="0">
                <a:solidFill>
                  <a:srgbClr val="0070C0"/>
                </a:solidFill>
              </a:rPr>
              <a:t> information and biological validations</a:t>
            </a:r>
            <a:endParaRPr lang="de-CH" sz="1600" dirty="0">
              <a:solidFill>
                <a:srgbClr val="0070C0"/>
              </a:solidFill>
            </a:endParaRPr>
          </a:p>
        </p:txBody>
      </p:sp>
    </p:spTree>
    <p:extLst>
      <p:ext uri="{BB962C8B-B14F-4D97-AF65-F5344CB8AC3E}">
        <p14:creationId xmlns:p14="http://schemas.microsoft.com/office/powerpoint/2010/main" val="270952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51520" y="1056172"/>
            <a:ext cx="5870748" cy="830997"/>
          </a:xfrm>
          <a:prstGeom prst="rect">
            <a:avLst/>
          </a:prstGeom>
          <a:noFill/>
        </p:spPr>
        <p:txBody>
          <a:bodyPr wrap="square" rtlCol="0">
            <a:spAutoFit/>
          </a:bodyPr>
          <a:lstStyle/>
          <a:p>
            <a:r>
              <a:rPr lang="de-CH" sz="1600" dirty="0" smtClean="0"/>
              <a:t>Systems </a:t>
            </a:r>
            <a:r>
              <a:rPr lang="de-CH" sz="1600" dirty="0" err="1" smtClean="0"/>
              <a:t>Biology</a:t>
            </a:r>
            <a:r>
              <a:rPr lang="de-CH" sz="1600" dirty="0" smtClean="0"/>
              <a:t> </a:t>
            </a:r>
            <a:r>
              <a:rPr lang="de-CH" sz="1600" b="1" dirty="0" err="1" smtClean="0"/>
              <a:t>does</a:t>
            </a:r>
            <a:r>
              <a:rPr lang="de-CH" sz="1600" b="1" dirty="0" smtClean="0"/>
              <a:t> not </a:t>
            </a:r>
            <a:r>
              <a:rPr lang="de-CH" sz="1600" b="1" dirty="0" err="1" smtClean="0"/>
              <a:t>investigate</a:t>
            </a:r>
            <a:r>
              <a:rPr lang="de-CH" sz="1600" b="1" dirty="0" smtClean="0"/>
              <a:t> individual </a:t>
            </a:r>
            <a:r>
              <a:rPr lang="de-CH" sz="1600" dirty="0" err="1" smtClean="0"/>
              <a:t>cellular</a:t>
            </a:r>
            <a:r>
              <a:rPr lang="de-CH" sz="1600" dirty="0" smtClean="0"/>
              <a:t> </a:t>
            </a:r>
            <a:r>
              <a:rPr lang="de-CH" sz="1600" dirty="0" err="1" smtClean="0"/>
              <a:t>components</a:t>
            </a:r>
            <a:r>
              <a:rPr lang="de-CH" sz="1600" dirty="0" smtClean="0"/>
              <a:t> at a time, </a:t>
            </a:r>
            <a:r>
              <a:rPr lang="de-CH" sz="1600" b="1" dirty="0" smtClean="0">
                <a:solidFill>
                  <a:srgbClr val="FF3399"/>
                </a:solidFill>
              </a:rPr>
              <a:t>but </a:t>
            </a:r>
            <a:r>
              <a:rPr lang="de-CH" sz="1600" b="1" dirty="0" err="1" smtClean="0">
                <a:solidFill>
                  <a:srgbClr val="FF3399"/>
                </a:solidFill>
              </a:rPr>
              <a:t>the</a:t>
            </a:r>
            <a:r>
              <a:rPr lang="de-CH" sz="1600" b="1" dirty="0" smtClean="0">
                <a:solidFill>
                  <a:srgbClr val="FF3399"/>
                </a:solidFill>
              </a:rPr>
              <a:t> </a:t>
            </a:r>
            <a:r>
              <a:rPr lang="de-CH" sz="1600" b="1" dirty="0" err="1" smtClean="0">
                <a:solidFill>
                  <a:srgbClr val="FF3399"/>
                </a:solidFill>
              </a:rPr>
              <a:t>behaviour</a:t>
            </a:r>
            <a:r>
              <a:rPr lang="de-CH" sz="1600" b="1" dirty="0" smtClean="0">
                <a:solidFill>
                  <a:srgbClr val="FF3399"/>
                </a:solidFill>
              </a:rPr>
              <a:t>  </a:t>
            </a:r>
            <a:r>
              <a:rPr lang="de-CH" sz="1600" b="1" dirty="0" err="1" smtClean="0">
                <a:solidFill>
                  <a:srgbClr val="FF3399"/>
                </a:solidFill>
              </a:rPr>
              <a:t>and</a:t>
            </a:r>
            <a:r>
              <a:rPr lang="de-CH" sz="1600" b="1" dirty="0" smtClean="0">
                <a:solidFill>
                  <a:srgbClr val="FF3399"/>
                </a:solidFill>
              </a:rPr>
              <a:t> </a:t>
            </a:r>
            <a:r>
              <a:rPr lang="de-CH" sz="1600" b="1" dirty="0" err="1" smtClean="0">
                <a:solidFill>
                  <a:srgbClr val="FF3399"/>
                </a:solidFill>
              </a:rPr>
              <a:t>relationships</a:t>
            </a:r>
            <a:r>
              <a:rPr lang="de-CH" sz="1600" b="1" dirty="0">
                <a:solidFill>
                  <a:srgbClr val="FF3399"/>
                </a:solidFill>
              </a:rPr>
              <a:t> </a:t>
            </a:r>
            <a:r>
              <a:rPr lang="de-CH" sz="1600" b="1" dirty="0" err="1" smtClean="0">
                <a:solidFill>
                  <a:srgbClr val="FF3399"/>
                </a:solidFill>
              </a:rPr>
              <a:t>of</a:t>
            </a:r>
            <a:r>
              <a:rPr lang="de-CH" sz="1600" b="1" dirty="0" smtClean="0">
                <a:solidFill>
                  <a:srgbClr val="FF3399"/>
                </a:solidFill>
              </a:rPr>
              <a:t> all </a:t>
            </a:r>
            <a:r>
              <a:rPr lang="de-CH" sz="1600" b="1" dirty="0" err="1" smtClean="0">
                <a:solidFill>
                  <a:srgbClr val="FF3399"/>
                </a:solidFill>
              </a:rPr>
              <a:t>of</a:t>
            </a:r>
            <a:r>
              <a:rPr lang="de-CH" sz="1600" b="1" dirty="0" smtClean="0">
                <a:solidFill>
                  <a:srgbClr val="FF3399"/>
                </a:solidFill>
              </a:rPr>
              <a:t> </a:t>
            </a:r>
            <a:r>
              <a:rPr lang="de-CH" sz="1600" b="1" dirty="0" err="1" smtClean="0">
                <a:solidFill>
                  <a:srgbClr val="FF3399"/>
                </a:solidFill>
              </a:rPr>
              <a:t>the</a:t>
            </a:r>
            <a:r>
              <a:rPr lang="de-CH" sz="1600" b="1" dirty="0" smtClean="0">
                <a:solidFill>
                  <a:srgbClr val="FF3399"/>
                </a:solidFill>
              </a:rPr>
              <a:t> </a:t>
            </a:r>
            <a:r>
              <a:rPr lang="de-CH" sz="1600" b="1" dirty="0" err="1" smtClean="0">
                <a:solidFill>
                  <a:srgbClr val="FF3399"/>
                </a:solidFill>
              </a:rPr>
              <a:t>elements</a:t>
            </a:r>
            <a:r>
              <a:rPr lang="de-CH" sz="1600" b="1" dirty="0" smtClean="0">
                <a:solidFill>
                  <a:srgbClr val="FF3399"/>
                </a:solidFill>
              </a:rPr>
              <a:t> in a </a:t>
            </a:r>
            <a:r>
              <a:rPr lang="de-CH" sz="1600" b="1" dirty="0" err="1" smtClean="0">
                <a:solidFill>
                  <a:srgbClr val="FF3399"/>
                </a:solidFill>
              </a:rPr>
              <a:t>particular</a:t>
            </a:r>
            <a:r>
              <a:rPr lang="de-CH" sz="1600" b="1" dirty="0" smtClean="0">
                <a:solidFill>
                  <a:srgbClr val="FF3399"/>
                </a:solidFill>
              </a:rPr>
              <a:t> </a:t>
            </a:r>
            <a:r>
              <a:rPr lang="de-CH" sz="1600" b="1" dirty="0" err="1" smtClean="0">
                <a:solidFill>
                  <a:srgbClr val="FF3399"/>
                </a:solidFill>
              </a:rPr>
              <a:t>biological</a:t>
            </a:r>
            <a:r>
              <a:rPr lang="de-CH" sz="1600" b="1" dirty="0" smtClean="0">
                <a:solidFill>
                  <a:srgbClr val="FF3399"/>
                </a:solidFill>
              </a:rPr>
              <a:t> </a:t>
            </a:r>
            <a:r>
              <a:rPr lang="de-CH" sz="1600" b="1" dirty="0" err="1" smtClean="0">
                <a:solidFill>
                  <a:srgbClr val="FF3399"/>
                </a:solidFill>
              </a:rPr>
              <a:t>system</a:t>
            </a:r>
            <a:r>
              <a:rPr lang="de-CH" sz="1600" b="1" dirty="0" smtClean="0">
                <a:solidFill>
                  <a:srgbClr val="FF3399"/>
                </a:solidFill>
              </a:rPr>
              <a:t> </a:t>
            </a:r>
            <a:r>
              <a:rPr lang="de-CH" sz="1600" dirty="0" err="1" smtClean="0"/>
              <a:t>while</a:t>
            </a:r>
            <a:r>
              <a:rPr lang="de-CH" sz="1600" dirty="0" smtClean="0"/>
              <a:t> </a:t>
            </a:r>
            <a:r>
              <a:rPr lang="de-CH" sz="1600" dirty="0" err="1" smtClean="0"/>
              <a:t>it</a:t>
            </a:r>
            <a:r>
              <a:rPr lang="de-CH" sz="1600" dirty="0" smtClean="0"/>
              <a:t> </a:t>
            </a:r>
            <a:r>
              <a:rPr lang="de-CH" sz="1600" dirty="0" err="1" smtClean="0"/>
              <a:t>is</a:t>
            </a:r>
            <a:r>
              <a:rPr lang="de-CH" sz="1600" dirty="0" smtClean="0"/>
              <a:t> </a:t>
            </a:r>
            <a:r>
              <a:rPr lang="de-CH" sz="1600" dirty="0" err="1" smtClean="0"/>
              <a:t>functioning</a:t>
            </a:r>
            <a:r>
              <a:rPr lang="de-CH" sz="1600" dirty="0" smtClean="0"/>
              <a:t>. </a:t>
            </a:r>
            <a:endParaRPr lang="de-CH" sz="1600" dirty="0"/>
          </a:p>
        </p:txBody>
      </p:sp>
      <p:pic>
        <p:nvPicPr>
          <p:cNvPr id="10" name="Picture 2" descr="ผลการค้นหารูปภาพสำหรับ system biology">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63" t="39050" r="45224" b="11918"/>
          <a:stretch/>
        </p:blipFill>
        <p:spPr bwMode="auto">
          <a:xfrm>
            <a:off x="50354" y="2808771"/>
            <a:ext cx="5241404" cy="406341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0" y="116632"/>
            <a:ext cx="9144000" cy="939540"/>
            <a:chOff x="0" y="188640"/>
            <a:chExt cx="9144000" cy="939540"/>
          </a:xfrm>
        </p:grpSpPr>
        <p:sp>
          <p:nvSpPr>
            <p:cNvPr id="6" name="Rectangle 5"/>
            <p:cNvSpPr/>
            <p:nvPr/>
          </p:nvSpPr>
          <p:spPr>
            <a:xfrm>
              <a:off x="0" y="188640"/>
              <a:ext cx="9144000"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CH"/>
            </a:p>
          </p:txBody>
        </p:sp>
        <p:sp>
          <p:nvSpPr>
            <p:cNvPr id="7" name="Title 1"/>
            <p:cNvSpPr txBox="1">
              <a:spLocks/>
            </p:cNvSpPr>
            <p:nvPr/>
          </p:nvSpPr>
          <p:spPr>
            <a:xfrm>
              <a:off x="0" y="231172"/>
              <a:ext cx="9144000" cy="89700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effectLst>
                    <a:outerShdw blurRad="38100" dist="38100" dir="2700000" algn="tl">
                      <a:srgbClr val="000000">
                        <a:alpha val="43137"/>
                      </a:srgbClr>
                    </a:outerShdw>
                  </a:effectLst>
                </a:rPr>
                <a:t>What is the mechanism of hepatic steatosis?</a:t>
              </a:r>
            </a:p>
            <a:p>
              <a:endParaRPr lang="de-CH" sz="3600" b="1" dirty="0" smtClean="0">
                <a:solidFill>
                  <a:schemeClr val="tx2"/>
                </a:solidFill>
                <a:effectLst>
                  <a:outerShdw blurRad="38100" dist="38100" dir="2700000" algn="tl">
                    <a:srgbClr val="000000">
                      <a:alpha val="43137"/>
                    </a:srgbClr>
                  </a:outerShdw>
                </a:effectLst>
              </a:endParaRPr>
            </a:p>
          </p:txBody>
        </p:sp>
      </p:grpSp>
      <p:pic>
        <p:nvPicPr>
          <p:cNvPr id="1026" name="Picture 2" descr="รูปภาพที่เกี่ยวข้อง"/>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940152" y="1196752"/>
            <a:ext cx="2563857" cy="379880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835696" y="1988840"/>
            <a:ext cx="4536504" cy="3888432"/>
            <a:chOff x="1835696" y="1988840"/>
            <a:chExt cx="4536504" cy="3888432"/>
          </a:xfrm>
        </p:grpSpPr>
        <p:cxnSp>
          <p:nvCxnSpPr>
            <p:cNvPr id="9" name="Straight Connector 8"/>
            <p:cNvCxnSpPr/>
            <p:nvPr/>
          </p:nvCxnSpPr>
          <p:spPr>
            <a:xfrm flipH="1">
              <a:off x="1835696" y="1988840"/>
              <a:ext cx="4104456" cy="758907"/>
            </a:xfrm>
            <a:prstGeom prst="line">
              <a:avLst/>
            </a:prstGeom>
            <a:ln w="28575">
              <a:prstDash val="dash"/>
            </a:ln>
          </p:spPr>
          <p:style>
            <a:lnRef idx="1">
              <a:schemeClr val="accent3"/>
            </a:lnRef>
            <a:fillRef idx="0">
              <a:schemeClr val="accent3"/>
            </a:fillRef>
            <a:effectRef idx="0">
              <a:schemeClr val="accent3"/>
            </a:effectRef>
            <a:fontRef idx="minor">
              <a:schemeClr val="tx1"/>
            </a:fontRef>
          </p:style>
        </p:cxnSp>
        <p:cxnSp>
          <p:nvCxnSpPr>
            <p:cNvPr id="13" name="Straight Connector 12"/>
            <p:cNvCxnSpPr/>
            <p:nvPr/>
          </p:nvCxnSpPr>
          <p:spPr>
            <a:xfrm flipH="1">
              <a:off x="5148064" y="3062661"/>
              <a:ext cx="1224136" cy="2814611"/>
            </a:xfrm>
            <a:prstGeom prst="line">
              <a:avLst/>
            </a:prstGeom>
            <a:ln w="28575">
              <a:prstDash val="dash"/>
            </a:ln>
          </p:spPr>
          <p:style>
            <a:lnRef idx="1">
              <a:schemeClr val="accent3"/>
            </a:lnRef>
            <a:fillRef idx="0">
              <a:schemeClr val="accent3"/>
            </a:fillRef>
            <a:effectRef idx="0">
              <a:schemeClr val="accent3"/>
            </a:effectRef>
            <a:fontRef idx="minor">
              <a:schemeClr val="tx1"/>
            </a:fontRef>
          </p:style>
        </p:cxnSp>
      </p:grpSp>
      <p:sp>
        <p:nvSpPr>
          <p:cNvPr id="2" name="TextBox 1"/>
          <p:cNvSpPr txBox="1"/>
          <p:nvPr/>
        </p:nvSpPr>
        <p:spPr>
          <a:xfrm>
            <a:off x="6084168" y="5229200"/>
            <a:ext cx="2419841" cy="369332"/>
          </a:xfrm>
          <a:prstGeom prst="rect">
            <a:avLst/>
          </a:prstGeom>
          <a:noFill/>
        </p:spPr>
        <p:txBody>
          <a:bodyPr wrap="square" rtlCol="0">
            <a:spAutoFit/>
          </a:bodyPr>
          <a:lstStyle/>
          <a:p>
            <a:pPr algn="ctr"/>
            <a:r>
              <a:rPr lang="de-CH" b="1" dirty="0" err="1" smtClean="0"/>
              <a:t>It’s</a:t>
            </a:r>
            <a:r>
              <a:rPr lang="de-CH" b="1" dirty="0" smtClean="0"/>
              <a:t> an </a:t>
            </a:r>
            <a:r>
              <a:rPr lang="de-CH" b="1" dirty="0" err="1" smtClean="0"/>
              <a:t>elephant</a:t>
            </a:r>
            <a:endParaRPr lang="de-CH" b="1" dirty="0"/>
          </a:p>
        </p:txBody>
      </p:sp>
      <p:pic>
        <p:nvPicPr>
          <p:cNvPr id="14" name="Picture 13" descr="ผลการค้นหารูปภาพสำหรับ hepatic steatosis cartoo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19" y="2747747"/>
            <a:ext cx="5585092" cy="40635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122268" y="5207099"/>
            <a:ext cx="2203174" cy="369332"/>
          </a:xfrm>
          <a:prstGeom prst="rect">
            <a:avLst/>
          </a:prstGeom>
          <a:solidFill>
            <a:schemeClr val="bg1"/>
          </a:solidFill>
        </p:spPr>
        <p:txBody>
          <a:bodyPr wrap="square">
            <a:spAutoFit/>
          </a:bodyPr>
          <a:lstStyle/>
          <a:p>
            <a:pPr algn="ctr"/>
            <a:r>
              <a:rPr lang="de-CH" b="1" dirty="0">
                <a:solidFill>
                  <a:srgbClr val="FF3399"/>
                </a:solidFill>
              </a:rPr>
              <a:t>Systems </a:t>
            </a:r>
            <a:r>
              <a:rPr lang="de-CH" b="1" dirty="0" err="1">
                <a:solidFill>
                  <a:srgbClr val="FF3399"/>
                </a:solidFill>
              </a:rPr>
              <a:t>Biology</a:t>
            </a:r>
            <a:r>
              <a:rPr lang="de-CH" b="1" dirty="0">
                <a:solidFill>
                  <a:srgbClr val="FF3399"/>
                </a:solidFill>
              </a:rPr>
              <a:t> </a:t>
            </a:r>
          </a:p>
        </p:txBody>
      </p:sp>
    </p:spTree>
    <p:extLst>
      <p:ext uri="{BB962C8B-B14F-4D97-AF65-F5344CB8AC3E}">
        <p14:creationId xmlns:p14="http://schemas.microsoft.com/office/powerpoint/2010/main" val="13578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ผลการค้นหารูปภาพสำหรับ gavaged mi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864032"/>
            <a:ext cx="3808213" cy="1517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Fig. 4"/>
          <p:cNvPicPr>
            <a:picLocks noChangeAspect="1" noChangeArrowheads="1"/>
          </p:cNvPicPr>
          <p:nvPr/>
        </p:nvPicPr>
        <p:blipFill rotWithShape="1">
          <a:blip r:embed="rId5">
            <a:extLst>
              <a:ext uri="{28A0092B-C50C-407E-A947-70E740481C1C}">
                <a14:useLocalDpi xmlns:a14="http://schemas.microsoft.com/office/drawing/2010/main" val="0"/>
              </a:ext>
            </a:extLst>
          </a:blip>
          <a:srcRect l="3184" t="9698" r="59362" b="64719"/>
          <a:stretch/>
        </p:blipFill>
        <p:spPr bwMode="auto">
          <a:xfrm>
            <a:off x="1186451" y="2640905"/>
            <a:ext cx="3962783" cy="208423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5496" y="993784"/>
            <a:ext cx="5992800" cy="1499112"/>
            <a:chOff x="1251422" y="789875"/>
            <a:chExt cx="5992800" cy="1499112"/>
          </a:xfrm>
        </p:grpSpPr>
        <p:pic>
          <p:nvPicPr>
            <p:cNvPr id="3" name="Picture 2" descr="Fig. 4"/>
            <p:cNvPicPr>
              <a:picLocks noChangeAspect="1" noChangeArrowheads="1"/>
            </p:cNvPicPr>
            <p:nvPr/>
          </p:nvPicPr>
          <p:blipFill rotWithShape="1">
            <a:blip r:embed="rId5">
              <a:extLst>
                <a:ext uri="{28A0092B-C50C-407E-A947-70E740481C1C}">
                  <a14:useLocalDpi xmlns:a14="http://schemas.microsoft.com/office/drawing/2010/main" val="0"/>
                </a:ext>
              </a:extLst>
            </a:blip>
            <a:srcRect l="3184" r="55898" b="89881"/>
            <a:stretch/>
          </p:blipFill>
          <p:spPr bwMode="auto">
            <a:xfrm>
              <a:off x="1899493" y="789875"/>
              <a:ext cx="5344729" cy="1017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ผลการค้นหารูปภาพสำหรับ mice cartoon">
              <a:hlinkClick r:id="rId6"/>
            </p:cNvPr>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1251422" y="1293931"/>
              <a:ext cx="648072" cy="638959"/>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4383769" y="1638345"/>
              <a:ext cx="288032" cy="650642"/>
            </a:xfrm>
            <a:prstGeom prst="downArrow">
              <a:avLst/>
            </a:prstGeom>
            <a:solidFill>
              <a:srgbClr val="FF3399"/>
            </a:solidFill>
            <a:ln>
              <a:solidFill>
                <a:srgbClr val="FF339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de-CH"/>
            </a:p>
          </p:txBody>
        </p:sp>
        <p:cxnSp>
          <p:nvCxnSpPr>
            <p:cNvPr id="7" name="Straight Connector 6"/>
            <p:cNvCxnSpPr/>
            <p:nvPr/>
          </p:nvCxnSpPr>
          <p:spPr>
            <a:xfrm>
              <a:off x="3915717" y="1613410"/>
              <a:ext cx="1224136"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grpSp>
      <p:pic>
        <p:nvPicPr>
          <p:cNvPr id="12" name="Picture 3"/>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51114" t="30226" r="24999" b="48602"/>
          <a:stretch/>
        </p:blipFill>
        <p:spPr bwMode="auto">
          <a:xfrm>
            <a:off x="5971684" y="4790884"/>
            <a:ext cx="2912363" cy="206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81935" y="128465"/>
            <a:ext cx="8757632" cy="707886"/>
          </a:xfrm>
          <a:prstGeom prst="rect">
            <a:avLst/>
          </a:prstGeom>
        </p:spPr>
        <p:txBody>
          <a:bodyPr wrap="square">
            <a:spAutoFit/>
          </a:bodyPr>
          <a:lstStyle/>
          <a:p>
            <a:r>
              <a:rPr lang="en-US" sz="2000" b="1" dirty="0">
                <a:solidFill>
                  <a:srgbClr val="0070C0"/>
                </a:solidFill>
              </a:rPr>
              <a:t>Transfer of </a:t>
            </a:r>
            <a:r>
              <a:rPr lang="en-US" sz="2000" b="1" dirty="0" err="1">
                <a:solidFill>
                  <a:srgbClr val="0070C0"/>
                </a:solidFill>
              </a:rPr>
              <a:t>steatotic</a:t>
            </a:r>
            <a:r>
              <a:rPr lang="en-US" sz="2000" b="1" dirty="0">
                <a:solidFill>
                  <a:srgbClr val="0070C0"/>
                </a:solidFill>
              </a:rPr>
              <a:t> and metabolic phenotypes to mice through FMT of material from patients </a:t>
            </a:r>
            <a:r>
              <a:rPr lang="en-US" sz="2000" b="1" dirty="0" smtClean="0">
                <a:solidFill>
                  <a:srgbClr val="0070C0"/>
                </a:solidFill>
              </a:rPr>
              <a:t>with  (n = 3) and without </a:t>
            </a:r>
            <a:r>
              <a:rPr lang="en-US" sz="2000" b="1" dirty="0">
                <a:solidFill>
                  <a:srgbClr val="0070C0"/>
                </a:solidFill>
              </a:rPr>
              <a:t>(n = 3) </a:t>
            </a:r>
            <a:r>
              <a:rPr lang="en-US" sz="2000" b="1" dirty="0" smtClean="0">
                <a:solidFill>
                  <a:srgbClr val="0070C0"/>
                </a:solidFill>
              </a:rPr>
              <a:t>liver </a:t>
            </a:r>
            <a:r>
              <a:rPr lang="en-US" sz="2000" b="1" dirty="0">
                <a:solidFill>
                  <a:srgbClr val="0070C0"/>
                </a:solidFill>
              </a:rPr>
              <a:t>steatosis grade </a:t>
            </a:r>
            <a:r>
              <a:rPr lang="en-US" sz="2000" b="1" dirty="0" smtClean="0">
                <a:solidFill>
                  <a:srgbClr val="0070C0"/>
                </a:solidFill>
              </a:rPr>
              <a:t>3</a:t>
            </a:r>
            <a:endParaRPr lang="de-CH" sz="2000" b="1" dirty="0">
              <a:solidFill>
                <a:srgbClr val="0070C0"/>
              </a:solidFill>
            </a:endParaRPr>
          </a:p>
        </p:txBody>
      </p:sp>
      <p:pic>
        <p:nvPicPr>
          <p:cNvPr id="1027" name="Picture 3"/>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3588" t="30226" r="51356" b="48602"/>
          <a:stretch/>
        </p:blipFill>
        <p:spPr bwMode="auto">
          <a:xfrm>
            <a:off x="5796136" y="2876144"/>
            <a:ext cx="3054844" cy="206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Fig. 4"/>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807" t="34637" r="63960" b="31375"/>
          <a:stretch/>
        </p:blipFill>
        <p:spPr bwMode="auto">
          <a:xfrm>
            <a:off x="5930550" y="897498"/>
            <a:ext cx="2934586" cy="22434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27584" y="6396335"/>
            <a:ext cx="4104457" cy="461665"/>
          </a:xfrm>
          <a:prstGeom prst="rect">
            <a:avLst/>
          </a:prstGeom>
        </p:spPr>
        <p:txBody>
          <a:bodyPr wrap="square">
            <a:spAutoFit/>
          </a:bodyPr>
          <a:lstStyle/>
          <a:p>
            <a:pPr algn="ctr"/>
            <a:r>
              <a:rPr lang="en-US" sz="1200" dirty="0"/>
              <a:t>The mice were then </a:t>
            </a:r>
            <a:r>
              <a:rPr lang="en-US" sz="1200" dirty="0" err="1"/>
              <a:t>gavaged</a:t>
            </a:r>
            <a:r>
              <a:rPr lang="en-US" sz="1200" dirty="0"/>
              <a:t> once a day for four consecutive days </a:t>
            </a:r>
            <a:r>
              <a:rPr lang="en-US" sz="1200" dirty="0" smtClean="0"/>
              <a:t>with the </a:t>
            </a:r>
            <a:r>
              <a:rPr lang="en-US" sz="1200" dirty="0"/>
              <a:t>fecal matter suspended in the buffer</a:t>
            </a:r>
            <a:endParaRPr lang="de-CH" sz="1200" dirty="0"/>
          </a:p>
        </p:txBody>
      </p:sp>
    </p:spTree>
    <p:extLst>
      <p:ext uri="{BB962C8B-B14F-4D97-AF65-F5344CB8AC3E}">
        <p14:creationId xmlns:p14="http://schemas.microsoft.com/office/powerpoint/2010/main" val="3089760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 4"/>
          <p:cNvPicPr>
            <a:picLocks noChangeAspect="1" noChangeArrowheads="1"/>
          </p:cNvPicPr>
          <p:nvPr/>
        </p:nvPicPr>
        <p:blipFill rotWithShape="1">
          <a:blip r:embed="rId3">
            <a:extLst>
              <a:ext uri="{28A0092B-C50C-407E-A947-70E740481C1C}">
                <a14:useLocalDpi xmlns:a14="http://schemas.microsoft.com/office/drawing/2010/main" val="0"/>
              </a:ext>
            </a:extLst>
          </a:blip>
          <a:srcRect t="69012" r="59303"/>
          <a:stretch/>
        </p:blipFill>
        <p:spPr bwMode="auto">
          <a:xfrm>
            <a:off x="364004" y="231434"/>
            <a:ext cx="3488721" cy="204543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779912" y="476672"/>
            <a:ext cx="5128578" cy="6167210"/>
            <a:chOff x="3779912" y="476672"/>
            <a:chExt cx="5128578" cy="6167210"/>
          </a:xfrm>
        </p:grpSpPr>
        <p:pic>
          <p:nvPicPr>
            <p:cNvPr id="4098" name="Picture 2" descr="Fig. 4"/>
            <p:cNvPicPr>
              <a:picLocks noChangeAspect="1" noChangeArrowheads="1"/>
            </p:cNvPicPr>
            <p:nvPr/>
          </p:nvPicPr>
          <p:blipFill rotWithShape="1">
            <a:blip r:embed="rId3">
              <a:extLst>
                <a:ext uri="{28A0092B-C50C-407E-A947-70E740481C1C}">
                  <a14:useLocalDpi xmlns:a14="http://schemas.microsoft.com/office/drawing/2010/main" val="0"/>
                </a:ext>
              </a:extLst>
            </a:blip>
            <a:srcRect l="41001" b="6569"/>
            <a:stretch/>
          </p:blipFill>
          <p:spPr bwMode="auto">
            <a:xfrm>
              <a:off x="3850815" y="476672"/>
              <a:ext cx="5057675" cy="61672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79912" y="764704"/>
              <a:ext cx="28803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1026"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815" t="47037" r="9482" b="16918"/>
          <a:stretch/>
        </p:blipFill>
        <p:spPr bwMode="auto">
          <a:xfrm>
            <a:off x="435207" y="4484410"/>
            <a:ext cx="3416866" cy="236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112" t="47037" r="51185" b="16918"/>
          <a:stretch/>
        </p:blipFill>
        <p:spPr bwMode="auto">
          <a:xfrm>
            <a:off x="395536" y="2209515"/>
            <a:ext cx="3416866" cy="236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99592" y="67416"/>
            <a:ext cx="1900392" cy="276999"/>
          </a:xfrm>
          <a:prstGeom prst="rect">
            <a:avLst/>
          </a:prstGeom>
        </p:spPr>
        <p:txBody>
          <a:bodyPr wrap="none">
            <a:spAutoFit/>
          </a:bodyPr>
          <a:lstStyle/>
          <a:p>
            <a:r>
              <a:rPr lang="en-US" sz="1200" dirty="0">
                <a:solidFill>
                  <a:srgbClr val="FF3399"/>
                </a:solidFill>
              </a:rPr>
              <a:t>hepatic triglyceride content</a:t>
            </a:r>
            <a:endParaRPr lang="th-TH" sz="1200" dirty="0">
              <a:solidFill>
                <a:srgbClr val="FF3399"/>
              </a:solidFill>
            </a:endParaRPr>
          </a:p>
        </p:txBody>
      </p:sp>
      <p:sp>
        <p:nvSpPr>
          <p:cNvPr id="8" name="Rectangle 7"/>
          <p:cNvSpPr/>
          <p:nvPr/>
        </p:nvSpPr>
        <p:spPr>
          <a:xfrm>
            <a:off x="931676" y="2230112"/>
            <a:ext cx="563680" cy="276999"/>
          </a:xfrm>
          <a:prstGeom prst="rect">
            <a:avLst/>
          </a:prstGeom>
        </p:spPr>
        <p:txBody>
          <a:bodyPr wrap="none">
            <a:spAutoFit/>
          </a:bodyPr>
          <a:lstStyle/>
          <a:p>
            <a:r>
              <a:rPr lang="en-US" sz="1200" dirty="0">
                <a:solidFill>
                  <a:srgbClr val="FF3399"/>
                </a:solidFill>
              </a:rPr>
              <a:t>Fabp4</a:t>
            </a:r>
            <a:endParaRPr lang="th-TH" sz="1200" dirty="0">
              <a:solidFill>
                <a:srgbClr val="FF3399"/>
              </a:solidFill>
            </a:endParaRPr>
          </a:p>
        </p:txBody>
      </p:sp>
      <p:sp>
        <p:nvSpPr>
          <p:cNvPr id="9" name="Rectangle 8"/>
          <p:cNvSpPr/>
          <p:nvPr/>
        </p:nvSpPr>
        <p:spPr>
          <a:xfrm>
            <a:off x="944492" y="4520153"/>
            <a:ext cx="1361591" cy="276999"/>
          </a:xfrm>
          <a:prstGeom prst="rect">
            <a:avLst/>
          </a:prstGeom>
        </p:spPr>
        <p:txBody>
          <a:bodyPr wrap="none">
            <a:spAutoFit/>
          </a:bodyPr>
          <a:lstStyle/>
          <a:p>
            <a:r>
              <a:rPr lang="en-US" sz="1200" dirty="0">
                <a:solidFill>
                  <a:srgbClr val="FF3399"/>
                </a:solidFill>
              </a:rPr>
              <a:t>plasma </a:t>
            </a:r>
            <a:r>
              <a:rPr lang="en-US" sz="1200" dirty="0" smtClean="0">
                <a:solidFill>
                  <a:srgbClr val="FF3399"/>
                </a:solidFill>
              </a:rPr>
              <a:t>valine level</a:t>
            </a:r>
            <a:endParaRPr lang="th-TH" sz="1200" dirty="0">
              <a:solidFill>
                <a:srgbClr val="FF3399"/>
              </a:solidFill>
            </a:endParaRPr>
          </a:p>
        </p:txBody>
      </p:sp>
    </p:spTree>
    <p:extLst>
      <p:ext uri="{BB962C8B-B14F-4D97-AF65-F5344CB8AC3E}">
        <p14:creationId xmlns:p14="http://schemas.microsoft.com/office/powerpoint/2010/main" val="383399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80" y="276944"/>
            <a:ext cx="85725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867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1"/>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5228" y="12725"/>
            <a:ext cx="7339813" cy="63367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g. 1"/>
          <p:cNvPicPr>
            <a:picLocks noChangeAspect="1" noChangeArrowheads="1"/>
          </p:cNvPicPr>
          <p:nvPr/>
        </p:nvPicPr>
        <p:blipFill rotWithShape="1">
          <a:blip r:embed="rId4">
            <a:extLst>
              <a:ext uri="{28A0092B-C50C-407E-A947-70E740481C1C}">
                <a14:useLocalDpi xmlns:a14="http://schemas.microsoft.com/office/drawing/2010/main" val="0"/>
              </a:ext>
            </a:extLst>
          </a:blip>
          <a:srcRect l="38791" t="68192" r="1"/>
          <a:stretch/>
        </p:blipFill>
        <p:spPr bwMode="auto">
          <a:xfrm>
            <a:off x="3762375" y="4333875"/>
            <a:ext cx="4492666" cy="20155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96071" y="4163937"/>
            <a:ext cx="4758969" cy="2257927"/>
          </a:xfrm>
          <a:prstGeom prst="rect">
            <a:avLst/>
          </a:prstGeom>
          <a:noFill/>
          <a:ln w="381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tangle 5"/>
          <p:cNvSpPr/>
          <p:nvPr/>
        </p:nvSpPr>
        <p:spPr>
          <a:xfrm>
            <a:off x="0" y="6421864"/>
            <a:ext cx="9144000" cy="338554"/>
          </a:xfrm>
          <a:prstGeom prst="rect">
            <a:avLst/>
          </a:prstGeom>
        </p:spPr>
        <p:txBody>
          <a:bodyPr wrap="square">
            <a:spAutoFit/>
          </a:bodyPr>
          <a:lstStyle/>
          <a:p>
            <a:pPr algn="ctr"/>
            <a:r>
              <a:rPr lang="en-US" sz="1600" b="1" dirty="0" smtClean="0">
                <a:solidFill>
                  <a:srgbClr val="0070C0"/>
                </a:solidFill>
              </a:rPr>
              <a:t>The integration of clinical, molecular </a:t>
            </a:r>
            <a:r>
              <a:rPr lang="en-US" sz="1600" b="1" dirty="0" err="1" smtClean="0">
                <a:solidFill>
                  <a:srgbClr val="0070C0"/>
                </a:solidFill>
              </a:rPr>
              <a:t>phenomics</a:t>
            </a:r>
            <a:r>
              <a:rPr lang="en-US" sz="1600" b="1" dirty="0" smtClean="0">
                <a:solidFill>
                  <a:srgbClr val="0070C0"/>
                </a:solidFill>
              </a:rPr>
              <a:t> and </a:t>
            </a:r>
            <a:r>
              <a:rPr lang="en-US" sz="1600" b="1" dirty="0" err="1" smtClean="0">
                <a:solidFill>
                  <a:srgbClr val="0070C0"/>
                </a:solidFill>
              </a:rPr>
              <a:t>metagenomic</a:t>
            </a:r>
            <a:r>
              <a:rPr lang="en-US" sz="1600" b="1" dirty="0" smtClean="0">
                <a:solidFill>
                  <a:srgbClr val="0070C0"/>
                </a:solidFill>
              </a:rPr>
              <a:t> information and biological validations</a:t>
            </a:r>
            <a:endParaRPr lang="de-CH" sz="1600" dirty="0">
              <a:solidFill>
                <a:srgbClr val="0070C0"/>
              </a:solidFill>
            </a:endParaRPr>
          </a:p>
        </p:txBody>
      </p:sp>
    </p:spTree>
    <p:extLst>
      <p:ext uri="{BB962C8B-B14F-4D97-AF65-F5344CB8AC3E}">
        <p14:creationId xmlns:p14="http://schemas.microsoft.com/office/powerpoint/2010/main" val="420000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 6"/>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92" b="53344"/>
          <a:stretch/>
        </p:blipFill>
        <p:spPr bwMode="auto">
          <a:xfrm>
            <a:off x="5100706" y="485345"/>
            <a:ext cx="3780200" cy="31490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ig. 6"/>
          <p:cNvPicPr>
            <a:picLocks noChangeAspect="1" noChangeArrowheads="1"/>
          </p:cNvPicPr>
          <p:nvPr/>
        </p:nvPicPr>
        <p:blipFill rotWithShape="1">
          <a:blip r:embed="rId3">
            <a:extLst>
              <a:ext uri="{28A0092B-C50C-407E-A947-70E740481C1C}">
                <a14:useLocalDpi xmlns:a14="http://schemas.microsoft.com/office/drawing/2010/main" val="0"/>
              </a:ext>
            </a:extLst>
          </a:blip>
          <a:srcRect t="57025" r="46716"/>
          <a:stretch/>
        </p:blipFill>
        <p:spPr bwMode="auto">
          <a:xfrm>
            <a:off x="296229" y="3912780"/>
            <a:ext cx="4275771" cy="29005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g. 6"/>
          <p:cNvPicPr>
            <a:picLocks noChangeAspect="1" noChangeArrowheads="1"/>
          </p:cNvPicPr>
          <p:nvPr/>
        </p:nvPicPr>
        <p:blipFill rotWithShape="1">
          <a:blip r:embed="rId3">
            <a:clrChange>
              <a:clrFrom>
                <a:srgbClr val="FFFEFF"/>
              </a:clrFrom>
              <a:clrTo>
                <a:srgbClr val="FFFEFF">
                  <a:alpha val="0"/>
                </a:srgbClr>
              </a:clrTo>
            </a:clrChange>
            <a:extLst>
              <a:ext uri="{28A0092B-C50C-407E-A947-70E740481C1C}">
                <a14:useLocalDpi xmlns:a14="http://schemas.microsoft.com/office/drawing/2010/main" val="0"/>
              </a:ext>
            </a:extLst>
          </a:blip>
          <a:srcRect l="52892" t="50000"/>
          <a:stretch/>
        </p:blipFill>
        <p:spPr bwMode="auto">
          <a:xfrm>
            <a:off x="5093437" y="3478101"/>
            <a:ext cx="3780200" cy="33747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g. 6"/>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66" t="-4725" r="47894" b="43252"/>
          <a:stretch/>
        </p:blipFill>
        <p:spPr bwMode="auto">
          <a:xfrm>
            <a:off x="245487" y="189450"/>
            <a:ext cx="4176465" cy="40384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2816" y="47047"/>
            <a:ext cx="6264696" cy="400110"/>
          </a:xfrm>
          <a:prstGeom prst="rect">
            <a:avLst/>
          </a:prstGeom>
        </p:spPr>
        <p:txBody>
          <a:bodyPr wrap="square">
            <a:spAutoFit/>
          </a:bodyPr>
          <a:lstStyle/>
          <a:p>
            <a:pPr algn="ctr"/>
            <a:r>
              <a:rPr lang="en-US" sz="2000" b="1" dirty="0">
                <a:solidFill>
                  <a:srgbClr val="0070C0"/>
                </a:solidFill>
              </a:rPr>
              <a:t>Integrative data crosstalk and steatosis </a:t>
            </a:r>
            <a:r>
              <a:rPr lang="en-US" sz="2000" b="1" dirty="0" smtClean="0">
                <a:solidFill>
                  <a:srgbClr val="0070C0"/>
                </a:solidFill>
              </a:rPr>
              <a:t>signatures</a:t>
            </a:r>
            <a:endParaRPr lang="de-CH" sz="2000" b="1" dirty="0">
              <a:solidFill>
                <a:srgbClr val="0070C0"/>
              </a:solidFill>
            </a:endParaRPr>
          </a:p>
        </p:txBody>
      </p:sp>
    </p:spTree>
    <p:extLst>
      <p:ext uri="{BB962C8B-B14F-4D97-AF65-F5344CB8AC3E}">
        <p14:creationId xmlns:p14="http://schemas.microsoft.com/office/powerpoint/2010/main" val="3935624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401" y="1196752"/>
            <a:ext cx="8352928" cy="424731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de-CH" sz="2000" b="1" dirty="0" err="1" smtClean="0"/>
              <a:t>Molecular</a:t>
            </a:r>
            <a:r>
              <a:rPr lang="de-CH" sz="2000" b="1" dirty="0" smtClean="0"/>
              <a:t> </a:t>
            </a:r>
            <a:r>
              <a:rPr lang="de-CH" sz="2000" b="1" dirty="0" err="1" smtClean="0"/>
              <a:t>networks</a:t>
            </a:r>
            <a:r>
              <a:rPr lang="de-CH" sz="2000" b="1" dirty="0" smtClean="0"/>
              <a:t> </a:t>
            </a:r>
            <a:r>
              <a:rPr lang="de-CH" sz="2000" b="1" dirty="0" err="1" smtClean="0"/>
              <a:t>between</a:t>
            </a:r>
            <a:r>
              <a:rPr lang="de-CH" sz="2000" b="1" dirty="0" smtClean="0"/>
              <a:t> </a:t>
            </a:r>
            <a:r>
              <a:rPr lang="de-CH" sz="2000" b="1" dirty="0" err="1" smtClean="0"/>
              <a:t>the</a:t>
            </a:r>
            <a:r>
              <a:rPr lang="de-CH" sz="2000" b="1" dirty="0" smtClean="0"/>
              <a:t> gut </a:t>
            </a:r>
            <a:r>
              <a:rPr lang="de-CH" sz="2000" b="1" dirty="0" err="1" smtClean="0"/>
              <a:t>microbiome</a:t>
            </a:r>
            <a:r>
              <a:rPr lang="de-CH" sz="2000" b="1" dirty="0" smtClean="0"/>
              <a:t> </a:t>
            </a:r>
            <a:r>
              <a:rPr lang="de-CH" sz="2000" b="1" dirty="0" err="1" smtClean="0"/>
              <a:t>and</a:t>
            </a:r>
            <a:r>
              <a:rPr lang="de-CH" sz="2000" b="1" dirty="0" smtClean="0"/>
              <a:t> </a:t>
            </a:r>
            <a:r>
              <a:rPr lang="de-CH" sz="2000" b="1" dirty="0" err="1" smtClean="0"/>
              <a:t>the</a:t>
            </a:r>
            <a:r>
              <a:rPr lang="de-CH" sz="2000" b="1" dirty="0" smtClean="0"/>
              <a:t> </a:t>
            </a:r>
            <a:r>
              <a:rPr lang="de-CH" sz="2000" b="1" dirty="0" err="1" smtClean="0"/>
              <a:t>hepatic</a:t>
            </a:r>
            <a:r>
              <a:rPr lang="de-CH" sz="2000" b="1" dirty="0" smtClean="0"/>
              <a:t> </a:t>
            </a:r>
            <a:r>
              <a:rPr lang="de-CH" sz="2000" b="1" dirty="0" err="1" smtClean="0"/>
              <a:t>steatosis</a:t>
            </a:r>
            <a:r>
              <a:rPr lang="de-CH" sz="2000" b="1" dirty="0" smtClean="0"/>
              <a:t> </a:t>
            </a:r>
            <a:r>
              <a:rPr lang="de-CH" sz="2000" b="1" dirty="0" err="1" smtClean="0"/>
              <a:t>phenome</a:t>
            </a:r>
            <a:r>
              <a:rPr lang="de-CH" sz="2000" b="1" dirty="0" smtClean="0"/>
              <a:t> in </a:t>
            </a:r>
            <a:r>
              <a:rPr lang="de-CH" sz="2000" b="1" dirty="0" err="1" smtClean="0"/>
              <a:t>obese</a:t>
            </a:r>
            <a:r>
              <a:rPr lang="de-CH" sz="2000" b="1" dirty="0" smtClean="0"/>
              <a:t> </a:t>
            </a:r>
            <a:r>
              <a:rPr lang="de-CH" sz="2000" b="1" dirty="0" err="1" smtClean="0"/>
              <a:t>woman</a:t>
            </a:r>
            <a:endParaRPr lang="de-CH" sz="2000" b="1" dirty="0" smtClean="0"/>
          </a:p>
          <a:p>
            <a:pPr marL="800100" lvl="1" indent="-342900">
              <a:spcAft>
                <a:spcPts val="600"/>
              </a:spcAft>
              <a:buFont typeface="Wingdings" panose="05000000000000000000" pitchFamily="2" charset="2"/>
              <a:buChar char="ü"/>
            </a:pPr>
            <a:r>
              <a:rPr lang="de-CH" sz="2000" dirty="0" err="1" smtClean="0"/>
              <a:t>Hepatic</a:t>
            </a:r>
            <a:r>
              <a:rPr lang="de-CH" sz="2000" dirty="0" smtClean="0"/>
              <a:t> </a:t>
            </a:r>
            <a:r>
              <a:rPr lang="en-US" sz="2000" dirty="0" smtClean="0"/>
              <a:t>steatosis </a:t>
            </a:r>
            <a:r>
              <a:rPr lang="en-US" sz="2000" dirty="0"/>
              <a:t>is </a:t>
            </a:r>
            <a:r>
              <a:rPr lang="en-US" sz="2000" dirty="0" smtClean="0"/>
              <a:t>negatively associated </a:t>
            </a:r>
            <a:r>
              <a:rPr lang="en-US" sz="2000" dirty="0"/>
              <a:t>with MGR and that the microbiome </a:t>
            </a:r>
            <a:r>
              <a:rPr lang="en-US" sz="2000" dirty="0" smtClean="0"/>
              <a:t>contributes to </a:t>
            </a:r>
            <a:r>
              <a:rPr lang="en-US" sz="2000" dirty="0"/>
              <a:t>the steatosis </a:t>
            </a:r>
            <a:r>
              <a:rPr lang="en-US" sz="2000" dirty="0" smtClean="0"/>
              <a:t>phenome in clinical and preclinical results.</a:t>
            </a:r>
          </a:p>
          <a:p>
            <a:pPr marL="800100" lvl="1" indent="-342900">
              <a:spcAft>
                <a:spcPts val="600"/>
              </a:spcAft>
              <a:buFont typeface="Wingdings" panose="05000000000000000000" pitchFamily="2" charset="2"/>
              <a:buChar char="ü"/>
            </a:pPr>
            <a:r>
              <a:rPr lang="en-US" sz="2000" dirty="0"/>
              <a:t>A</a:t>
            </a:r>
            <a:r>
              <a:rPr lang="en-US" sz="2000" dirty="0" smtClean="0"/>
              <a:t>n </a:t>
            </a:r>
            <a:r>
              <a:rPr lang="en-US" sz="2000" dirty="0"/>
              <a:t>increased gut </a:t>
            </a:r>
            <a:r>
              <a:rPr lang="en-US" sz="2000" dirty="0" smtClean="0"/>
              <a:t>microbial amino </a:t>
            </a:r>
            <a:r>
              <a:rPr lang="en-US" sz="2000" dirty="0"/>
              <a:t>acid metabolism in </a:t>
            </a:r>
            <a:r>
              <a:rPr lang="en-US" sz="2000" dirty="0" err="1"/>
              <a:t>steatotic</a:t>
            </a:r>
            <a:r>
              <a:rPr lang="en-US" sz="2000" dirty="0"/>
              <a:t> subjects that has a </a:t>
            </a:r>
            <a:r>
              <a:rPr lang="en-US" sz="2000" dirty="0" smtClean="0"/>
              <a:t>profound effect </a:t>
            </a:r>
            <a:r>
              <a:rPr lang="en-US" sz="2000" dirty="0"/>
              <a:t>on their liver transcriptome, </a:t>
            </a:r>
            <a:r>
              <a:rPr lang="en-US" sz="2000" dirty="0" err="1"/>
              <a:t>biofluid</a:t>
            </a:r>
            <a:r>
              <a:rPr lang="en-US" sz="2000" dirty="0"/>
              <a:t> metabolomes and </a:t>
            </a:r>
            <a:r>
              <a:rPr lang="en-US" sz="2000" dirty="0" smtClean="0"/>
              <a:t>liver fat </a:t>
            </a:r>
            <a:r>
              <a:rPr lang="en-US" sz="2000" dirty="0"/>
              <a:t>accumulation, eventually leading to fatty </a:t>
            </a:r>
            <a:r>
              <a:rPr lang="en-US" sz="2000" dirty="0" smtClean="0"/>
              <a:t>liver.</a:t>
            </a:r>
          </a:p>
          <a:p>
            <a:pPr marL="800100" lvl="1" indent="-342900">
              <a:spcAft>
                <a:spcPts val="600"/>
              </a:spcAft>
              <a:buFont typeface="Wingdings" panose="05000000000000000000" pitchFamily="2" charset="2"/>
              <a:buChar char="ü"/>
            </a:pPr>
            <a:r>
              <a:rPr lang="en-US" sz="2000" dirty="0" smtClean="0"/>
              <a:t>The </a:t>
            </a:r>
            <a:r>
              <a:rPr lang="en-US" sz="2000" dirty="0" err="1" smtClean="0"/>
              <a:t>bioinformatic</a:t>
            </a:r>
            <a:r>
              <a:rPr lang="en-US" sz="2000" dirty="0" smtClean="0"/>
              <a:t> </a:t>
            </a:r>
            <a:r>
              <a:rPr lang="en-US" sz="2000" dirty="0"/>
              <a:t>analysis of </a:t>
            </a:r>
            <a:r>
              <a:rPr lang="en-US" sz="2000" dirty="0" err="1"/>
              <a:t>metagenomic</a:t>
            </a:r>
            <a:r>
              <a:rPr lang="en-US" sz="2000" dirty="0"/>
              <a:t> </a:t>
            </a:r>
            <a:r>
              <a:rPr lang="en-US" sz="2000" dirty="0" smtClean="0"/>
              <a:t>sequences combined </a:t>
            </a:r>
            <a:r>
              <a:rPr lang="en-US" sz="2000" dirty="0"/>
              <a:t>with </a:t>
            </a:r>
            <a:r>
              <a:rPr lang="en-US" sz="2000" dirty="0" err="1"/>
              <a:t>metabolomic</a:t>
            </a:r>
            <a:r>
              <a:rPr lang="en-US" sz="2000" dirty="0"/>
              <a:t> data suggested a direct role for </a:t>
            </a:r>
            <a:r>
              <a:rPr lang="en-US" sz="2000" dirty="0" smtClean="0"/>
              <a:t>microbial degradation </a:t>
            </a:r>
            <a:r>
              <a:rPr lang="en-US" sz="2000" dirty="0"/>
              <a:t>of AAAs into PAA in patients with steatosis.</a:t>
            </a:r>
            <a:endParaRPr lang="de-CH" sz="2000" dirty="0"/>
          </a:p>
        </p:txBody>
      </p:sp>
      <p:sp>
        <p:nvSpPr>
          <p:cNvPr id="3" name="TextBox 2"/>
          <p:cNvSpPr txBox="1"/>
          <p:nvPr/>
        </p:nvSpPr>
        <p:spPr>
          <a:xfrm>
            <a:off x="1704369" y="188640"/>
            <a:ext cx="7416824" cy="707886"/>
          </a:xfrm>
          <a:prstGeom prst="rect">
            <a:avLst/>
          </a:prstGeom>
          <a:noFill/>
        </p:spPr>
        <p:txBody>
          <a:bodyPr wrap="square" rtlCol="0">
            <a:spAutoFit/>
          </a:bodyPr>
          <a:lstStyle/>
          <a:p>
            <a:pPr algn="r"/>
            <a:r>
              <a:rPr lang="de-CH" sz="4000" b="1" dirty="0" err="1" smtClean="0">
                <a:solidFill>
                  <a:srgbClr val="0070C0"/>
                </a:solidFill>
                <a:effectLst>
                  <a:outerShdw blurRad="38100" dist="38100" dir="2700000" algn="tl">
                    <a:srgbClr val="000000">
                      <a:alpha val="43137"/>
                    </a:srgbClr>
                  </a:outerShdw>
                </a:effectLst>
              </a:rPr>
              <a:t>Conclusion</a:t>
            </a:r>
            <a:endParaRPr lang="de-CH" sz="4000" b="1" dirty="0">
              <a:solidFill>
                <a:srgbClr val="0070C0"/>
              </a:solidFill>
              <a:effectLst>
                <a:outerShdw blurRad="38100" dist="38100" dir="2700000" algn="tl">
                  <a:srgbClr val="000000">
                    <a:alpha val="43137"/>
                  </a:srgbClr>
                </a:outerShdw>
              </a:effectLst>
            </a:endParaRPr>
          </a:p>
        </p:txBody>
      </p:sp>
      <p:pic>
        <p:nvPicPr>
          <p:cNvPr id="1026" name="Picture 2" descr="Ãhnliches Foto"/>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57" y="5229200"/>
            <a:ext cx="2057053" cy="162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977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053" y="908720"/>
            <a:ext cx="7344816" cy="769441"/>
          </a:xfrm>
          <a:prstGeom prst="rect">
            <a:avLst/>
          </a:prstGeom>
          <a:noFill/>
        </p:spPr>
        <p:txBody>
          <a:bodyPr wrap="square" rtlCol="0">
            <a:spAutoFit/>
          </a:bodyPr>
          <a:lstStyle/>
          <a:p>
            <a:pPr algn="ctr"/>
            <a:r>
              <a:rPr lang="de-CH" sz="4400" b="1" dirty="0" err="1" smtClean="0">
                <a:solidFill>
                  <a:srgbClr val="7030A0"/>
                </a:solidFill>
              </a:rPr>
              <a:t>Thank</a:t>
            </a:r>
            <a:r>
              <a:rPr lang="de-CH" sz="4400" b="1" dirty="0" smtClean="0">
                <a:solidFill>
                  <a:srgbClr val="7030A0"/>
                </a:solidFill>
              </a:rPr>
              <a:t> </a:t>
            </a:r>
            <a:r>
              <a:rPr lang="de-CH" sz="4400" b="1" dirty="0" err="1" smtClean="0">
                <a:solidFill>
                  <a:srgbClr val="7030A0"/>
                </a:solidFill>
              </a:rPr>
              <a:t>you</a:t>
            </a:r>
            <a:r>
              <a:rPr lang="de-CH" sz="4400" b="1" dirty="0" smtClean="0">
                <a:solidFill>
                  <a:srgbClr val="7030A0"/>
                </a:solidFill>
              </a:rPr>
              <a:t> </a:t>
            </a:r>
            <a:r>
              <a:rPr lang="de-CH" sz="4400" b="1" dirty="0" err="1" smtClean="0">
                <a:solidFill>
                  <a:srgbClr val="7030A0"/>
                </a:solidFill>
              </a:rPr>
              <a:t>for</a:t>
            </a:r>
            <a:r>
              <a:rPr lang="de-CH" sz="4400" b="1" dirty="0" smtClean="0">
                <a:solidFill>
                  <a:srgbClr val="7030A0"/>
                </a:solidFill>
              </a:rPr>
              <a:t> </a:t>
            </a:r>
            <a:r>
              <a:rPr lang="de-CH" sz="4400" b="1" dirty="0" err="1" smtClean="0">
                <a:solidFill>
                  <a:srgbClr val="7030A0"/>
                </a:solidFill>
              </a:rPr>
              <a:t>your</a:t>
            </a:r>
            <a:r>
              <a:rPr lang="de-CH" sz="4400" b="1" dirty="0" smtClean="0">
                <a:solidFill>
                  <a:srgbClr val="7030A0"/>
                </a:solidFill>
              </a:rPr>
              <a:t> </a:t>
            </a:r>
            <a:r>
              <a:rPr lang="de-CH" sz="4400" b="1" dirty="0" err="1" smtClean="0">
                <a:solidFill>
                  <a:srgbClr val="7030A0"/>
                </a:solidFill>
              </a:rPr>
              <a:t>attention</a:t>
            </a:r>
            <a:endParaRPr lang="de-CH" sz="4400" b="1" dirty="0">
              <a:solidFill>
                <a:srgbClr val="7030A0"/>
              </a:solidFill>
            </a:endParaRPr>
          </a:p>
        </p:txBody>
      </p:sp>
      <p:pic>
        <p:nvPicPr>
          <p:cNvPr id="4098" name="Picture 2" descr="รูปภาพที่เกี่ยวข้อง">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2252191"/>
            <a:ext cx="428625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698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76523"/>
            <a:ext cx="9144000" cy="802721"/>
            <a:chOff x="0" y="188640"/>
            <a:chExt cx="9144000" cy="802721"/>
          </a:xfrm>
        </p:grpSpPr>
        <p:sp>
          <p:nvSpPr>
            <p:cNvPr id="7" name="Rectangle 6"/>
            <p:cNvSpPr/>
            <p:nvPr/>
          </p:nvSpPr>
          <p:spPr>
            <a:xfrm>
              <a:off x="0" y="188640"/>
              <a:ext cx="9144000"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CH"/>
            </a:p>
          </p:txBody>
        </p:sp>
        <p:sp>
          <p:nvSpPr>
            <p:cNvPr id="5" name="Title 1"/>
            <p:cNvSpPr txBox="1">
              <a:spLocks/>
            </p:cNvSpPr>
            <p:nvPr/>
          </p:nvSpPr>
          <p:spPr>
            <a:xfrm>
              <a:off x="0" y="241805"/>
              <a:ext cx="9144000" cy="7495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CH" sz="3600" b="1" dirty="0" err="1" smtClean="0">
                  <a:solidFill>
                    <a:schemeClr val="tx2"/>
                  </a:solidFill>
                  <a:effectLst>
                    <a:outerShdw blurRad="38100" dist="38100" dir="2700000" algn="tl">
                      <a:srgbClr val="000000">
                        <a:alpha val="43137"/>
                      </a:srgbClr>
                    </a:outerShdw>
                  </a:effectLst>
                </a:rPr>
                <a:t>Hepatic</a:t>
              </a:r>
              <a:r>
                <a:rPr lang="de-CH" sz="3600" b="1" dirty="0" smtClean="0">
                  <a:solidFill>
                    <a:schemeClr val="tx2"/>
                  </a:solidFill>
                  <a:effectLst>
                    <a:outerShdw blurRad="38100" dist="38100" dir="2700000" algn="tl">
                      <a:srgbClr val="000000">
                        <a:alpha val="43137"/>
                      </a:srgbClr>
                    </a:outerShdw>
                  </a:effectLst>
                </a:rPr>
                <a:t> </a:t>
              </a:r>
              <a:r>
                <a:rPr lang="de-CH" sz="3600" b="1" dirty="0" err="1" smtClean="0">
                  <a:solidFill>
                    <a:schemeClr val="tx2"/>
                  </a:solidFill>
                  <a:effectLst>
                    <a:outerShdw blurRad="38100" dist="38100" dir="2700000" algn="tl">
                      <a:srgbClr val="000000">
                        <a:alpha val="43137"/>
                      </a:srgbClr>
                    </a:outerShdw>
                  </a:effectLst>
                </a:rPr>
                <a:t>steatosis</a:t>
              </a:r>
              <a:r>
                <a:rPr lang="de-CH" sz="3600" b="1" dirty="0" smtClean="0">
                  <a:solidFill>
                    <a:schemeClr val="tx2"/>
                  </a:solidFill>
                  <a:effectLst>
                    <a:outerShdw blurRad="38100" dist="38100" dir="2700000" algn="tl">
                      <a:srgbClr val="000000">
                        <a:alpha val="43137"/>
                      </a:srgbClr>
                    </a:outerShdw>
                  </a:effectLst>
                </a:rPr>
                <a:t> in non-</a:t>
              </a:r>
              <a:r>
                <a:rPr lang="de-CH" sz="3600" b="1" dirty="0" err="1" smtClean="0">
                  <a:solidFill>
                    <a:schemeClr val="tx2"/>
                  </a:solidFill>
                  <a:effectLst>
                    <a:outerShdw blurRad="38100" dist="38100" dir="2700000" algn="tl">
                      <a:srgbClr val="000000">
                        <a:alpha val="43137"/>
                      </a:srgbClr>
                    </a:outerShdw>
                  </a:effectLst>
                </a:rPr>
                <a:t>diabetic</a:t>
              </a:r>
              <a:r>
                <a:rPr lang="de-CH" sz="3600" b="1" dirty="0" smtClean="0">
                  <a:solidFill>
                    <a:schemeClr val="tx2"/>
                  </a:solidFill>
                  <a:effectLst>
                    <a:outerShdw blurRad="38100" dist="38100" dir="2700000" algn="tl">
                      <a:srgbClr val="000000">
                        <a:alpha val="43137"/>
                      </a:srgbClr>
                    </a:outerShdw>
                  </a:effectLst>
                </a:rPr>
                <a:t> </a:t>
              </a:r>
              <a:r>
                <a:rPr lang="de-CH" sz="3600" b="1" dirty="0" err="1" smtClean="0">
                  <a:solidFill>
                    <a:schemeClr val="tx2"/>
                  </a:solidFill>
                  <a:effectLst>
                    <a:outerShdw blurRad="38100" dist="38100" dir="2700000" algn="tl">
                      <a:srgbClr val="000000">
                        <a:alpha val="43137"/>
                      </a:srgbClr>
                    </a:outerShdw>
                  </a:effectLst>
                </a:rPr>
                <a:t>obese</a:t>
              </a:r>
              <a:r>
                <a:rPr lang="de-CH" sz="3600" b="1" dirty="0" smtClean="0">
                  <a:solidFill>
                    <a:schemeClr val="tx2"/>
                  </a:solidFill>
                  <a:effectLst>
                    <a:outerShdw blurRad="38100" dist="38100" dir="2700000" algn="tl">
                      <a:srgbClr val="000000">
                        <a:alpha val="43137"/>
                      </a:srgbClr>
                    </a:outerShdw>
                  </a:effectLst>
                </a:rPr>
                <a:t> </a:t>
              </a:r>
              <a:r>
                <a:rPr lang="de-CH" sz="3600" b="1" dirty="0" err="1" smtClean="0">
                  <a:solidFill>
                    <a:schemeClr val="tx2"/>
                  </a:solidFill>
                  <a:effectLst>
                    <a:outerShdw blurRad="38100" dist="38100" dir="2700000" algn="tl">
                      <a:srgbClr val="000000">
                        <a:alpha val="43137"/>
                      </a:srgbClr>
                    </a:outerShdw>
                  </a:effectLst>
                </a:rPr>
                <a:t>women</a:t>
              </a:r>
              <a:endParaRPr lang="de-CH" sz="3600" b="1" dirty="0" smtClean="0">
                <a:solidFill>
                  <a:schemeClr val="tx2"/>
                </a:solidFill>
                <a:effectLst>
                  <a:outerShdw blurRad="38100" dist="38100" dir="2700000" algn="tl">
                    <a:srgbClr val="000000">
                      <a:alpha val="43137"/>
                    </a:srgbClr>
                  </a:outerShdw>
                </a:effectLst>
              </a:endParaRPr>
            </a:p>
          </p:txBody>
        </p:sp>
      </p:grpSp>
      <p:sp>
        <p:nvSpPr>
          <p:cNvPr id="6" name="Rectangle 5"/>
          <p:cNvSpPr/>
          <p:nvPr/>
        </p:nvSpPr>
        <p:spPr>
          <a:xfrm>
            <a:off x="5283792" y="6453336"/>
            <a:ext cx="3672408" cy="261610"/>
          </a:xfrm>
          <a:prstGeom prst="rect">
            <a:avLst/>
          </a:prstGeom>
        </p:spPr>
        <p:txBody>
          <a:bodyPr wrap="square">
            <a:spAutoFit/>
          </a:bodyPr>
          <a:lstStyle/>
          <a:p>
            <a:pPr algn="r"/>
            <a:r>
              <a:rPr lang="en-US" sz="1100" i="1" dirty="0" smtClean="0">
                <a:solidFill>
                  <a:schemeClr val="bg1">
                    <a:lumMod val="50000"/>
                  </a:schemeClr>
                </a:solidFill>
              </a:rPr>
              <a:t>Tian Y, et al. Seminars in Cancer Biology (2013)</a:t>
            </a:r>
            <a:endParaRPr lang="de-CH" sz="1100" i="1" dirty="0">
              <a:solidFill>
                <a:schemeClr val="bg1">
                  <a:lumMod val="50000"/>
                </a:schemeClr>
              </a:solidFill>
            </a:endParaRPr>
          </a:p>
        </p:txBody>
      </p:sp>
      <p:pic>
        <p:nvPicPr>
          <p:cNvPr id="4100" name="Picture 4" descr="https://ars.els-cdn.com/content/image/1-s2.0-S1044579X13000862-gr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5656" y="3072146"/>
            <a:ext cx="6336704" cy="381323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801276" y="3007585"/>
            <a:ext cx="729772" cy="648072"/>
          </a:xfrm>
          <a:prstGeom prst="ellipse">
            <a:avLst/>
          </a:prstGeom>
          <a:noFill/>
          <a:ln>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CH" dirty="0"/>
          </a:p>
        </p:txBody>
      </p:sp>
      <p:sp>
        <p:nvSpPr>
          <p:cNvPr id="9" name="Rectangle 8"/>
          <p:cNvSpPr/>
          <p:nvPr/>
        </p:nvSpPr>
        <p:spPr>
          <a:xfrm>
            <a:off x="262894" y="956753"/>
            <a:ext cx="8701594" cy="2062103"/>
          </a:xfrm>
          <a:prstGeom prst="rect">
            <a:avLst/>
          </a:prstGeom>
        </p:spPr>
        <p:txBody>
          <a:bodyPr wrap="square">
            <a:spAutoFit/>
          </a:bodyPr>
          <a:lstStyle/>
          <a:p>
            <a:pPr marL="200025" indent="-200025">
              <a:spcBef>
                <a:spcPts val="600"/>
              </a:spcBef>
              <a:spcAft>
                <a:spcPts val="600"/>
              </a:spcAft>
              <a:buFont typeface="Arial" panose="020B0604020202020204" pitchFamily="34" charset="0"/>
              <a:buChar char="•"/>
            </a:pPr>
            <a:r>
              <a:rPr lang="en-US" b="1" dirty="0"/>
              <a:t>Hepatic steatosis </a:t>
            </a:r>
            <a:r>
              <a:rPr lang="en-US" dirty="0"/>
              <a:t>is a multifactorial condition that is </a:t>
            </a:r>
            <a:r>
              <a:rPr lang="en-US" b="1" dirty="0"/>
              <a:t>often observed in obese patients </a:t>
            </a:r>
            <a:r>
              <a:rPr lang="en-US" dirty="0"/>
              <a:t>and is a prelude to non-alcoholic fatty liver disease </a:t>
            </a:r>
            <a:r>
              <a:rPr lang="en-US" dirty="0" smtClean="0"/>
              <a:t>(NAFLD).</a:t>
            </a:r>
          </a:p>
          <a:p>
            <a:pPr marL="200025" indent="-200025">
              <a:spcBef>
                <a:spcPts val="600"/>
              </a:spcBef>
              <a:spcAft>
                <a:spcPts val="600"/>
              </a:spcAft>
              <a:buFont typeface="Arial" panose="020B0604020202020204" pitchFamily="34" charset="0"/>
              <a:buChar char="•"/>
            </a:pPr>
            <a:r>
              <a:rPr lang="de-CH" dirty="0" smtClean="0"/>
              <a:t>The </a:t>
            </a:r>
            <a:r>
              <a:rPr lang="de-CH" dirty="0" err="1" smtClean="0"/>
              <a:t>physiological</a:t>
            </a:r>
            <a:r>
              <a:rPr lang="de-CH" dirty="0" smtClean="0"/>
              <a:t> </a:t>
            </a:r>
            <a:r>
              <a:rPr lang="de-CH" dirty="0" err="1" smtClean="0"/>
              <a:t>mechanisms</a:t>
            </a:r>
            <a:r>
              <a:rPr lang="de-CH" dirty="0" smtClean="0"/>
              <a:t> </a:t>
            </a:r>
            <a:r>
              <a:rPr lang="de-CH" dirty="0" err="1" smtClean="0"/>
              <a:t>of</a:t>
            </a:r>
            <a:r>
              <a:rPr lang="de-CH" dirty="0" smtClean="0"/>
              <a:t> </a:t>
            </a:r>
            <a:r>
              <a:rPr lang="de-CH" dirty="0" err="1" smtClean="0"/>
              <a:t>Hepatic</a:t>
            </a:r>
            <a:r>
              <a:rPr lang="de-CH" dirty="0" smtClean="0"/>
              <a:t> </a:t>
            </a:r>
            <a:r>
              <a:rPr lang="de-CH" dirty="0" err="1" smtClean="0"/>
              <a:t>steatosis</a:t>
            </a:r>
            <a:r>
              <a:rPr lang="de-CH" dirty="0" smtClean="0"/>
              <a:t> </a:t>
            </a:r>
            <a:r>
              <a:rPr lang="de-CH" dirty="0" err="1" smtClean="0"/>
              <a:t>remain</a:t>
            </a:r>
            <a:r>
              <a:rPr lang="de-CH" dirty="0" smtClean="0"/>
              <a:t> </a:t>
            </a:r>
            <a:r>
              <a:rPr lang="de-CH" dirty="0" err="1" smtClean="0"/>
              <a:t>poorly</a:t>
            </a:r>
            <a:r>
              <a:rPr lang="de-CH" dirty="0" smtClean="0"/>
              <a:t> </a:t>
            </a:r>
            <a:r>
              <a:rPr lang="de-CH" dirty="0" err="1" smtClean="0"/>
              <a:t>understood</a:t>
            </a:r>
            <a:r>
              <a:rPr lang="de-CH" dirty="0" smtClean="0"/>
              <a:t>.</a:t>
            </a:r>
          </a:p>
          <a:p>
            <a:pPr marL="200025" indent="-200025">
              <a:spcBef>
                <a:spcPts val="600"/>
              </a:spcBef>
              <a:spcAft>
                <a:spcPts val="600"/>
              </a:spcAft>
              <a:buFont typeface="Arial" panose="020B0604020202020204" pitchFamily="34" charset="0"/>
              <a:buChar char="•"/>
            </a:pPr>
            <a:r>
              <a:rPr lang="en-US" dirty="0"/>
              <a:t>This research </a:t>
            </a:r>
            <a:r>
              <a:rPr lang="en-US" b="1" dirty="0">
                <a:solidFill>
                  <a:srgbClr val="FF3399"/>
                </a:solidFill>
              </a:rPr>
              <a:t>characterize the physiological mechanisms </a:t>
            </a:r>
            <a:r>
              <a:rPr lang="en-US" dirty="0"/>
              <a:t>that are responsible for the </a:t>
            </a:r>
            <a:r>
              <a:rPr lang="en-US" b="1" dirty="0">
                <a:solidFill>
                  <a:srgbClr val="FF3399"/>
                </a:solidFill>
              </a:rPr>
              <a:t>integrated interactions between signals from the gut metagenome and the host molecular phenome</a:t>
            </a:r>
            <a:r>
              <a:rPr lang="en-US" dirty="0"/>
              <a:t> of hepatic steatosis</a:t>
            </a:r>
            <a:r>
              <a:rPr lang="en-US" dirty="0" smtClean="0"/>
              <a:t>.</a:t>
            </a:r>
            <a:endParaRPr lang="en-US" dirty="0"/>
          </a:p>
        </p:txBody>
      </p:sp>
    </p:spTree>
    <p:extLst>
      <p:ext uri="{BB962C8B-B14F-4D97-AF65-F5344CB8AC3E}">
        <p14:creationId xmlns:p14="http://schemas.microsoft.com/office/powerpoint/2010/main" val="3823803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88640"/>
            <a:ext cx="9144000" cy="897008"/>
            <a:chOff x="0" y="188640"/>
            <a:chExt cx="9144000" cy="897008"/>
          </a:xfrm>
        </p:grpSpPr>
        <p:sp>
          <p:nvSpPr>
            <p:cNvPr id="3" name="Rectangle 2"/>
            <p:cNvSpPr/>
            <p:nvPr/>
          </p:nvSpPr>
          <p:spPr>
            <a:xfrm>
              <a:off x="0" y="188640"/>
              <a:ext cx="9144000"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CH"/>
            </a:p>
          </p:txBody>
        </p:sp>
        <p:sp>
          <p:nvSpPr>
            <p:cNvPr id="4" name="Title 1"/>
            <p:cNvSpPr txBox="1">
              <a:spLocks/>
            </p:cNvSpPr>
            <p:nvPr/>
          </p:nvSpPr>
          <p:spPr>
            <a:xfrm>
              <a:off x="457200" y="188640"/>
              <a:ext cx="8229600" cy="89700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CH" b="1" dirty="0" err="1" smtClean="0">
                  <a:solidFill>
                    <a:schemeClr val="tx2"/>
                  </a:solidFill>
                  <a:effectLst>
                    <a:outerShdw blurRad="38100" dist="38100" dir="2700000" algn="tl">
                      <a:srgbClr val="000000">
                        <a:alpha val="43137"/>
                      </a:srgbClr>
                    </a:outerShdw>
                  </a:effectLst>
                </a:rPr>
                <a:t>Phenomics</a:t>
              </a:r>
              <a:r>
                <a:rPr lang="de-CH" b="1" dirty="0" smtClean="0">
                  <a:solidFill>
                    <a:schemeClr val="tx2"/>
                  </a:solidFill>
                  <a:effectLst>
                    <a:outerShdw blurRad="38100" dist="38100" dir="2700000" algn="tl">
                      <a:srgbClr val="000000">
                        <a:alpha val="43137"/>
                      </a:srgbClr>
                    </a:outerShdw>
                  </a:effectLst>
                </a:rPr>
                <a:t> </a:t>
              </a:r>
              <a:r>
                <a:rPr lang="de-CH" b="1" dirty="0" err="1" smtClean="0">
                  <a:solidFill>
                    <a:schemeClr val="tx2"/>
                  </a:solidFill>
                  <a:effectLst>
                    <a:outerShdw blurRad="38100" dist="38100" dir="2700000" algn="tl">
                      <a:srgbClr val="000000">
                        <a:alpha val="43137"/>
                      </a:srgbClr>
                    </a:outerShdw>
                  </a:effectLst>
                </a:rPr>
                <a:t>and</a:t>
              </a:r>
              <a:r>
                <a:rPr lang="de-CH" b="1" dirty="0" smtClean="0">
                  <a:solidFill>
                    <a:schemeClr val="tx2"/>
                  </a:solidFill>
                  <a:effectLst>
                    <a:outerShdw blurRad="38100" dist="38100" dir="2700000" algn="tl">
                      <a:srgbClr val="000000">
                        <a:alpha val="43137"/>
                      </a:srgbClr>
                    </a:outerShdw>
                  </a:effectLst>
                </a:rPr>
                <a:t> </a:t>
              </a:r>
              <a:r>
                <a:rPr lang="de-CH" b="1" dirty="0" err="1" smtClean="0">
                  <a:solidFill>
                    <a:schemeClr val="tx2"/>
                  </a:solidFill>
                  <a:effectLst>
                    <a:outerShdw blurRad="38100" dist="38100" dir="2700000" algn="tl">
                      <a:srgbClr val="000000">
                        <a:alpha val="43137"/>
                      </a:srgbClr>
                    </a:outerShdw>
                  </a:effectLst>
                </a:rPr>
                <a:t>Metagenomics</a:t>
              </a:r>
              <a:endParaRPr lang="de-CH" b="1" dirty="0" smtClean="0">
                <a:solidFill>
                  <a:schemeClr val="tx2"/>
                </a:solidFill>
                <a:effectLst>
                  <a:outerShdw blurRad="38100" dist="38100" dir="2700000" algn="tl">
                    <a:srgbClr val="000000">
                      <a:alpha val="43137"/>
                    </a:srgbClr>
                  </a:outerShdw>
                </a:effectLst>
              </a:endParaRPr>
            </a:p>
          </p:txBody>
        </p:sp>
      </p:grpSp>
      <p:sp>
        <p:nvSpPr>
          <p:cNvPr id="7" name="TextBox 6"/>
          <p:cNvSpPr txBox="1"/>
          <p:nvPr/>
        </p:nvSpPr>
        <p:spPr>
          <a:xfrm>
            <a:off x="35496" y="6583816"/>
            <a:ext cx="5688632" cy="261610"/>
          </a:xfrm>
          <a:prstGeom prst="rect">
            <a:avLst/>
          </a:prstGeom>
          <a:noFill/>
        </p:spPr>
        <p:txBody>
          <a:bodyPr wrap="square" rtlCol="0">
            <a:spAutoFit/>
          </a:bodyPr>
          <a:lstStyle/>
          <a:p>
            <a:r>
              <a:rPr lang="de-CH" sz="1100" i="1" dirty="0" err="1" smtClean="0">
                <a:solidFill>
                  <a:schemeClr val="bg1">
                    <a:lumMod val="50000"/>
                  </a:schemeClr>
                </a:solidFill>
              </a:rPr>
              <a:t>Modified</a:t>
            </a:r>
            <a:r>
              <a:rPr lang="de-CH" sz="1100" i="1" dirty="0" smtClean="0">
                <a:solidFill>
                  <a:schemeClr val="bg1">
                    <a:lumMod val="50000"/>
                  </a:schemeClr>
                </a:solidFill>
              </a:rPr>
              <a:t> </a:t>
            </a:r>
            <a:r>
              <a:rPr lang="de-CH" sz="1100" i="1" dirty="0" err="1" smtClean="0">
                <a:solidFill>
                  <a:schemeClr val="bg1">
                    <a:lumMod val="50000"/>
                  </a:schemeClr>
                </a:solidFill>
              </a:rPr>
              <a:t>from</a:t>
            </a:r>
            <a:r>
              <a:rPr lang="de-CH" sz="1100" i="1" dirty="0" smtClean="0">
                <a:solidFill>
                  <a:schemeClr val="bg1">
                    <a:lumMod val="50000"/>
                  </a:schemeClr>
                </a:solidFill>
              </a:rPr>
              <a:t>: Handout </a:t>
            </a:r>
            <a:r>
              <a:rPr lang="de-CH" sz="1100" i="1" dirty="0" err="1" smtClean="0">
                <a:solidFill>
                  <a:schemeClr val="bg1">
                    <a:lumMod val="50000"/>
                  </a:schemeClr>
                </a:solidFill>
              </a:rPr>
              <a:t>of</a:t>
            </a:r>
            <a:r>
              <a:rPr lang="de-CH" sz="1100" i="1" dirty="0" smtClean="0">
                <a:solidFill>
                  <a:schemeClr val="bg1">
                    <a:lumMod val="50000"/>
                  </a:schemeClr>
                </a:solidFill>
              </a:rPr>
              <a:t> High </a:t>
            </a:r>
            <a:r>
              <a:rPr lang="de-CH" sz="1100" i="1" dirty="0" err="1" smtClean="0">
                <a:solidFill>
                  <a:schemeClr val="bg1">
                    <a:lumMod val="50000"/>
                  </a:schemeClr>
                </a:solidFill>
              </a:rPr>
              <a:t>troughput</a:t>
            </a:r>
            <a:r>
              <a:rPr lang="de-CH" sz="1100" i="1" dirty="0" smtClean="0">
                <a:solidFill>
                  <a:schemeClr val="bg1">
                    <a:lumMod val="50000"/>
                  </a:schemeClr>
                </a:solidFill>
              </a:rPr>
              <a:t> </a:t>
            </a:r>
            <a:r>
              <a:rPr lang="de-CH" sz="1100" i="1" dirty="0" err="1" smtClean="0">
                <a:solidFill>
                  <a:schemeClr val="bg1">
                    <a:lumMod val="50000"/>
                  </a:schemeClr>
                </a:solidFill>
              </a:rPr>
              <a:t>sequencing</a:t>
            </a:r>
            <a:r>
              <a:rPr lang="de-CH" sz="1100" i="1" dirty="0" smtClean="0">
                <a:solidFill>
                  <a:schemeClr val="bg1">
                    <a:lumMod val="50000"/>
                  </a:schemeClr>
                </a:solidFill>
              </a:rPr>
              <a:t>, Ursula Amstutz (2018) </a:t>
            </a:r>
            <a:endParaRPr lang="de-CH" sz="1100" i="1" dirty="0">
              <a:solidFill>
                <a:schemeClr val="bg1">
                  <a:lumMod val="50000"/>
                </a:schemeClr>
              </a:solidFill>
            </a:endParaRPr>
          </a:p>
        </p:txBody>
      </p:sp>
      <p:grpSp>
        <p:nvGrpSpPr>
          <p:cNvPr id="6" name="Group 5"/>
          <p:cNvGrpSpPr/>
          <p:nvPr/>
        </p:nvGrpSpPr>
        <p:grpSpPr>
          <a:xfrm>
            <a:off x="4288694" y="1057206"/>
            <a:ext cx="4747802" cy="5689949"/>
            <a:chOff x="4288694" y="1057206"/>
            <a:chExt cx="4747802" cy="5689949"/>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186" t="23788" r="39328" b="10307"/>
            <a:stretch/>
          </p:blipFill>
          <p:spPr bwMode="auto">
            <a:xfrm>
              <a:off x="4310170" y="1811236"/>
              <a:ext cx="4726326" cy="4935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288694" y="1057206"/>
              <a:ext cx="4707483" cy="815608"/>
            </a:xfrm>
            <a:prstGeom prst="rect">
              <a:avLst/>
            </a:prstGeom>
            <a:noFill/>
          </p:spPr>
          <p:txBody>
            <a:bodyPr wrap="square" rtlCol="0">
              <a:spAutoFit/>
            </a:bodyPr>
            <a:lstStyle/>
            <a:p>
              <a:r>
                <a:rPr lang="de-CH" dirty="0" smtClean="0"/>
                <a:t>Human </a:t>
              </a:r>
              <a:r>
                <a:rPr lang="de-CH" dirty="0" err="1" smtClean="0"/>
                <a:t>body</a:t>
              </a:r>
              <a:r>
                <a:rPr lang="de-CH" dirty="0" smtClean="0"/>
                <a:t> </a:t>
              </a:r>
              <a:r>
                <a:rPr lang="de-CH" dirty="0" err="1" smtClean="0"/>
                <a:t>contains</a:t>
              </a:r>
              <a:r>
                <a:rPr lang="de-CH" dirty="0" smtClean="0"/>
                <a:t> same </a:t>
              </a:r>
              <a:r>
                <a:rPr lang="de-CH" dirty="0" err="1" smtClean="0"/>
                <a:t>amount</a:t>
              </a:r>
              <a:r>
                <a:rPr lang="de-CH" dirty="0" smtClean="0"/>
                <a:t> </a:t>
              </a:r>
              <a:r>
                <a:rPr lang="de-CH" dirty="0" err="1" smtClean="0"/>
                <a:t>of</a:t>
              </a:r>
              <a:r>
                <a:rPr lang="de-CH" dirty="0" smtClean="0"/>
                <a:t> </a:t>
              </a:r>
              <a:r>
                <a:rPr lang="de-CH" dirty="0" err="1" smtClean="0"/>
                <a:t>bacteria</a:t>
              </a:r>
              <a:r>
                <a:rPr lang="de-CH" dirty="0" smtClean="0"/>
                <a:t> </a:t>
              </a:r>
              <a:r>
                <a:rPr lang="de-CH" dirty="0" err="1" smtClean="0"/>
                <a:t>than</a:t>
              </a:r>
              <a:r>
                <a:rPr lang="de-CH" dirty="0" smtClean="0"/>
                <a:t> human </a:t>
              </a:r>
              <a:r>
                <a:rPr lang="de-CH" dirty="0" err="1" smtClean="0"/>
                <a:t>cells</a:t>
              </a:r>
              <a:r>
                <a:rPr lang="de-CH" dirty="0" smtClean="0"/>
                <a:t> </a:t>
              </a:r>
            </a:p>
            <a:p>
              <a:pPr algn="r"/>
              <a:r>
                <a:rPr lang="de-CH" sz="1100" i="1" dirty="0" smtClean="0">
                  <a:solidFill>
                    <a:schemeClr val="bg1">
                      <a:lumMod val="50000"/>
                    </a:schemeClr>
                  </a:solidFill>
                </a:rPr>
                <a:t>Sender et al. </a:t>
              </a:r>
              <a:r>
                <a:rPr lang="de-CH" sz="1100" i="1" dirty="0" err="1" smtClean="0">
                  <a:solidFill>
                    <a:schemeClr val="bg1">
                      <a:lumMod val="50000"/>
                    </a:schemeClr>
                  </a:solidFill>
                </a:rPr>
                <a:t>bioRxiv</a:t>
              </a:r>
              <a:r>
                <a:rPr lang="de-CH" sz="1100" i="1" dirty="0" smtClean="0">
                  <a:solidFill>
                    <a:schemeClr val="bg1">
                      <a:lumMod val="50000"/>
                    </a:schemeClr>
                  </a:solidFill>
                </a:rPr>
                <a:t> (2016)</a:t>
              </a:r>
              <a:endParaRPr lang="de-CH" sz="1100" i="1" dirty="0">
                <a:solidFill>
                  <a:schemeClr val="bg1">
                    <a:lumMod val="50000"/>
                  </a:schemeClr>
                </a:solidFill>
              </a:endParaRPr>
            </a:p>
          </p:txBody>
        </p:sp>
      </p:grpSp>
      <p:grpSp>
        <p:nvGrpSpPr>
          <p:cNvPr id="11" name="Group 10"/>
          <p:cNvGrpSpPr/>
          <p:nvPr/>
        </p:nvGrpSpPr>
        <p:grpSpPr>
          <a:xfrm>
            <a:off x="348036" y="1268760"/>
            <a:ext cx="3636783" cy="5040560"/>
            <a:chOff x="587052" y="836712"/>
            <a:chExt cx="3636783" cy="5040560"/>
          </a:xfrm>
        </p:grpSpPr>
        <p:sp>
          <p:nvSpPr>
            <p:cNvPr id="12" name="Rounded Rectangle 11"/>
            <p:cNvSpPr/>
            <p:nvPr/>
          </p:nvSpPr>
          <p:spPr>
            <a:xfrm>
              <a:off x="1512797" y="836712"/>
              <a:ext cx="1764575" cy="648072"/>
            </a:xfrm>
            <a:prstGeom prst="roundRect">
              <a:avLst/>
            </a:prstGeom>
            <a:solidFill>
              <a:srgbClr val="75A4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b="1" dirty="0" err="1" smtClean="0">
                  <a:solidFill>
                    <a:srgbClr val="002060"/>
                  </a:solidFill>
                </a:rPr>
                <a:t>Genomics</a:t>
              </a:r>
              <a:endParaRPr lang="de-CH" b="1" dirty="0" smtClean="0">
                <a:solidFill>
                  <a:srgbClr val="002060"/>
                </a:solidFill>
              </a:endParaRPr>
            </a:p>
            <a:p>
              <a:pPr algn="ctr"/>
              <a:r>
                <a:rPr lang="de-CH" sz="1600" dirty="0" smtClean="0">
                  <a:solidFill>
                    <a:schemeClr val="tx1">
                      <a:lumMod val="65000"/>
                      <a:lumOff val="35000"/>
                    </a:schemeClr>
                  </a:solidFill>
                </a:rPr>
                <a:t>DNA</a:t>
              </a:r>
              <a:endParaRPr lang="de-CH" sz="1600" dirty="0">
                <a:solidFill>
                  <a:schemeClr val="tx1">
                    <a:lumMod val="65000"/>
                    <a:lumOff val="35000"/>
                  </a:schemeClr>
                </a:solidFill>
              </a:endParaRPr>
            </a:p>
          </p:txBody>
        </p:sp>
        <p:sp>
          <p:nvSpPr>
            <p:cNvPr id="13" name="Rounded Rectangle 12"/>
            <p:cNvSpPr/>
            <p:nvPr/>
          </p:nvSpPr>
          <p:spPr>
            <a:xfrm>
              <a:off x="1501680" y="2204864"/>
              <a:ext cx="1764575" cy="648072"/>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de-CH" b="1" dirty="0" err="1" smtClean="0">
                  <a:solidFill>
                    <a:schemeClr val="accent5">
                      <a:lumMod val="75000"/>
                    </a:schemeClr>
                  </a:solidFill>
                </a:rPr>
                <a:t>Transcriptomics</a:t>
              </a:r>
              <a:endParaRPr lang="de-CH" b="1" dirty="0" smtClean="0">
                <a:solidFill>
                  <a:schemeClr val="accent5">
                    <a:lumMod val="75000"/>
                  </a:schemeClr>
                </a:solidFill>
              </a:endParaRPr>
            </a:p>
            <a:p>
              <a:pPr algn="ctr"/>
              <a:r>
                <a:rPr lang="de-CH" sz="1600" dirty="0" err="1" smtClean="0">
                  <a:solidFill>
                    <a:schemeClr val="tx1">
                      <a:lumMod val="65000"/>
                      <a:lumOff val="35000"/>
                    </a:schemeClr>
                  </a:solidFill>
                </a:rPr>
                <a:t>mRNA</a:t>
              </a:r>
              <a:endParaRPr lang="de-CH" sz="1600" dirty="0">
                <a:solidFill>
                  <a:schemeClr val="tx1">
                    <a:lumMod val="65000"/>
                    <a:lumOff val="35000"/>
                  </a:schemeClr>
                </a:solidFill>
              </a:endParaRPr>
            </a:p>
          </p:txBody>
        </p:sp>
        <p:sp>
          <p:nvSpPr>
            <p:cNvPr id="14" name="Oval 13"/>
            <p:cNvSpPr/>
            <p:nvPr/>
          </p:nvSpPr>
          <p:spPr>
            <a:xfrm>
              <a:off x="1464539" y="3573016"/>
              <a:ext cx="1872208" cy="936104"/>
            </a:xfrm>
            <a:prstGeom prst="ellipse">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3500000" scaled="1"/>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de-CH" b="1" dirty="0" err="1" smtClean="0">
                  <a:solidFill>
                    <a:schemeClr val="accent2"/>
                  </a:solidFill>
                </a:rPr>
                <a:t>Phenotype</a:t>
              </a:r>
              <a:endParaRPr lang="de-CH" b="1" dirty="0">
                <a:solidFill>
                  <a:schemeClr val="accent2"/>
                </a:solidFill>
              </a:endParaRPr>
            </a:p>
          </p:txBody>
        </p:sp>
        <p:sp>
          <p:nvSpPr>
            <p:cNvPr id="15" name="Rounded Rectangle 14"/>
            <p:cNvSpPr/>
            <p:nvPr/>
          </p:nvSpPr>
          <p:spPr>
            <a:xfrm>
              <a:off x="587052" y="5229200"/>
              <a:ext cx="1764575" cy="648072"/>
            </a:xfrm>
            <a:prstGeom prst="roundRect">
              <a:avLst/>
            </a:prstGeom>
            <a:solidFill>
              <a:srgbClr val="FCF6D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de-CH" b="1" dirty="0" err="1" smtClean="0">
                  <a:solidFill>
                    <a:schemeClr val="accent6">
                      <a:lumMod val="75000"/>
                    </a:schemeClr>
                  </a:solidFill>
                </a:rPr>
                <a:t>Microbiome</a:t>
              </a:r>
              <a:endParaRPr lang="de-CH" b="1" dirty="0" smtClean="0">
                <a:solidFill>
                  <a:schemeClr val="accent6">
                    <a:lumMod val="75000"/>
                  </a:schemeClr>
                </a:solidFill>
              </a:endParaRPr>
            </a:p>
            <a:p>
              <a:pPr algn="ctr"/>
              <a:r>
                <a:rPr lang="de-CH" sz="1600" dirty="0" err="1" smtClean="0">
                  <a:solidFill>
                    <a:schemeClr val="tx1">
                      <a:lumMod val="65000"/>
                      <a:lumOff val="35000"/>
                    </a:schemeClr>
                  </a:solidFill>
                </a:rPr>
                <a:t>Bacterial</a:t>
              </a:r>
              <a:r>
                <a:rPr lang="de-CH" sz="1600" dirty="0" smtClean="0">
                  <a:solidFill>
                    <a:schemeClr val="tx1">
                      <a:lumMod val="65000"/>
                      <a:lumOff val="35000"/>
                    </a:schemeClr>
                  </a:solidFill>
                </a:rPr>
                <a:t> DNA</a:t>
              </a:r>
              <a:endParaRPr lang="de-CH" sz="1600" dirty="0">
                <a:solidFill>
                  <a:schemeClr val="tx1">
                    <a:lumMod val="65000"/>
                    <a:lumOff val="35000"/>
                  </a:schemeClr>
                </a:solidFill>
              </a:endParaRPr>
            </a:p>
          </p:txBody>
        </p:sp>
        <p:sp>
          <p:nvSpPr>
            <p:cNvPr id="16" name="Rounded Rectangle 15"/>
            <p:cNvSpPr/>
            <p:nvPr/>
          </p:nvSpPr>
          <p:spPr>
            <a:xfrm>
              <a:off x="2459260" y="5229200"/>
              <a:ext cx="1764575" cy="648072"/>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CH" b="1" dirty="0" err="1" smtClean="0">
                  <a:solidFill>
                    <a:schemeClr val="accent3">
                      <a:lumMod val="75000"/>
                    </a:schemeClr>
                  </a:solidFill>
                </a:rPr>
                <a:t>Metabolomics</a:t>
              </a:r>
              <a:endParaRPr lang="de-CH" b="1" dirty="0" smtClean="0">
                <a:solidFill>
                  <a:schemeClr val="accent3">
                    <a:lumMod val="75000"/>
                  </a:schemeClr>
                </a:solidFill>
              </a:endParaRPr>
            </a:p>
            <a:p>
              <a:pPr algn="ctr"/>
              <a:r>
                <a:rPr lang="de-CH" sz="1600" dirty="0" err="1" smtClean="0">
                  <a:solidFill>
                    <a:schemeClr val="tx1">
                      <a:lumMod val="65000"/>
                      <a:lumOff val="35000"/>
                    </a:schemeClr>
                  </a:solidFill>
                </a:rPr>
                <a:t>Metabolites</a:t>
              </a:r>
              <a:endParaRPr lang="de-CH" sz="1600" dirty="0">
                <a:solidFill>
                  <a:schemeClr val="tx1">
                    <a:lumMod val="65000"/>
                    <a:lumOff val="35000"/>
                  </a:schemeClr>
                </a:solidFill>
              </a:endParaRPr>
            </a:p>
          </p:txBody>
        </p:sp>
        <p:sp>
          <p:nvSpPr>
            <p:cNvPr id="17" name="Down Arrow 16"/>
            <p:cNvSpPr/>
            <p:nvPr/>
          </p:nvSpPr>
          <p:spPr>
            <a:xfrm rot="12633243">
              <a:off x="1509723" y="4499018"/>
              <a:ext cx="399588" cy="571257"/>
            </a:xfrm>
            <a:prstGeom prst="downArrow">
              <a:avLst/>
            </a:prstGeom>
            <a:solidFill>
              <a:srgbClr val="FCF6D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de-CH"/>
            </a:p>
          </p:txBody>
        </p:sp>
        <p:sp>
          <p:nvSpPr>
            <p:cNvPr id="18" name="Down Arrow 17"/>
            <p:cNvSpPr/>
            <p:nvPr/>
          </p:nvSpPr>
          <p:spPr>
            <a:xfrm>
              <a:off x="2207611" y="1580848"/>
              <a:ext cx="399588" cy="571257"/>
            </a:xfrm>
            <a:prstGeom prst="downArrow">
              <a:avLst/>
            </a:prstGeom>
            <a:solidFill>
              <a:srgbClr val="75A4DD"/>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de-CH"/>
            </a:p>
          </p:txBody>
        </p:sp>
        <p:sp>
          <p:nvSpPr>
            <p:cNvPr id="19" name="Down Arrow 18"/>
            <p:cNvSpPr/>
            <p:nvPr/>
          </p:nvSpPr>
          <p:spPr>
            <a:xfrm>
              <a:off x="2207611" y="2924944"/>
              <a:ext cx="399588" cy="571257"/>
            </a:xfrm>
            <a:prstGeom prst="downArrow">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de-CH"/>
            </a:p>
          </p:txBody>
        </p:sp>
        <p:sp>
          <p:nvSpPr>
            <p:cNvPr id="20" name="Down Arrow 19"/>
            <p:cNvSpPr/>
            <p:nvPr/>
          </p:nvSpPr>
          <p:spPr>
            <a:xfrm rot="8883175">
              <a:off x="2827401" y="4487694"/>
              <a:ext cx="399588" cy="571257"/>
            </a:xfrm>
            <a:prstGeom prst="downArrow">
              <a:avLst/>
            </a:prstGeom>
            <a:solidFill>
              <a:schemeClr val="accent3">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de-CH"/>
            </a:p>
          </p:txBody>
        </p:sp>
      </p:grpSp>
    </p:spTree>
    <p:extLst>
      <p:ext uri="{BB962C8B-B14F-4D97-AF65-F5344CB8AC3E}">
        <p14:creationId xmlns:p14="http://schemas.microsoft.com/office/powerpoint/2010/main" val="357092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747" t="41067" r="7649" b="15206"/>
          <a:stretch/>
        </p:blipFill>
        <p:spPr bwMode="auto">
          <a:xfrm>
            <a:off x="251521" y="2132856"/>
            <a:ext cx="8640960" cy="370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0" y="188640"/>
            <a:ext cx="9144000" cy="897008"/>
            <a:chOff x="0" y="188640"/>
            <a:chExt cx="9144000" cy="897008"/>
          </a:xfrm>
        </p:grpSpPr>
        <p:sp>
          <p:nvSpPr>
            <p:cNvPr id="6" name="Rectangle 5"/>
            <p:cNvSpPr/>
            <p:nvPr/>
          </p:nvSpPr>
          <p:spPr>
            <a:xfrm>
              <a:off x="0" y="188640"/>
              <a:ext cx="9144000"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CH"/>
            </a:p>
          </p:txBody>
        </p:sp>
        <p:sp>
          <p:nvSpPr>
            <p:cNvPr id="7" name="Title 1"/>
            <p:cNvSpPr txBox="1">
              <a:spLocks/>
            </p:cNvSpPr>
            <p:nvPr/>
          </p:nvSpPr>
          <p:spPr>
            <a:xfrm>
              <a:off x="457200" y="188640"/>
              <a:ext cx="8229600" cy="89700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CH" b="1" dirty="0" err="1" smtClean="0">
                  <a:solidFill>
                    <a:schemeClr val="tx2"/>
                  </a:solidFill>
                  <a:effectLst>
                    <a:outerShdw blurRad="38100" dist="38100" dir="2700000" algn="tl">
                      <a:srgbClr val="000000">
                        <a:alpha val="43137"/>
                      </a:srgbClr>
                    </a:outerShdw>
                  </a:effectLst>
                </a:rPr>
                <a:t>What</a:t>
              </a:r>
              <a:r>
                <a:rPr lang="de-CH" b="1" dirty="0" smtClean="0">
                  <a:solidFill>
                    <a:schemeClr val="tx2"/>
                  </a:solidFill>
                  <a:effectLst>
                    <a:outerShdw blurRad="38100" dist="38100" dir="2700000" algn="tl">
                      <a:srgbClr val="000000">
                        <a:alpha val="43137"/>
                      </a:srgbClr>
                    </a:outerShdw>
                  </a:effectLst>
                </a:rPr>
                <a:t> </a:t>
              </a:r>
              <a:r>
                <a:rPr lang="de-CH" b="1" dirty="0" err="1" smtClean="0">
                  <a:solidFill>
                    <a:schemeClr val="tx2"/>
                  </a:solidFill>
                  <a:effectLst>
                    <a:outerShdw blurRad="38100" dist="38100" dir="2700000" algn="tl">
                      <a:srgbClr val="000000">
                        <a:alpha val="43137"/>
                      </a:srgbClr>
                    </a:outerShdw>
                  </a:effectLst>
                </a:rPr>
                <a:t>is</a:t>
              </a:r>
              <a:r>
                <a:rPr lang="de-CH" b="1" dirty="0" smtClean="0">
                  <a:solidFill>
                    <a:schemeClr val="tx2"/>
                  </a:solidFill>
                  <a:effectLst>
                    <a:outerShdw blurRad="38100" dist="38100" dir="2700000" algn="tl">
                      <a:srgbClr val="000000">
                        <a:alpha val="43137"/>
                      </a:srgbClr>
                    </a:outerShdw>
                  </a:effectLst>
                </a:rPr>
                <a:t> </a:t>
              </a:r>
              <a:r>
                <a:rPr lang="de-CH" b="1" dirty="0" err="1" smtClean="0">
                  <a:solidFill>
                    <a:schemeClr val="tx2"/>
                  </a:solidFill>
                  <a:effectLst>
                    <a:outerShdw blurRad="38100" dist="38100" dir="2700000" algn="tl">
                      <a:srgbClr val="000000">
                        <a:alpha val="43137"/>
                      </a:srgbClr>
                    </a:outerShdw>
                  </a:effectLst>
                </a:rPr>
                <a:t>Metagenomics</a:t>
              </a:r>
              <a:r>
                <a:rPr lang="de-CH" b="1" dirty="0" smtClean="0">
                  <a:solidFill>
                    <a:schemeClr val="tx2"/>
                  </a:solidFill>
                  <a:effectLst>
                    <a:outerShdw blurRad="38100" dist="38100" dir="2700000" algn="tl">
                      <a:srgbClr val="000000">
                        <a:alpha val="43137"/>
                      </a:srgbClr>
                    </a:outerShdw>
                  </a:effectLst>
                </a:rPr>
                <a:t>?</a:t>
              </a:r>
            </a:p>
          </p:txBody>
        </p:sp>
      </p:gr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507" t="45767" r="11045" b="17293"/>
          <a:stretch/>
        </p:blipFill>
        <p:spPr bwMode="auto">
          <a:xfrm>
            <a:off x="175607" y="4847894"/>
            <a:ext cx="4765808" cy="186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41720" y="6583816"/>
            <a:ext cx="5688632" cy="261610"/>
          </a:xfrm>
          <a:prstGeom prst="rect">
            <a:avLst/>
          </a:prstGeom>
          <a:noFill/>
        </p:spPr>
        <p:txBody>
          <a:bodyPr wrap="square" rtlCol="0">
            <a:spAutoFit/>
          </a:bodyPr>
          <a:lstStyle/>
          <a:p>
            <a:pPr algn="r"/>
            <a:r>
              <a:rPr lang="de-CH" sz="1100" i="1" dirty="0" err="1" smtClean="0">
                <a:solidFill>
                  <a:schemeClr val="bg1">
                    <a:lumMod val="50000"/>
                  </a:schemeClr>
                </a:solidFill>
              </a:rPr>
              <a:t>Modified</a:t>
            </a:r>
            <a:r>
              <a:rPr lang="de-CH" sz="1100" i="1" dirty="0" smtClean="0">
                <a:solidFill>
                  <a:schemeClr val="bg1">
                    <a:lumMod val="50000"/>
                  </a:schemeClr>
                </a:solidFill>
              </a:rPr>
              <a:t> </a:t>
            </a:r>
            <a:r>
              <a:rPr lang="de-CH" sz="1100" i="1" dirty="0" err="1" smtClean="0">
                <a:solidFill>
                  <a:schemeClr val="bg1">
                    <a:lumMod val="50000"/>
                  </a:schemeClr>
                </a:solidFill>
              </a:rPr>
              <a:t>from</a:t>
            </a:r>
            <a:r>
              <a:rPr lang="de-CH" sz="1100" i="1" dirty="0" smtClean="0">
                <a:solidFill>
                  <a:schemeClr val="bg1">
                    <a:lumMod val="50000"/>
                  </a:schemeClr>
                </a:solidFill>
              </a:rPr>
              <a:t>: Handout </a:t>
            </a:r>
            <a:r>
              <a:rPr lang="de-CH" sz="1100" i="1" dirty="0" err="1" smtClean="0">
                <a:solidFill>
                  <a:schemeClr val="bg1">
                    <a:lumMod val="50000"/>
                  </a:schemeClr>
                </a:solidFill>
              </a:rPr>
              <a:t>of</a:t>
            </a:r>
            <a:r>
              <a:rPr lang="de-CH" sz="1100" i="1" dirty="0" smtClean="0">
                <a:solidFill>
                  <a:schemeClr val="bg1">
                    <a:lumMod val="50000"/>
                  </a:schemeClr>
                </a:solidFill>
              </a:rPr>
              <a:t> High </a:t>
            </a:r>
            <a:r>
              <a:rPr lang="de-CH" sz="1100" i="1" dirty="0" err="1" smtClean="0">
                <a:solidFill>
                  <a:schemeClr val="bg1">
                    <a:lumMod val="50000"/>
                  </a:schemeClr>
                </a:solidFill>
              </a:rPr>
              <a:t>troughput</a:t>
            </a:r>
            <a:r>
              <a:rPr lang="de-CH" sz="1100" i="1" dirty="0" smtClean="0">
                <a:solidFill>
                  <a:schemeClr val="bg1">
                    <a:lumMod val="50000"/>
                  </a:schemeClr>
                </a:solidFill>
              </a:rPr>
              <a:t> </a:t>
            </a:r>
            <a:r>
              <a:rPr lang="de-CH" sz="1100" i="1" dirty="0" err="1" smtClean="0">
                <a:solidFill>
                  <a:schemeClr val="bg1">
                    <a:lumMod val="50000"/>
                  </a:schemeClr>
                </a:solidFill>
              </a:rPr>
              <a:t>sequencing</a:t>
            </a:r>
            <a:r>
              <a:rPr lang="de-CH" sz="1100" i="1" dirty="0" smtClean="0">
                <a:solidFill>
                  <a:schemeClr val="bg1">
                    <a:lumMod val="50000"/>
                  </a:schemeClr>
                </a:solidFill>
              </a:rPr>
              <a:t>, Ursula Amstutz (2018) </a:t>
            </a:r>
            <a:endParaRPr lang="de-CH" sz="1100" i="1" dirty="0">
              <a:solidFill>
                <a:schemeClr val="bg1">
                  <a:lumMod val="50000"/>
                </a:schemeClr>
              </a:solidFill>
            </a:endParaRPr>
          </a:p>
        </p:txBody>
      </p:sp>
      <p:sp>
        <p:nvSpPr>
          <p:cNvPr id="3" name="TextBox 2"/>
          <p:cNvSpPr txBox="1"/>
          <p:nvPr/>
        </p:nvSpPr>
        <p:spPr>
          <a:xfrm>
            <a:off x="381927" y="1124744"/>
            <a:ext cx="8510554"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rgbClr val="0070C0"/>
                </a:solidFill>
              </a:rPr>
              <a:t>“…is </a:t>
            </a:r>
            <a:r>
              <a:rPr lang="en-US" sz="2000" b="1" dirty="0">
                <a:solidFill>
                  <a:srgbClr val="0070C0"/>
                </a:solidFill>
              </a:rPr>
              <a:t>the study of genetic material recovered directly from environmental samples</a:t>
            </a:r>
            <a:r>
              <a:rPr lang="en-US" sz="2000" b="1" dirty="0" smtClean="0">
                <a:solidFill>
                  <a:srgbClr val="0070C0"/>
                </a:solidFill>
              </a:rPr>
              <a:t>.” </a:t>
            </a:r>
            <a:r>
              <a:rPr lang="en-US" sz="1200" i="1" dirty="0" err="1" smtClean="0">
                <a:solidFill>
                  <a:schemeClr val="bg1">
                    <a:lumMod val="50000"/>
                  </a:schemeClr>
                </a:solidFill>
              </a:rPr>
              <a:t>wikipedia</a:t>
            </a:r>
            <a:endParaRPr lang="en-US" sz="1200" i="1" dirty="0" smtClean="0">
              <a:solidFill>
                <a:schemeClr val="bg1">
                  <a:lumMod val="50000"/>
                </a:schemeClr>
              </a:solidFill>
            </a:endParaRPr>
          </a:p>
          <a:p>
            <a:pPr marL="342900" indent="-342900">
              <a:buFont typeface="Arial" panose="020B0604020202020204" pitchFamily="34" charset="0"/>
              <a:buChar char="•"/>
            </a:pPr>
            <a:r>
              <a:rPr lang="de-CH" sz="2000" b="1" dirty="0" smtClean="0">
                <a:solidFill>
                  <a:srgbClr val="0070C0"/>
                </a:solidFill>
              </a:rPr>
              <a:t>aka </a:t>
            </a:r>
            <a:r>
              <a:rPr lang="en-US" sz="2000" b="1" dirty="0">
                <a:solidFill>
                  <a:srgbClr val="0070C0"/>
                </a:solidFill>
              </a:rPr>
              <a:t>environmental genomics, </a:t>
            </a:r>
            <a:r>
              <a:rPr lang="en-US" sz="2000" b="1" dirty="0" err="1">
                <a:solidFill>
                  <a:srgbClr val="0070C0"/>
                </a:solidFill>
              </a:rPr>
              <a:t>ecogenomics</a:t>
            </a:r>
            <a:r>
              <a:rPr lang="en-US" sz="2000" b="1" dirty="0">
                <a:solidFill>
                  <a:srgbClr val="0070C0"/>
                </a:solidFill>
              </a:rPr>
              <a:t> or community genomics</a:t>
            </a:r>
            <a:endParaRPr lang="de-CH" sz="2000" b="1" dirty="0">
              <a:solidFill>
                <a:srgbClr val="0070C0"/>
              </a:solidFill>
            </a:endParaRPr>
          </a:p>
        </p:txBody>
      </p:sp>
    </p:spTree>
    <p:extLst>
      <p:ext uri="{BB962C8B-B14F-4D97-AF65-F5344CB8AC3E}">
        <p14:creationId xmlns:p14="http://schemas.microsoft.com/office/powerpoint/2010/main" val="2078115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155728"/>
            <a:ext cx="9144000" cy="969016"/>
            <a:chOff x="0" y="188640"/>
            <a:chExt cx="9144000" cy="969016"/>
          </a:xfrm>
        </p:grpSpPr>
        <p:sp>
          <p:nvSpPr>
            <p:cNvPr id="10" name="Rectangle 9"/>
            <p:cNvSpPr/>
            <p:nvPr/>
          </p:nvSpPr>
          <p:spPr>
            <a:xfrm>
              <a:off x="0" y="188640"/>
              <a:ext cx="9144000"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CH"/>
            </a:p>
          </p:txBody>
        </p:sp>
        <p:sp>
          <p:nvSpPr>
            <p:cNvPr id="11" name="Title 1"/>
            <p:cNvSpPr txBox="1">
              <a:spLocks/>
            </p:cNvSpPr>
            <p:nvPr/>
          </p:nvSpPr>
          <p:spPr>
            <a:xfrm>
              <a:off x="0" y="260648"/>
              <a:ext cx="9144000" cy="89700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2"/>
                  </a:solidFill>
                  <a:effectLst>
                    <a:outerShdw blurRad="38100" dist="38100" dir="2700000" algn="tl">
                      <a:srgbClr val="000000">
                        <a:alpha val="43137"/>
                      </a:srgbClr>
                    </a:outerShdw>
                  </a:effectLst>
                </a:rPr>
                <a:t>Recruitment of patients and processing of samples</a:t>
              </a:r>
              <a:endParaRPr lang="en-US" sz="3200" b="1" dirty="0">
                <a:solidFill>
                  <a:schemeClr val="tx2"/>
                </a:solidFill>
                <a:effectLst>
                  <a:outerShdw blurRad="38100" dist="38100" dir="2700000" algn="tl">
                    <a:srgbClr val="000000">
                      <a:alpha val="43137"/>
                    </a:srgbClr>
                  </a:outerShdw>
                </a:effectLst>
              </a:endParaRPr>
            </a:p>
            <a:p>
              <a:endParaRPr lang="de-CH" sz="3200" b="1" dirty="0" smtClean="0">
                <a:solidFill>
                  <a:schemeClr val="tx2"/>
                </a:solidFill>
                <a:effectLst>
                  <a:outerShdw blurRad="38100" dist="38100" dir="2700000" algn="tl">
                    <a:srgbClr val="000000">
                      <a:alpha val="43137"/>
                    </a:srgbClr>
                  </a:outerShdw>
                </a:effectLst>
              </a:endParaRPr>
            </a:p>
          </p:txBody>
        </p:sp>
      </p:grpSp>
      <p:grpSp>
        <p:nvGrpSpPr>
          <p:cNvPr id="22" name="Group 21"/>
          <p:cNvGrpSpPr/>
          <p:nvPr/>
        </p:nvGrpSpPr>
        <p:grpSpPr>
          <a:xfrm>
            <a:off x="3026992" y="1340768"/>
            <a:ext cx="6009504" cy="4610523"/>
            <a:chOff x="2608941" y="1208101"/>
            <a:chExt cx="6552728" cy="4610523"/>
          </a:xfrm>
        </p:grpSpPr>
        <p:sp>
          <p:nvSpPr>
            <p:cNvPr id="12" name="Rectangle 11"/>
            <p:cNvSpPr/>
            <p:nvPr/>
          </p:nvSpPr>
          <p:spPr>
            <a:xfrm>
              <a:off x="2608941" y="1208101"/>
              <a:ext cx="5760640" cy="307777"/>
            </a:xfrm>
            <a:prstGeom prst="rect">
              <a:avLst/>
            </a:prstGeom>
          </p:spPr>
          <p:txBody>
            <a:bodyPr wrap="square">
              <a:spAutoFit/>
            </a:bodyPr>
            <a:lstStyle/>
            <a:p>
              <a:r>
                <a:rPr lang="en-US" sz="1400" b="1" dirty="0" smtClean="0"/>
                <a:t>Design: </a:t>
              </a:r>
              <a:r>
                <a:rPr lang="en-US" sz="1400" dirty="0"/>
                <a:t>cohort study </a:t>
              </a:r>
              <a:r>
                <a:rPr lang="en-US" sz="1400" dirty="0" smtClean="0"/>
                <a:t>(2 unique and </a:t>
              </a:r>
              <a:r>
                <a:rPr lang="en-US" sz="1400" dirty="0"/>
                <a:t>independent cohorts of women)</a:t>
              </a:r>
              <a:endParaRPr lang="en-US" sz="1400" dirty="0" smtClean="0"/>
            </a:p>
          </p:txBody>
        </p:sp>
        <p:sp>
          <p:nvSpPr>
            <p:cNvPr id="13" name="Rectangle 12"/>
            <p:cNvSpPr/>
            <p:nvPr/>
          </p:nvSpPr>
          <p:spPr>
            <a:xfrm>
              <a:off x="2627784" y="1628800"/>
              <a:ext cx="6533885" cy="1384995"/>
            </a:xfrm>
            <a:prstGeom prst="rect">
              <a:avLst/>
            </a:prstGeom>
          </p:spPr>
          <p:txBody>
            <a:bodyPr wrap="square">
              <a:spAutoFit/>
            </a:bodyPr>
            <a:lstStyle/>
            <a:p>
              <a:r>
                <a:rPr lang="en-US" sz="1400" b="1" dirty="0" smtClean="0"/>
                <a:t>Inclusion criteria</a:t>
              </a:r>
            </a:p>
            <a:p>
              <a:pPr marL="285750" indent="-203200">
                <a:buFont typeface="Wingdings" panose="05000000000000000000" pitchFamily="2" charset="2"/>
                <a:buChar char="ü"/>
              </a:pPr>
              <a:r>
                <a:rPr lang="en-US" sz="1400" dirty="0"/>
                <a:t>A</a:t>
              </a:r>
              <a:r>
                <a:rPr lang="en-US" sz="1400" dirty="0" smtClean="0"/>
                <a:t>ll </a:t>
              </a:r>
              <a:r>
                <a:rPr lang="en-US" sz="1400" dirty="0"/>
                <a:t>subjects were </a:t>
              </a:r>
              <a:r>
                <a:rPr lang="en-US" sz="1400" dirty="0" smtClean="0"/>
                <a:t>of Caucasian origin.</a:t>
              </a:r>
            </a:p>
            <a:p>
              <a:pPr marL="285750" indent="-203200">
                <a:buFont typeface="Wingdings" panose="05000000000000000000" pitchFamily="2" charset="2"/>
                <a:buChar char="ü"/>
              </a:pPr>
              <a:r>
                <a:rPr lang="en-US" sz="1400" dirty="0"/>
                <a:t>T</a:t>
              </a:r>
              <a:r>
                <a:rPr lang="en-US" sz="1400" dirty="0" smtClean="0"/>
                <a:t>he </a:t>
              </a:r>
              <a:r>
                <a:rPr lang="en-US" sz="1400" dirty="0"/>
                <a:t>subjects reported a stable body weight 3 months </a:t>
              </a:r>
              <a:r>
                <a:rPr lang="en-US" sz="1400" dirty="0" smtClean="0"/>
                <a:t>preceding the study.</a:t>
              </a:r>
            </a:p>
            <a:p>
              <a:pPr marL="285750" indent="-203200">
                <a:buFont typeface="Wingdings" panose="05000000000000000000" pitchFamily="2" charset="2"/>
                <a:buChar char="ü"/>
              </a:pPr>
              <a:r>
                <a:rPr lang="en-US" sz="1400" dirty="0" smtClean="0"/>
                <a:t>They were </a:t>
              </a:r>
              <a:r>
                <a:rPr lang="en-US" sz="1400" dirty="0"/>
                <a:t>not given a liquid diet before </a:t>
              </a:r>
              <a:r>
                <a:rPr lang="en-US" sz="1400" dirty="0" smtClean="0"/>
                <a:t>surgery.</a:t>
              </a:r>
            </a:p>
            <a:p>
              <a:pPr marL="285750" indent="-203200">
                <a:buFont typeface="Wingdings" panose="05000000000000000000" pitchFamily="2" charset="2"/>
                <a:buChar char="ü"/>
              </a:pPr>
              <a:r>
                <a:rPr lang="en-US" sz="1400" dirty="0" smtClean="0"/>
                <a:t>They were </a:t>
              </a:r>
              <a:r>
                <a:rPr lang="en-US" sz="1400" dirty="0"/>
                <a:t>free of </a:t>
              </a:r>
              <a:r>
                <a:rPr lang="en-US" sz="1400" dirty="0" smtClean="0"/>
                <a:t>any infections</a:t>
              </a:r>
              <a:r>
                <a:rPr lang="en-US" sz="1400" dirty="0"/>
                <a:t>, including the use of antibiotics, 1 month before surgery and had </a:t>
              </a:r>
              <a:r>
                <a:rPr lang="en-US" sz="1400" dirty="0" smtClean="0"/>
                <a:t>no systemic </a:t>
              </a:r>
              <a:r>
                <a:rPr lang="en-US" sz="1400" dirty="0"/>
                <a:t>disease.</a:t>
              </a:r>
              <a:endParaRPr lang="en-US" sz="1400" dirty="0" smtClean="0"/>
            </a:p>
          </p:txBody>
        </p:sp>
        <p:sp>
          <p:nvSpPr>
            <p:cNvPr id="14" name="Rectangle 13"/>
            <p:cNvSpPr/>
            <p:nvPr/>
          </p:nvSpPr>
          <p:spPr>
            <a:xfrm>
              <a:off x="2627782" y="3140968"/>
              <a:ext cx="6516218" cy="2677656"/>
            </a:xfrm>
            <a:prstGeom prst="rect">
              <a:avLst/>
            </a:prstGeom>
          </p:spPr>
          <p:txBody>
            <a:bodyPr wrap="square">
              <a:spAutoFit/>
            </a:bodyPr>
            <a:lstStyle/>
            <a:p>
              <a:r>
                <a:rPr lang="en-US" sz="1400" b="1" dirty="0"/>
                <a:t>Exclusion </a:t>
              </a:r>
              <a:r>
                <a:rPr lang="en-US" sz="1400" b="1" dirty="0" smtClean="0"/>
                <a:t>criteria</a:t>
              </a:r>
            </a:p>
            <a:p>
              <a:pPr marL="273050" indent="-190500">
                <a:buFont typeface="Calibri" panose="020F0502020204030204" pitchFamily="34" charset="0"/>
                <a:buChar char="×"/>
              </a:pPr>
              <a:r>
                <a:rPr lang="en-US" sz="1400" dirty="0" smtClean="0"/>
                <a:t>Subjects </a:t>
              </a:r>
              <a:r>
                <a:rPr lang="en-US" sz="1400" dirty="0"/>
                <a:t>with a </a:t>
              </a:r>
              <a:r>
                <a:rPr lang="en-US" sz="1400" dirty="0" smtClean="0"/>
                <a:t>known medical </a:t>
              </a:r>
              <a:r>
                <a:rPr lang="en-US" sz="1400" dirty="0"/>
                <a:t>history of </a:t>
              </a:r>
              <a:endParaRPr lang="en-US" sz="1400" dirty="0" smtClean="0"/>
            </a:p>
            <a:p>
              <a:pPr marL="534988" lvl="1" indent="-190500">
                <a:buFont typeface="Arial" panose="020B0604020202020204" pitchFamily="34" charset="0"/>
                <a:buChar char="•"/>
              </a:pPr>
              <a:r>
                <a:rPr lang="en-US" sz="1400" dirty="0" smtClean="0"/>
                <a:t>diabetes </a:t>
              </a:r>
              <a:r>
                <a:rPr lang="en-US" sz="1400" dirty="0"/>
                <a:t>or self-reported use of hypoglycemic </a:t>
              </a:r>
              <a:r>
                <a:rPr lang="en-US" sz="1400" dirty="0" smtClean="0"/>
                <a:t>agents</a:t>
              </a:r>
            </a:p>
            <a:p>
              <a:pPr marL="534988" lvl="1" indent="-190500">
                <a:buFont typeface="Arial" panose="020B0604020202020204" pitchFamily="34" charset="0"/>
                <a:buChar char="•"/>
              </a:pPr>
              <a:r>
                <a:rPr lang="en-US" sz="1400" dirty="0" smtClean="0"/>
                <a:t>presence of </a:t>
              </a:r>
              <a:r>
                <a:rPr lang="en-US" sz="1400" dirty="0"/>
                <a:t>liver disease, specifically Hepatitis </a:t>
              </a:r>
              <a:r>
                <a:rPr lang="en-US" sz="1400" dirty="0" smtClean="0"/>
                <a:t>B, hepatitis </a:t>
              </a:r>
              <a:r>
                <a:rPr lang="en-US" sz="1400" dirty="0"/>
                <a:t>C virus infection and tumor </a:t>
              </a:r>
              <a:r>
                <a:rPr lang="en-US" sz="1400" dirty="0" smtClean="0"/>
                <a:t>disease</a:t>
              </a:r>
            </a:p>
            <a:p>
              <a:pPr marL="534988" lvl="1" indent="-190500">
                <a:buFont typeface="Arial" panose="020B0604020202020204" pitchFamily="34" charset="0"/>
                <a:buChar char="•"/>
              </a:pPr>
              <a:r>
                <a:rPr lang="en-US" sz="1400" dirty="0" smtClean="0"/>
                <a:t>thyroid dysfunction </a:t>
              </a:r>
            </a:p>
            <a:p>
              <a:pPr marL="534988" lvl="1" indent="-190500">
                <a:buFont typeface="Arial" panose="020B0604020202020204" pitchFamily="34" charset="0"/>
                <a:buChar char="•"/>
              </a:pPr>
              <a:r>
                <a:rPr lang="en-US" sz="1400" dirty="0" smtClean="0"/>
                <a:t>Autoimmune </a:t>
              </a:r>
              <a:r>
                <a:rPr lang="en-US" sz="1400" dirty="0"/>
                <a:t>hepatitis </a:t>
              </a:r>
              <a:endParaRPr lang="en-US" sz="1400" dirty="0" smtClean="0"/>
            </a:p>
            <a:p>
              <a:pPr marL="273050" indent="-190500">
                <a:buFont typeface="Calibri" panose="020F0502020204030204" pitchFamily="34" charset="0"/>
                <a:buChar char="×"/>
              </a:pPr>
              <a:r>
                <a:rPr lang="en-US" sz="1400" dirty="0" smtClean="0"/>
                <a:t>The subjects were alcohol consumption </a:t>
              </a:r>
              <a:r>
                <a:rPr lang="en-US" sz="1400" dirty="0"/>
                <a:t>of &gt; 20 </a:t>
              </a:r>
              <a:r>
                <a:rPr lang="en-US" sz="1400" dirty="0" smtClean="0"/>
                <a:t>g/day</a:t>
              </a:r>
            </a:p>
            <a:p>
              <a:pPr marL="273050" indent="-190500">
                <a:buFont typeface="Calibri" panose="020F0502020204030204" pitchFamily="34" charset="0"/>
                <a:buChar char="×"/>
              </a:pPr>
              <a:r>
                <a:rPr lang="en-US" sz="1400" dirty="0" smtClean="0"/>
                <a:t>To </a:t>
              </a:r>
              <a:r>
                <a:rPr lang="en-US" sz="1400" dirty="0"/>
                <a:t>avoid </a:t>
              </a:r>
              <a:r>
                <a:rPr lang="en-US" sz="1400" dirty="0" smtClean="0"/>
                <a:t>iron overload</a:t>
              </a:r>
              <a:r>
                <a:rPr lang="en-US" sz="1400" dirty="0"/>
                <a:t>, serum ferritin was below 200 ng ml</a:t>
              </a:r>
              <a:r>
                <a:rPr lang="en-US" sz="1400" baseline="30000" dirty="0"/>
                <a:t>–1</a:t>
              </a:r>
              <a:r>
                <a:rPr lang="en-US" sz="1400" dirty="0"/>
                <a:t> in </a:t>
              </a:r>
              <a:r>
                <a:rPr lang="en-US" sz="1400" dirty="0" smtClean="0"/>
                <a:t>all subjects.</a:t>
              </a:r>
            </a:p>
            <a:p>
              <a:pPr marL="273050" indent="-190500">
                <a:buFont typeface="Calibri" panose="020F0502020204030204" pitchFamily="34" charset="0"/>
                <a:buChar char="×"/>
              </a:pPr>
              <a:r>
                <a:rPr lang="en-US" sz="1400" dirty="0" smtClean="0"/>
                <a:t>Alpha-1 antitrypsin deficiency </a:t>
              </a:r>
              <a:r>
                <a:rPr lang="en-US" sz="1400" dirty="0"/>
                <a:t>was excluded by anamnestic data and clinical evidence. </a:t>
              </a:r>
              <a:endParaRPr lang="en-US" sz="1400" dirty="0" smtClean="0"/>
            </a:p>
            <a:p>
              <a:pPr marL="273050" indent="-190500">
                <a:buFont typeface="Calibri" panose="020F0502020204030204" pitchFamily="34" charset="0"/>
                <a:buChar char="×"/>
              </a:pPr>
              <a:r>
                <a:rPr lang="en-US" sz="1400" dirty="0" smtClean="0"/>
                <a:t>Drug-induced liver </a:t>
              </a:r>
              <a:r>
                <a:rPr lang="en-US" sz="1400" dirty="0"/>
                <a:t>injury was excluded using a drug questionnaire.</a:t>
              </a:r>
              <a:endParaRPr lang="de-CH" sz="1400" dirty="0"/>
            </a:p>
          </p:txBody>
        </p:sp>
      </p:grpSp>
      <p:grpSp>
        <p:nvGrpSpPr>
          <p:cNvPr id="16" name="Group 15"/>
          <p:cNvGrpSpPr/>
          <p:nvPr/>
        </p:nvGrpSpPr>
        <p:grpSpPr>
          <a:xfrm>
            <a:off x="0" y="1079926"/>
            <a:ext cx="2627784" cy="2296230"/>
            <a:chOff x="0" y="1079926"/>
            <a:chExt cx="2627784" cy="2296230"/>
          </a:xfrm>
        </p:grpSpPr>
        <p:pic>
          <p:nvPicPr>
            <p:cNvPr id="5" name="Picture 10" descr="ผลการค้นหารูปภาพสำหรับ italy fla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40" t="24192" r="10331" b="28510"/>
            <a:stretch/>
          </p:blipFill>
          <p:spPr bwMode="auto">
            <a:xfrm>
              <a:off x="1459941" y="1170528"/>
              <a:ext cx="891668" cy="5905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ผลการค้นหารูปภาพสำหรับ spain fla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001" t="22675" r="8704" b="31537"/>
            <a:stretch/>
          </p:blipFill>
          <p:spPr bwMode="auto">
            <a:xfrm>
              <a:off x="1484654" y="1963826"/>
              <a:ext cx="898419" cy="5602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01815" y="1651322"/>
              <a:ext cx="864096" cy="307777"/>
            </a:xfrm>
            <a:prstGeom prst="rect">
              <a:avLst/>
            </a:prstGeom>
            <a:noFill/>
          </p:spPr>
          <p:txBody>
            <a:bodyPr wrap="square" rtlCol="0">
              <a:spAutoFit/>
            </a:bodyPr>
            <a:lstStyle/>
            <a:p>
              <a:r>
                <a:rPr lang="de-CH" sz="1400" i="1" dirty="0"/>
                <a:t>n</a:t>
              </a:r>
              <a:r>
                <a:rPr lang="de-CH" sz="1400" dirty="0" smtClean="0"/>
                <a:t> = 61</a:t>
              </a:r>
            </a:p>
          </p:txBody>
        </p:sp>
        <p:sp>
          <p:nvSpPr>
            <p:cNvPr id="8" name="TextBox 7"/>
            <p:cNvSpPr txBox="1"/>
            <p:nvPr/>
          </p:nvSpPr>
          <p:spPr>
            <a:xfrm>
              <a:off x="1497863" y="2433116"/>
              <a:ext cx="864096" cy="307777"/>
            </a:xfrm>
            <a:prstGeom prst="rect">
              <a:avLst/>
            </a:prstGeom>
            <a:noFill/>
          </p:spPr>
          <p:txBody>
            <a:bodyPr wrap="square" rtlCol="0">
              <a:spAutoFit/>
            </a:bodyPr>
            <a:lstStyle/>
            <a:p>
              <a:r>
                <a:rPr lang="de-CH" sz="1400" i="1" dirty="0"/>
                <a:t>n</a:t>
              </a:r>
              <a:r>
                <a:rPr lang="de-CH" sz="1400" dirty="0" smtClean="0"/>
                <a:t> = 44</a:t>
              </a:r>
            </a:p>
          </p:txBody>
        </p:sp>
        <p:sp>
          <p:nvSpPr>
            <p:cNvPr id="15" name="TextBox 14"/>
            <p:cNvSpPr txBox="1"/>
            <p:nvPr/>
          </p:nvSpPr>
          <p:spPr>
            <a:xfrm>
              <a:off x="0" y="2852936"/>
              <a:ext cx="2627784" cy="523220"/>
            </a:xfrm>
            <a:prstGeom prst="rect">
              <a:avLst/>
            </a:prstGeom>
            <a:noFill/>
          </p:spPr>
          <p:txBody>
            <a:bodyPr wrap="square" rtlCol="0">
              <a:spAutoFit/>
            </a:bodyPr>
            <a:lstStyle/>
            <a:p>
              <a:pPr algn="ctr"/>
              <a:r>
                <a:rPr lang="de-CH" sz="1400" b="1" dirty="0" smtClean="0"/>
                <a:t>105 </a:t>
              </a:r>
              <a:r>
                <a:rPr lang="de-CH" sz="1400" b="1" dirty="0" err="1" smtClean="0"/>
                <a:t>morbidly</a:t>
              </a:r>
              <a:r>
                <a:rPr lang="de-CH" sz="1400" b="1" dirty="0" smtClean="0"/>
                <a:t> </a:t>
              </a:r>
              <a:r>
                <a:rPr lang="de-CH" sz="1400" b="1" dirty="0" err="1" smtClean="0"/>
                <a:t>obese</a:t>
              </a:r>
              <a:r>
                <a:rPr lang="de-CH" sz="1400" b="1" dirty="0" smtClean="0"/>
                <a:t> </a:t>
              </a:r>
              <a:r>
                <a:rPr lang="de-CH" sz="1400" b="1" dirty="0" err="1" smtClean="0"/>
                <a:t>woman</a:t>
              </a:r>
              <a:r>
                <a:rPr lang="de-CH" sz="1400" b="1" dirty="0" smtClean="0"/>
                <a:t> </a:t>
              </a:r>
              <a:r>
                <a:rPr lang="de-CH" sz="1400" b="1" dirty="0" err="1" smtClean="0"/>
                <a:t>who</a:t>
              </a:r>
              <a:r>
                <a:rPr lang="de-CH" sz="1400" b="1" dirty="0" smtClean="0"/>
                <a:t> </a:t>
              </a:r>
              <a:r>
                <a:rPr lang="de-CH" sz="1400" b="1" dirty="0" err="1" smtClean="0"/>
                <a:t>elected</a:t>
              </a:r>
              <a:r>
                <a:rPr lang="de-CH" sz="1400" b="1" dirty="0" smtClean="0"/>
                <a:t> </a:t>
              </a:r>
              <a:r>
                <a:rPr lang="de-CH" sz="1400" b="1" dirty="0" err="1" smtClean="0"/>
                <a:t>for</a:t>
              </a:r>
              <a:r>
                <a:rPr lang="de-CH" sz="1400" b="1" dirty="0" smtClean="0"/>
                <a:t> </a:t>
              </a:r>
              <a:r>
                <a:rPr lang="de-CH" sz="1400" b="1" dirty="0" err="1" smtClean="0"/>
                <a:t>bariatric</a:t>
              </a:r>
              <a:r>
                <a:rPr lang="de-CH" sz="1400" b="1" dirty="0" smtClean="0"/>
                <a:t> </a:t>
              </a:r>
              <a:r>
                <a:rPr lang="de-CH" sz="1400" b="1" dirty="0" err="1" smtClean="0"/>
                <a:t>surgery</a:t>
              </a:r>
              <a:r>
                <a:rPr lang="de-CH" sz="1400" b="1" dirty="0" smtClean="0"/>
                <a:t> </a:t>
              </a:r>
              <a:endParaRPr lang="de-CH" sz="1400" b="1" dirty="0"/>
            </a:p>
          </p:txBody>
        </p:sp>
        <p:pic>
          <p:nvPicPr>
            <p:cNvPr id="2052" name="Picture 4" descr="ผลการค้นหารูปภาพสำหรับ obese woman cartoon">
              <a:hlinkClick r:id="rId7"/>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b="7462"/>
            <a:stretch/>
          </p:blipFill>
          <p:spPr bwMode="auto">
            <a:xfrm>
              <a:off x="221488" y="1079926"/>
              <a:ext cx="1196544" cy="1709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42532" y="2852936"/>
            <a:ext cx="2913393" cy="2235612"/>
            <a:chOff x="42532" y="2763347"/>
            <a:chExt cx="2913393" cy="2235612"/>
          </a:xfrm>
        </p:grpSpPr>
        <p:cxnSp>
          <p:nvCxnSpPr>
            <p:cNvPr id="18" name="Straight Connector 17"/>
            <p:cNvCxnSpPr/>
            <p:nvPr/>
          </p:nvCxnSpPr>
          <p:spPr>
            <a:xfrm>
              <a:off x="221488" y="3291092"/>
              <a:ext cx="0" cy="866198"/>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a:xfrm>
              <a:off x="221488" y="3493739"/>
              <a:ext cx="390072" cy="0"/>
            </a:xfrm>
            <a:prstGeom prst="line">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cxnSp>
        <p:sp>
          <p:nvSpPr>
            <p:cNvPr id="21" name="TextBox 20"/>
            <p:cNvSpPr txBox="1"/>
            <p:nvPr/>
          </p:nvSpPr>
          <p:spPr>
            <a:xfrm>
              <a:off x="579660" y="3304768"/>
              <a:ext cx="2376265" cy="338554"/>
            </a:xfrm>
            <a:prstGeom prst="rect">
              <a:avLst/>
            </a:prstGeom>
            <a:noFill/>
          </p:spPr>
          <p:txBody>
            <a:bodyPr wrap="square" rtlCol="0">
              <a:spAutoFit/>
            </a:bodyPr>
            <a:lstStyle/>
            <a:p>
              <a:r>
                <a:rPr lang="fr-CH" sz="1600" b="1" dirty="0" err="1" smtClean="0">
                  <a:solidFill>
                    <a:schemeClr val="accent6">
                      <a:lumMod val="75000"/>
                    </a:schemeClr>
                  </a:solidFill>
                </a:rPr>
                <a:t>Fecal</a:t>
              </a:r>
              <a:r>
                <a:rPr lang="fr-CH" sz="1600" b="1" dirty="0" smtClean="0">
                  <a:solidFill>
                    <a:schemeClr val="accent6">
                      <a:lumMod val="75000"/>
                    </a:schemeClr>
                  </a:solidFill>
                </a:rPr>
                <a:t> </a:t>
              </a:r>
              <a:r>
                <a:rPr lang="fr-CH" sz="1600" b="1" dirty="0" err="1" smtClean="0">
                  <a:solidFill>
                    <a:schemeClr val="accent6">
                      <a:lumMod val="75000"/>
                    </a:schemeClr>
                  </a:solidFill>
                </a:rPr>
                <a:t>metagenomics</a:t>
              </a:r>
              <a:endParaRPr lang="de-CH" sz="1600" b="1" dirty="0">
                <a:solidFill>
                  <a:schemeClr val="accent6">
                    <a:lumMod val="75000"/>
                  </a:schemeClr>
                </a:solidFill>
              </a:endParaRPr>
            </a:p>
          </p:txBody>
        </p:sp>
        <p:cxnSp>
          <p:nvCxnSpPr>
            <p:cNvPr id="25" name="Straight Connector 24"/>
            <p:cNvCxnSpPr/>
            <p:nvPr/>
          </p:nvCxnSpPr>
          <p:spPr>
            <a:xfrm>
              <a:off x="219621" y="4157290"/>
              <a:ext cx="390072" cy="0"/>
            </a:xfrm>
            <a:prstGeom prst="line">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cxnSp>
        <p:sp>
          <p:nvSpPr>
            <p:cNvPr id="26" name="TextBox 25"/>
            <p:cNvSpPr txBox="1"/>
            <p:nvPr/>
          </p:nvSpPr>
          <p:spPr>
            <a:xfrm>
              <a:off x="577793" y="3968319"/>
              <a:ext cx="2376265" cy="338554"/>
            </a:xfrm>
            <a:prstGeom prst="rect">
              <a:avLst/>
            </a:prstGeom>
            <a:noFill/>
          </p:spPr>
          <p:txBody>
            <a:bodyPr wrap="square" rtlCol="0">
              <a:spAutoFit/>
            </a:bodyPr>
            <a:lstStyle/>
            <a:p>
              <a:r>
                <a:rPr lang="fr-CH" sz="1600" b="1" dirty="0" err="1" smtClean="0">
                  <a:solidFill>
                    <a:schemeClr val="accent6">
                      <a:lumMod val="75000"/>
                    </a:schemeClr>
                  </a:solidFill>
                </a:rPr>
                <a:t>Molecular</a:t>
              </a:r>
              <a:r>
                <a:rPr lang="fr-CH" sz="1600" b="1" dirty="0" smtClean="0">
                  <a:solidFill>
                    <a:schemeClr val="accent6">
                      <a:lumMod val="75000"/>
                    </a:schemeClr>
                  </a:solidFill>
                </a:rPr>
                <a:t> </a:t>
              </a:r>
              <a:r>
                <a:rPr lang="fr-CH" sz="1600" b="1" dirty="0" err="1" smtClean="0">
                  <a:solidFill>
                    <a:schemeClr val="accent6">
                      <a:lumMod val="75000"/>
                    </a:schemeClr>
                  </a:solidFill>
                </a:rPr>
                <a:t>phenomics</a:t>
              </a:r>
              <a:endParaRPr lang="de-CH" sz="1600" b="1" dirty="0">
                <a:solidFill>
                  <a:schemeClr val="accent6">
                    <a:lumMod val="75000"/>
                  </a:schemeClr>
                </a:solidFill>
              </a:endParaRPr>
            </a:p>
          </p:txBody>
        </p:sp>
        <p:sp>
          <p:nvSpPr>
            <p:cNvPr id="24" name="Rectangle 23"/>
            <p:cNvSpPr/>
            <p:nvPr/>
          </p:nvSpPr>
          <p:spPr>
            <a:xfrm>
              <a:off x="42532" y="2763347"/>
              <a:ext cx="2585252" cy="52774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31" name="Rectangle 30"/>
            <p:cNvSpPr/>
            <p:nvPr/>
          </p:nvSpPr>
          <p:spPr>
            <a:xfrm>
              <a:off x="694756" y="3590157"/>
              <a:ext cx="2049991" cy="307777"/>
            </a:xfrm>
            <a:prstGeom prst="rect">
              <a:avLst/>
            </a:prstGeom>
          </p:spPr>
          <p:txBody>
            <a:bodyPr wrap="square">
              <a:spAutoFit/>
            </a:bodyPr>
            <a:lstStyle/>
            <a:p>
              <a:pPr marL="114300" indent="-114300">
                <a:buFont typeface="Arial" panose="020B0604020202020204" pitchFamily="34" charset="0"/>
                <a:buChar char="•"/>
              </a:pPr>
              <a:r>
                <a:rPr lang="en-US" sz="1400" dirty="0" smtClean="0">
                  <a:solidFill>
                    <a:schemeClr val="accent6">
                      <a:lumMod val="75000"/>
                    </a:schemeClr>
                  </a:solidFill>
                </a:rPr>
                <a:t>Stool (gut microbiome)</a:t>
              </a:r>
            </a:p>
          </p:txBody>
        </p:sp>
        <p:sp>
          <p:nvSpPr>
            <p:cNvPr id="33" name="Rectangle 32"/>
            <p:cNvSpPr/>
            <p:nvPr/>
          </p:nvSpPr>
          <p:spPr>
            <a:xfrm>
              <a:off x="694201" y="4260295"/>
              <a:ext cx="2049991" cy="738664"/>
            </a:xfrm>
            <a:prstGeom prst="rect">
              <a:avLst/>
            </a:prstGeom>
          </p:spPr>
          <p:txBody>
            <a:bodyPr wrap="square">
              <a:spAutoFit/>
            </a:bodyPr>
            <a:lstStyle/>
            <a:p>
              <a:pPr marL="114300" indent="-114300">
                <a:buFont typeface="Arial" panose="020B0604020202020204" pitchFamily="34" charset="0"/>
                <a:buChar char="•"/>
              </a:pPr>
              <a:r>
                <a:rPr lang="en-US" sz="1400" dirty="0" smtClean="0">
                  <a:solidFill>
                    <a:schemeClr val="accent6">
                      <a:lumMod val="75000"/>
                    </a:schemeClr>
                  </a:solidFill>
                </a:rPr>
                <a:t>Plasma and urine metabolomes</a:t>
              </a:r>
            </a:p>
            <a:p>
              <a:pPr marL="114300" indent="-114300">
                <a:buFont typeface="Arial" panose="020B0604020202020204" pitchFamily="34" charset="0"/>
                <a:buChar char="•"/>
              </a:pPr>
              <a:r>
                <a:rPr lang="en-US" sz="1400" dirty="0" smtClean="0">
                  <a:solidFill>
                    <a:schemeClr val="accent6">
                      <a:lumMod val="75000"/>
                    </a:schemeClr>
                  </a:solidFill>
                </a:rPr>
                <a:t>Liver transcriptomes</a:t>
              </a:r>
            </a:p>
          </p:txBody>
        </p:sp>
      </p:grpSp>
      <p:grpSp>
        <p:nvGrpSpPr>
          <p:cNvPr id="45" name="Group 44"/>
          <p:cNvGrpSpPr/>
          <p:nvPr/>
        </p:nvGrpSpPr>
        <p:grpSpPr>
          <a:xfrm>
            <a:off x="295919" y="3429000"/>
            <a:ext cx="2589479" cy="3304158"/>
            <a:chOff x="295919" y="3429000"/>
            <a:chExt cx="2589479" cy="3304158"/>
          </a:xfrm>
        </p:grpSpPr>
        <p:sp>
          <p:nvSpPr>
            <p:cNvPr id="36" name="Rectangle 35"/>
            <p:cNvSpPr/>
            <p:nvPr/>
          </p:nvSpPr>
          <p:spPr>
            <a:xfrm>
              <a:off x="600927" y="3429000"/>
              <a:ext cx="2026857" cy="164344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de-CH"/>
            </a:p>
          </p:txBody>
        </p:sp>
        <p:sp>
          <p:nvSpPr>
            <p:cNvPr id="34" name="Down Arrow 33"/>
            <p:cNvSpPr/>
            <p:nvPr/>
          </p:nvSpPr>
          <p:spPr>
            <a:xfrm>
              <a:off x="1459940" y="5155406"/>
              <a:ext cx="307851" cy="88472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CH"/>
            </a:p>
          </p:txBody>
        </p:sp>
        <p:sp>
          <p:nvSpPr>
            <p:cNvPr id="35" name="TextBox 34"/>
            <p:cNvSpPr txBox="1"/>
            <p:nvPr/>
          </p:nvSpPr>
          <p:spPr>
            <a:xfrm>
              <a:off x="295919" y="5994494"/>
              <a:ext cx="2589479" cy="738664"/>
            </a:xfrm>
            <a:prstGeom prst="rect">
              <a:avLst/>
            </a:prstGeom>
            <a:noFill/>
          </p:spPr>
          <p:txBody>
            <a:bodyPr wrap="square" rtlCol="0">
              <a:spAutoFit/>
            </a:bodyPr>
            <a:lstStyle/>
            <a:p>
              <a:pPr algn="ctr"/>
              <a:r>
                <a:rPr lang="en-US" sz="1400" dirty="0">
                  <a:solidFill>
                    <a:schemeClr val="accent3">
                      <a:lumMod val="50000"/>
                    </a:schemeClr>
                  </a:solidFill>
                </a:rPr>
                <a:t>multivariate model integrating </a:t>
              </a:r>
              <a:r>
                <a:rPr lang="en-US" sz="1400" dirty="0" err="1" smtClean="0">
                  <a:solidFill>
                    <a:schemeClr val="accent3">
                      <a:lumMod val="50000"/>
                    </a:schemeClr>
                  </a:solidFill>
                </a:rPr>
                <a:t>metagenomic</a:t>
              </a:r>
              <a:r>
                <a:rPr lang="en-US" sz="1400" dirty="0" smtClean="0">
                  <a:solidFill>
                    <a:schemeClr val="accent3">
                      <a:lumMod val="50000"/>
                    </a:schemeClr>
                  </a:solidFill>
                </a:rPr>
                <a:t>, transcriptomic </a:t>
              </a:r>
              <a:r>
                <a:rPr lang="en-US" sz="1400" dirty="0">
                  <a:solidFill>
                    <a:schemeClr val="accent3">
                      <a:lumMod val="50000"/>
                    </a:schemeClr>
                  </a:solidFill>
                </a:rPr>
                <a:t>and </a:t>
              </a:r>
              <a:r>
                <a:rPr lang="en-US" sz="1400" dirty="0" err="1">
                  <a:solidFill>
                    <a:schemeClr val="accent3">
                      <a:lumMod val="50000"/>
                    </a:schemeClr>
                  </a:solidFill>
                </a:rPr>
                <a:t>metabolomic</a:t>
              </a:r>
              <a:r>
                <a:rPr lang="en-US" sz="1400" dirty="0">
                  <a:solidFill>
                    <a:schemeClr val="accent3">
                      <a:lumMod val="50000"/>
                    </a:schemeClr>
                  </a:solidFill>
                </a:rPr>
                <a:t> information</a:t>
              </a:r>
              <a:endParaRPr lang="de-CH" sz="1400" dirty="0">
                <a:solidFill>
                  <a:schemeClr val="accent3">
                    <a:lumMod val="50000"/>
                  </a:schemeClr>
                </a:solidFill>
              </a:endParaRPr>
            </a:p>
          </p:txBody>
        </p:sp>
      </p:grpSp>
      <p:sp>
        <p:nvSpPr>
          <p:cNvPr id="39" name="Rectangle 38"/>
          <p:cNvSpPr/>
          <p:nvPr/>
        </p:nvSpPr>
        <p:spPr>
          <a:xfrm>
            <a:off x="349084" y="5172710"/>
            <a:ext cx="2533892" cy="738664"/>
          </a:xfrm>
          <a:prstGeom prst="rect">
            <a:avLst/>
          </a:prstGeom>
        </p:spPr>
        <p:txBody>
          <a:bodyPr wrap="square">
            <a:spAutoFit/>
          </a:bodyPr>
          <a:lstStyle/>
          <a:p>
            <a:pPr algn="ctr"/>
            <a:r>
              <a:rPr lang="en-US" sz="1400" b="1" dirty="0" smtClean="0">
                <a:solidFill>
                  <a:schemeClr val="accent6">
                    <a:lumMod val="75000"/>
                  </a:schemeClr>
                </a:solidFill>
              </a:rPr>
              <a:t>Clinical phenotypes</a:t>
            </a:r>
          </a:p>
          <a:p>
            <a:pPr algn="ctr"/>
            <a:r>
              <a:rPr lang="en-US" sz="1400" b="1" dirty="0" smtClean="0">
                <a:solidFill>
                  <a:schemeClr val="accent6">
                    <a:lumMod val="75000"/>
                  </a:schemeClr>
                </a:solidFill>
              </a:rPr>
              <a:t>(age, cohort, BMI, and the other clinical variables)</a:t>
            </a:r>
          </a:p>
        </p:txBody>
      </p:sp>
      <p:grpSp>
        <p:nvGrpSpPr>
          <p:cNvPr id="44" name="Group 43"/>
          <p:cNvGrpSpPr/>
          <p:nvPr/>
        </p:nvGrpSpPr>
        <p:grpSpPr>
          <a:xfrm>
            <a:off x="2810968" y="6191275"/>
            <a:ext cx="6302382" cy="379965"/>
            <a:chOff x="2810968" y="6191275"/>
            <a:chExt cx="6302382" cy="379965"/>
          </a:xfrm>
        </p:grpSpPr>
        <p:grpSp>
          <p:nvGrpSpPr>
            <p:cNvPr id="42" name="Group 41"/>
            <p:cNvGrpSpPr/>
            <p:nvPr/>
          </p:nvGrpSpPr>
          <p:grpSpPr>
            <a:xfrm>
              <a:off x="2810968" y="6191275"/>
              <a:ext cx="6302382" cy="369332"/>
              <a:chOff x="2810968" y="6191275"/>
              <a:chExt cx="6302382" cy="369332"/>
            </a:xfrm>
          </p:grpSpPr>
          <p:sp>
            <p:nvSpPr>
              <p:cNvPr id="37" name="Rectangle 36"/>
              <p:cNvSpPr/>
              <p:nvPr/>
            </p:nvSpPr>
            <p:spPr>
              <a:xfrm>
                <a:off x="3395951" y="6191275"/>
                <a:ext cx="5717399" cy="369332"/>
              </a:xfrm>
              <a:prstGeom prst="rect">
                <a:avLst/>
              </a:prstGeom>
            </p:spPr>
            <p:txBody>
              <a:bodyPr wrap="none">
                <a:spAutoFit/>
              </a:bodyPr>
              <a:lstStyle/>
              <a:p>
                <a:r>
                  <a:rPr lang="en-US" b="1" dirty="0">
                    <a:solidFill>
                      <a:schemeClr val="accent3">
                        <a:lumMod val="50000"/>
                      </a:schemeClr>
                    </a:solidFill>
                    <a:effectLst>
                      <a:outerShdw blurRad="38100" dist="38100" dir="2700000" algn="tl">
                        <a:srgbClr val="000000">
                          <a:alpha val="43137"/>
                        </a:srgbClr>
                      </a:outerShdw>
                    </a:effectLst>
                  </a:rPr>
                  <a:t>Hepatic steatosis </a:t>
                </a:r>
                <a:r>
                  <a:rPr lang="en-US" b="1" dirty="0" smtClean="0">
                    <a:solidFill>
                      <a:schemeClr val="accent3">
                        <a:lumMod val="50000"/>
                      </a:schemeClr>
                    </a:solidFill>
                    <a:effectLst>
                      <a:outerShdw blurRad="38100" dist="38100" dir="2700000" algn="tl">
                        <a:srgbClr val="000000">
                          <a:alpha val="43137"/>
                        </a:srgbClr>
                      </a:outerShdw>
                    </a:effectLst>
                  </a:rPr>
                  <a:t>signatures in </a:t>
                </a:r>
                <a:r>
                  <a:rPr lang="en-US" b="1" dirty="0">
                    <a:solidFill>
                      <a:schemeClr val="accent3">
                        <a:lumMod val="50000"/>
                      </a:schemeClr>
                    </a:solidFill>
                    <a:effectLst>
                      <a:outerShdw blurRad="38100" dist="38100" dir="2700000" algn="tl">
                        <a:srgbClr val="000000">
                          <a:alpha val="43137"/>
                        </a:srgbClr>
                      </a:outerShdw>
                    </a:effectLst>
                  </a:rPr>
                  <a:t>non-diabetic obese </a:t>
                </a:r>
                <a:r>
                  <a:rPr lang="en-US" b="1" dirty="0" smtClean="0">
                    <a:solidFill>
                      <a:schemeClr val="accent3">
                        <a:lumMod val="50000"/>
                      </a:schemeClr>
                    </a:solidFill>
                    <a:effectLst>
                      <a:outerShdw blurRad="38100" dist="38100" dir="2700000" algn="tl">
                        <a:srgbClr val="000000">
                          <a:alpha val="43137"/>
                        </a:srgbClr>
                      </a:outerShdw>
                    </a:effectLst>
                  </a:rPr>
                  <a:t>women</a:t>
                </a:r>
                <a:endParaRPr lang="en-US" b="1" dirty="0">
                  <a:solidFill>
                    <a:schemeClr val="accent3">
                      <a:lumMod val="50000"/>
                    </a:schemeClr>
                  </a:solidFill>
                  <a:effectLst>
                    <a:outerShdw blurRad="38100" dist="38100" dir="2700000" algn="tl">
                      <a:srgbClr val="000000">
                        <a:alpha val="43137"/>
                      </a:srgbClr>
                    </a:outerShdw>
                  </a:effectLst>
                </a:endParaRPr>
              </a:p>
            </p:txBody>
          </p:sp>
          <p:sp>
            <p:nvSpPr>
              <p:cNvPr id="40" name="Right Arrow 39"/>
              <p:cNvSpPr/>
              <p:nvPr/>
            </p:nvSpPr>
            <p:spPr>
              <a:xfrm>
                <a:off x="2810968" y="6237312"/>
                <a:ext cx="536896" cy="31266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CH"/>
              </a:p>
            </p:txBody>
          </p:sp>
        </p:grpSp>
        <p:sp>
          <p:nvSpPr>
            <p:cNvPr id="43" name="Rectangle 42"/>
            <p:cNvSpPr/>
            <p:nvPr/>
          </p:nvSpPr>
          <p:spPr>
            <a:xfrm>
              <a:off x="3395950" y="6201908"/>
              <a:ext cx="5684255" cy="36933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de-CH"/>
            </a:p>
          </p:txBody>
        </p:sp>
      </p:grpSp>
    </p:spTree>
    <p:extLst>
      <p:ext uri="{BB962C8B-B14F-4D97-AF65-F5344CB8AC3E}">
        <p14:creationId xmlns:p14="http://schemas.microsoft.com/office/powerpoint/2010/main" val="88549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5"/>
                                        </p:tgtEl>
                                        <p:attrNameLst>
                                          <p:attrName>style.visibility</p:attrName>
                                        </p:attrNameLst>
                                      </p:cBhvr>
                                      <p:to>
                                        <p:strVal val="visible"/>
                                      </p:to>
                                    </p:set>
                                  </p:childTnLst>
                                </p:cTn>
                              </p:par>
                            </p:childTnLst>
                          </p:cTn>
                        </p:par>
                        <p:par>
                          <p:cTn id="10" fill="hold">
                            <p:stCondLst>
                              <p:cond delay="0"/>
                            </p:stCondLst>
                            <p:childTnLst>
                              <p:par>
                                <p:cTn id="11" presetID="43"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
                                        <p:tgtEl>
                                          <p:spTgt spid="39"/>
                                        </p:tgtEl>
                                      </p:cBhvr>
                                    </p:animEffect>
                                    <p:anim calcmode="lin" valueType="num">
                                      <p:cBhvr>
                                        <p:cTn id="14" dur="400" fill="hold"/>
                                        <p:tgtEl>
                                          <p:spTgt spid="39"/>
                                        </p:tgtEl>
                                        <p:attrNameLst>
                                          <p:attrName>ppt_x</p:attrName>
                                        </p:attrNameLst>
                                      </p:cBhvr>
                                      <p:tavLst>
                                        <p:tav tm="0">
                                          <p:val>
                                            <p:strVal val="#ppt_x"/>
                                          </p:val>
                                        </p:tav>
                                        <p:tav tm="100000">
                                          <p:val>
                                            <p:strVal val="#ppt_x"/>
                                          </p:val>
                                        </p:tav>
                                      </p:tavLst>
                                    </p:anim>
                                    <p:anim calcmode="lin" valueType="num">
                                      <p:cBhvr>
                                        <p:cTn id="15" dur="400" fill="hold"/>
                                        <p:tgtEl>
                                          <p:spTgt spid="39"/>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1" presetClass="entr" presetSubtype="0" fill="hold" nodeType="afterEffect">
                                  <p:stCondLst>
                                    <p:cond delay="100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228" y="12725"/>
            <a:ext cx="7339813" cy="63367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21864"/>
            <a:ext cx="9144000" cy="338554"/>
          </a:xfrm>
          <a:prstGeom prst="rect">
            <a:avLst/>
          </a:prstGeom>
        </p:spPr>
        <p:txBody>
          <a:bodyPr wrap="square">
            <a:spAutoFit/>
          </a:bodyPr>
          <a:lstStyle/>
          <a:p>
            <a:pPr algn="ctr"/>
            <a:r>
              <a:rPr lang="en-US" sz="1600" b="1" dirty="0" smtClean="0">
                <a:solidFill>
                  <a:srgbClr val="0070C0"/>
                </a:solidFill>
              </a:rPr>
              <a:t>The integration of clinical, molecular </a:t>
            </a:r>
            <a:r>
              <a:rPr lang="en-US" sz="1600" b="1" dirty="0" err="1" smtClean="0">
                <a:solidFill>
                  <a:srgbClr val="0070C0"/>
                </a:solidFill>
              </a:rPr>
              <a:t>phenomics</a:t>
            </a:r>
            <a:r>
              <a:rPr lang="en-US" sz="1600" b="1" dirty="0" smtClean="0">
                <a:solidFill>
                  <a:srgbClr val="0070C0"/>
                </a:solidFill>
              </a:rPr>
              <a:t> and </a:t>
            </a:r>
            <a:r>
              <a:rPr lang="en-US" sz="1600" b="1" dirty="0" err="1" smtClean="0">
                <a:solidFill>
                  <a:srgbClr val="0070C0"/>
                </a:solidFill>
              </a:rPr>
              <a:t>metagenomic</a:t>
            </a:r>
            <a:r>
              <a:rPr lang="en-US" sz="1600" b="1" dirty="0" smtClean="0">
                <a:solidFill>
                  <a:srgbClr val="0070C0"/>
                </a:solidFill>
              </a:rPr>
              <a:t> information and biological validations</a:t>
            </a:r>
            <a:endParaRPr lang="de-CH" sz="1600" dirty="0">
              <a:solidFill>
                <a:srgbClr val="0070C0"/>
              </a:solidFill>
            </a:endParaRPr>
          </a:p>
        </p:txBody>
      </p:sp>
    </p:spTree>
    <p:extLst>
      <p:ext uri="{BB962C8B-B14F-4D97-AF65-F5344CB8AC3E}">
        <p14:creationId xmlns:p14="http://schemas.microsoft.com/office/powerpoint/2010/main" val="1215773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1"/>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5228" y="12725"/>
            <a:ext cx="7339813" cy="6336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g. 1"/>
          <p:cNvPicPr>
            <a:picLocks noChangeAspect="1" noChangeArrowheads="1"/>
          </p:cNvPicPr>
          <p:nvPr/>
        </p:nvPicPr>
        <p:blipFill rotWithShape="1">
          <a:blip r:embed="rId4">
            <a:extLst>
              <a:ext uri="{28A0092B-C50C-407E-A947-70E740481C1C}">
                <a14:useLocalDpi xmlns:a14="http://schemas.microsoft.com/office/drawing/2010/main" val="0"/>
              </a:ext>
            </a:extLst>
          </a:blip>
          <a:srcRect l="50673" t="4609" r="7873" b="73295"/>
          <a:stretch/>
        </p:blipFill>
        <p:spPr bwMode="auto">
          <a:xfrm>
            <a:off x="4644008" y="304800"/>
            <a:ext cx="3042667" cy="14001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04048" y="188640"/>
            <a:ext cx="2664296" cy="1872208"/>
          </a:xfrm>
          <a:prstGeom prst="rect">
            <a:avLst/>
          </a:prstGeom>
          <a:noFill/>
          <a:ln w="381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tangle 6"/>
          <p:cNvSpPr/>
          <p:nvPr/>
        </p:nvSpPr>
        <p:spPr>
          <a:xfrm>
            <a:off x="0" y="6421864"/>
            <a:ext cx="9144000" cy="338554"/>
          </a:xfrm>
          <a:prstGeom prst="rect">
            <a:avLst/>
          </a:prstGeom>
        </p:spPr>
        <p:txBody>
          <a:bodyPr wrap="square">
            <a:spAutoFit/>
          </a:bodyPr>
          <a:lstStyle/>
          <a:p>
            <a:pPr algn="ctr"/>
            <a:r>
              <a:rPr lang="en-US" sz="1600" b="1" dirty="0" smtClean="0">
                <a:solidFill>
                  <a:srgbClr val="0070C0"/>
                </a:solidFill>
              </a:rPr>
              <a:t>The integration of clinical, molecular </a:t>
            </a:r>
            <a:r>
              <a:rPr lang="en-US" sz="1600" b="1" dirty="0" err="1" smtClean="0">
                <a:solidFill>
                  <a:srgbClr val="0070C0"/>
                </a:solidFill>
              </a:rPr>
              <a:t>phenomics</a:t>
            </a:r>
            <a:r>
              <a:rPr lang="en-US" sz="1600" b="1" dirty="0" smtClean="0">
                <a:solidFill>
                  <a:srgbClr val="0070C0"/>
                </a:solidFill>
              </a:rPr>
              <a:t> and </a:t>
            </a:r>
            <a:r>
              <a:rPr lang="en-US" sz="1600" b="1" dirty="0" err="1" smtClean="0">
                <a:solidFill>
                  <a:srgbClr val="0070C0"/>
                </a:solidFill>
              </a:rPr>
              <a:t>metagenomic</a:t>
            </a:r>
            <a:r>
              <a:rPr lang="en-US" sz="1600" b="1" dirty="0" smtClean="0">
                <a:solidFill>
                  <a:srgbClr val="0070C0"/>
                </a:solidFill>
              </a:rPr>
              <a:t> information and biological validations</a:t>
            </a:r>
            <a:endParaRPr lang="de-CH" sz="1600" dirty="0">
              <a:solidFill>
                <a:srgbClr val="0070C0"/>
              </a:solidFill>
            </a:endParaRPr>
          </a:p>
        </p:txBody>
      </p:sp>
    </p:spTree>
    <p:extLst>
      <p:ext uri="{BB962C8B-B14F-4D97-AF65-F5344CB8AC3E}">
        <p14:creationId xmlns:p14="http://schemas.microsoft.com/office/powerpoint/2010/main" val="2233388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197843"/>
            <a:ext cx="785812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5108873"/>
            <a:ext cx="9144000" cy="1569660"/>
          </a:xfrm>
          <a:prstGeom prst="rect">
            <a:avLst/>
          </a:prstGeom>
        </p:spPr>
        <p:txBody>
          <a:bodyPr wrap="square">
            <a:spAutoFit/>
          </a:bodyPr>
          <a:lstStyle/>
          <a:p>
            <a:pPr marL="180975" indent="-180975"/>
            <a:r>
              <a:rPr lang="en-US" sz="1200" b="1" dirty="0" smtClean="0"/>
              <a:t>a</a:t>
            </a:r>
            <a:r>
              <a:rPr lang="en-US" sz="1200" dirty="0" smtClean="0"/>
              <a:t>,  Principal </a:t>
            </a:r>
            <a:r>
              <a:rPr lang="en-US" sz="1200" dirty="0"/>
              <a:t>component analysis showing the effect of country of recruitment on clinical data. </a:t>
            </a:r>
            <a:r>
              <a:rPr lang="en-US" sz="1200" dirty="0">
                <a:solidFill>
                  <a:srgbClr val="FF0000"/>
                </a:solidFill>
              </a:rPr>
              <a:t>Red, Spain</a:t>
            </a:r>
            <a:r>
              <a:rPr lang="en-US" sz="1200" dirty="0"/>
              <a:t>; </a:t>
            </a:r>
            <a:r>
              <a:rPr lang="en-US" sz="1200" dirty="0">
                <a:solidFill>
                  <a:srgbClr val="0070C0"/>
                </a:solidFill>
              </a:rPr>
              <a:t>blue, Italy</a:t>
            </a:r>
            <a:r>
              <a:rPr lang="en-US" sz="1200" dirty="0"/>
              <a:t>. </a:t>
            </a:r>
            <a:endParaRPr lang="en-US" sz="1200" dirty="0" smtClean="0"/>
          </a:p>
          <a:p>
            <a:pPr marL="180975" indent="-180975"/>
            <a:r>
              <a:rPr lang="en-US" sz="1200" b="1" dirty="0" smtClean="0"/>
              <a:t>b</a:t>
            </a:r>
            <a:r>
              <a:rPr lang="en-US" sz="1200" dirty="0"/>
              <a:t>, </a:t>
            </a:r>
            <a:r>
              <a:rPr lang="en-US" sz="1200" dirty="0" smtClean="0"/>
              <a:t> Boxplots </a:t>
            </a:r>
            <a:r>
              <a:rPr lang="en-US" sz="1200" dirty="0"/>
              <a:t>(median, with interquartile </a:t>
            </a:r>
            <a:r>
              <a:rPr lang="en-US" sz="1200" dirty="0" smtClean="0"/>
              <a:t>range and </a:t>
            </a:r>
            <a:r>
              <a:rPr lang="en-US" sz="1200" dirty="0"/>
              <a:t>1.5 times interquartile range) showing that based on linear modeling BMI, country and age were found to be confounders. Significant differences </a:t>
            </a:r>
            <a:r>
              <a:rPr lang="en-US" sz="1200" dirty="0" smtClean="0"/>
              <a:t>between the </a:t>
            </a:r>
            <a:r>
              <a:rPr lang="en-US" sz="1200" dirty="0"/>
              <a:t>data for the </a:t>
            </a:r>
            <a:r>
              <a:rPr lang="en-US" sz="1200" dirty="0">
                <a:solidFill>
                  <a:srgbClr val="FF0000"/>
                </a:solidFill>
              </a:rPr>
              <a:t>Spanish (in red)</a:t>
            </a:r>
            <a:r>
              <a:rPr lang="en-US" sz="1200" dirty="0"/>
              <a:t> and </a:t>
            </a:r>
            <a:r>
              <a:rPr lang="en-US" sz="1200" dirty="0">
                <a:solidFill>
                  <a:srgbClr val="0070C0"/>
                </a:solidFill>
              </a:rPr>
              <a:t>Italian (in blue)</a:t>
            </a:r>
            <a:r>
              <a:rPr lang="en-US" sz="1200" dirty="0"/>
              <a:t> cohorts were determined using Student’s </a:t>
            </a:r>
            <a:r>
              <a:rPr lang="en-US" sz="1200" i="1" dirty="0"/>
              <a:t>t </a:t>
            </a:r>
            <a:r>
              <a:rPr lang="en-US" sz="1200" dirty="0"/>
              <a:t>test (two-sided, p &lt; 0.05). </a:t>
            </a:r>
            <a:endParaRPr lang="en-US" sz="1200" dirty="0" smtClean="0"/>
          </a:p>
          <a:p>
            <a:pPr marL="180975" indent="-180975"/>
            <a:r>
              <a:rPr lang="en-US" sz="1200" b="1" dirty="0" smtClean="0"/>
              <a:t>c</a:t>
            </a:r>
            <a:r>
              <a:rPr lang="en-US" sz="1200" dirty="0"/>
              <a:t>, </a:t>
            </a:r>
            <a:r>
              <a:rPr lang="en-US" sz="1200" dirty="0" smtClean="0"/>
              <a:t> Example </a:t>
            </a:r>
            <a:r>
              <a:rPr lang="en-US" sz="1200" dirty="0"/>
              <a:t>of identification of </a:t>
            </a:r>
            <a:r>
              <a:rPr lang="en-US" sz="1200" dirty="0" smtClean="0"/>
              <a:t>modifiers rather </a:t>
            </a:r>
            <a:r>
              <a:rPr lang="en-US" sz="1200" dirty="0"/>
              <a:t>than confounders, using glucose disposal rate (M) (mg/(kg/min)). Any change in slope of the line between both models indicates that M (mg/(kg/min)) </a:t>
            </a:r>
            <a:r>
              <a:rPr lang="en-US" sz="1200" dirty="0" smtClean="0"/>
              <a:t>is a </a:t>
            </a:r>
            <a:r>
              <a:rPr lang="en-US" sz="1200" dirty="0"/>
              <a:t>mediator not a confounder and can, therefore, not be corrected for in partial correlations. </a:t>
            </a:r>
            <a:endParaRPr lang="en-US" sz="1200" dirty="0" smtClean="0"/>
          </a:p>
          <a:p>
            <a:pPr marL="180975" indent="-180975"/>
            <a:r>
              <a:rPr lang="en-US" sz="1200" b="1" dirty="0" smtClean="0"/>
              <a:t>d</a:t>
            </a:r>
            <a:r>
              <a:rPr lang="en-US" sz="1200" dirty="0"/>
              <a:t>, </a:t>
            </a:r>
            <a:r>
              <a:rPr lang="en-US" sz="1200" dirty="0" smtClean="0"/>
              <a:t> </a:t>
            </a:r>
            <a:r>
              <a:rPr lang="en-US" sz="1200" dirty="0" err="1" smtClean="0"/>
              <a:t>Heatmap</a:t>
            </a:r>
            <a:r>
              <a:rPr lang="en-US" sz="1200" dirty="0" smtClean="0"/>
              <a:t> </a:t>
            </a:r>
            <a:r>
              <a:rPr lang="en-US" sz="1200" dirty="0"/>
              <a:t>of partial Spearman rank-based correlations </a:t>
            </a:r>
            <a:r>
              <a:rPr lang="en-US" sz="1200" dirty="0" smtClean="0"/>
              <a:t>between clinical </a:t>
            </a:r>
            <a:r>
              <a:rPr lang="en-US" sz="1200" dirty="0"/>
              <a:t>parameters adjusted for age, BMI and country.</a:t>
            </a:r>
            <a:endParaRPr lang="de-CH" sz="1200" dirty="0"/>
          </a:p>
        </p:txBody>
      </p:sp>
      <p:sp>
        <p:nvSpPr>
          <p:cNvPr id="3" name="Rectangle 2"/>
          <p:cNvSpPr/>
          <p:nvPr/>
        </p:nvSpPr>
        <p:spPr>
          <a:xfrm>
            <a:off x="109926" y="74100"/>
            <a:ext cx="8918359" cy="830997"/>
          </a:xfrm>
          <a:prstGeom prst="rect">
            <a:avLst/>
          </a:prstGeom>
        </p:spPr>
        <p:txBody>
          <a:bodyPr wrap="square">
            <a:spAutoFit/>
          </a:bodyPr>
          <a:lstStyle/>
          <a:p>
            <a:pPr algn="ctr"/>
            <a:r>
              <a:rPr lang="en-US" sz="2400" b="1" dirty="0" smtClean="0">
                <a:solidFill>
                  <a:srgbClr val="0070C0"/>
                </a:solidFill>
              </a:rPr>
              <a:t>Determination </a:t>
            </a:r>
            <a:r>
              <a:rPr lang="en-US" sz="2400" b="1" dirty="0">
                <a:solidFill>
                  <a:srgbClr val="0070C0"/>
                </a:solidFill>
              </a:rPr>
              <a:t>of distinction between confounders and modifiers, for inclusion of confounders in partial correlations (n = 105)</a:t>
            </a:r>
            <a:endParaRPr lang="de-CH" sz="2400" b="1" dirty="0">
              <a:solidFill>
                <a:srgbClr val="0070C0"/>
              </a:solidFill>
            </a:endParaRPr>
          </a:p>
        </p:txBody>
      </p:sp>
      <p:sp>
        <p:nvSpPr>
          <p:cNvPr id="4" name="Rectangle 3"/>
          <p:cNvSpPr/>
          <p:nvPr/>
        </p:nvSpPr>
        <p:spPr>
          <a:xfrm>
            <a:off x="1475656" y="2214539"/>
            <a:ext cx="6552728" cy="1200329"/>
          </a:xfrm>
          <a:prstGeom prst="rect">
            <a:avLst/>
          </a:prstGeom>
          <a:solidFill>
            <a:srgbClr val="FFFF99"/>
          </a:solidFill>
          <a:effectLst>
            <a:outerShdw blurRad="50800" dist="38100" dir="18900000" algn="bl" rotWithShape="0">
              <a:prstClr val="black">
                <a:alpha val="40000"/>
              </a:prstClr>
            </a:outerShdw>
          </a:effectLst>
        </p:spPr>
        <p:txBody>
          <a:bodyPr wrap="square">
            <a:spAutoFit/>
          </a:bodyPr>
          <a:lstStyle/>
          <a:p>
            <a:pPr marL="285750" indent="-285750">
              <a:buFont typeface="Arial" panose="020B0604020202020204" pitchFamily="34" charset="0"/>
              <a:buChar char="•"/>
            </a:pPr>
            <a:r>
              <a:rPr lang="en-US" b="1" dirty="0"/>
              <a:t>A</a:t>
            </a:r>
            <a:r>
              <a:rPr lang="en-US" b="1" dirty="0" smtClean="0"/>
              <a:t>ge</a:t>
            </a:r>
            <a:r>
              <a:rPr lang="en-US" b="1" dirty="0"/>
              <a:t>, cohort and body mass index (BMI) as </a:t>
            </a:r>
            <a:r>
              <a:rPr lang="en-US" b="1" dirty="0" smtClean="0"/>
              <a:t>confounders </a:t>
            </a:r>
          </a:p>
          <a:p>
            <a:pPr marL="285750" indent="-285750">
              <a:buFont typeface="Arial" panose="020B0604020202020204" pitchFamily="34" charset="0"/>
              <a:buChar char="•"/>
            </a:pPr>
            <a:r>
              <a:rPr lang="en-US" dirty="0" smtClean="0"/>
              <a:t>These </a:t>
            </a:r>
            <a:r>
              <a:rPr lang="en-US" dirty="0"/>
              <a:t>three confounders were taken into account in </a:t>
            </a:r>
            <a:r>
              <a:rPr lang="en-US" dirty="0" smtClean="0"/>
              <a:t>all subsequent </a:t>
            </a:r>
            <a:r>
              <a:rPr lang="en-US" dirty="0"/>
              <a:t>partial Spearman’s rank-based correlation (</a:t>
            </a:r>
            <a:r>
              <a:rPr lang="en-US" dirty="0" err="1"/>
              <a:t>pSRC</a:t>
            </a:r>
            <a:r>
              <a:rPr lang="en-US" dirty="0"/>
              <a:t>) </a:t>
            </a:r>
            <a:r>
              <a:rPr lang="en-US" dirty="0" smtClean="0"/>
              <a:t>patterns </a:t>
            </a:r>
            <a:r>
              <a:rPr lang="de-CH" dirty="0" err="1" smtClean="0"/>
              <a:t>across</a:t>
            </a:r>
            <a:r>
              <a:rPr lang="de-CH" dirty="0" smtClean="0"/>
              <a:t> </a:t>
            </a:r>
            <a:r>
              <a:rPr lang="de-CH" dirty="0" err="1"/>
              <a:t>clinical</a:t>
            </a:r>
            <a:r>
              <a:rPr lang="de-CH" dirty="0"/>
              <a:t> variables.</a:t>
            </a:r>
          </a:p>
        </p:txBody>
      </p:sp>
    </p:spTree>
    <p:extLst>
      <p:ext uri="{BB962C8B-B14F-4D97-AF65-F5344CB8AC3E}">
        <p14:creationId xmlns:p14="http://schemas.microsoft.com/office/powerpoint/2010/main" val="240146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3276</Words>
  <Application>Microsoft Office PowerPoint</Application>
  <PresentationFormat>Bildschirmpräsentation (4:3)</PresentationFormat>
  <Paragraphs>235</Paragraphs>
  <Slides>26</Slides>
  <Notes>25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Calibri</vt:lpstr>
      <vt:lpstr>Cordia New</vt:lpstr>
      <vt:lpstr>Wingdings</vt:lpstr>
      <vt:lpstr>Office Theme</vt:lpstr>
      <vt:lpstr>Molecular phenomics and metagenomics of hepatic steatosis  in non-diabetic obese women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phenomics and metagenomics of hepatic steatosis in non-diabetic obese women</dc:title>
  <dc:creator>Koy</dc:creator>
  <cp:lastModifiedBy>Cornels, Angelika</cp:lastModifiedBy>
  <cp:revision>238</cp:revision>
  <dcterms:created xsi:type="dcterms:W3CDTF">2018-08-30T09:44:49Z</dcterms:created>
  <dcterms:modified xsi:type="dcterms:W3CDTF">2019-01-09T10:14:13Z</dcterms:modified>
</cp:coreProperties>
</file>