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73" r:id="rId4"/>
    <p:sldId id="280" r:id="rId5"/>
    <p:sldId id="281" r:id="rId6"/>
    <p:sldId id="279" r:id="rId7"/>
    <p:sldId id="259" r:id="rId8"/>
    <p:sldId id="283" r:id="rId9"/>
    <p:sldId id="260" r:id="rId10"/>
    <p:sldId id="284" r:id="rId11"/>
    <p:sldId id="267" r:id="rId12"/>
    <p:sldId id="282" r:id="rId13"/>
    <p:sldId id="285" r:id="rId14"/>
    <p:sldId id="286" r:id="rId15"/>
    <p:sldId id="264" r:id="rId16"/>
    <p:sldId id="275" r:id="rId17"/>
    <p:sldId id="277" r:id="rId18"/>
    <p:sldId id="287" r:id="rId19"/>
    <p:sldId id="278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39EBA-CA2F-3F4A-BE98-F3131E6CD5CC}" v="57" dt="2021-01-21T00:59:29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7"/>
    <p:restoredTop sz="94415"/>
  </p:normalViewPr>
  <p:slideViewPr>
    <p:cSldViewPr snapToGrid="0" snapToObjects="1">
      <p:cViewPr varScale="1">
        <p:scale>
          <a:sx n="73" d="100"/>
          <a:sy n="73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Low-risk patients (MELD-Na &lt;30 with a reduction in PMN cell count &gt;80%)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4F-4665-AA42-F98152259F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4F-4665-AA42-F98152259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Tabelle1!$A$2:$A$3</c:f>
              <c:strCache>
                <c:ptCount val="2"/>
                <c:pt idx="0">
                  <c:v>Survival</c:v>
                </c:pt>
                <c:pt idx="1">
                  <c:v>Mortality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116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8-4A63-B85E-3EF47CDFE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5600252155742"/>
          <c:y val="5.3224155578300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High Risk Patients ( MELD-Na score &gt;30 without reduction in PMN cell count &gt;80%)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B1-4DE0-9BA0-F17576E688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B1-4DE0-9BA0-F17576E688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Tabelle1!$A$2:$A$3</c:f>
              <c:strCache>
                <c:ptCount val="2"/>
                <c:pt idx="0">
                  <c:v>Survival</c:v>
                </c:pt>
                <c:pt idx="1">
                  <c:v>Mortality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58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6-417A-B1BD-E9FB4E37A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6473F-260B-47D2-94D3-D353CC0512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17384A5-77B2-4DF3-B06B-D539E66BCD36}">
      <dgm:prSet phldrT="[Text]"/>
      <dgm:spPr/>
      <dgm:t>
        <a:bodyPr/>
        <a:lstStyle/>
        <a:p>
          <a:r>
            <a:rPr lang="de-DE" dirty="0" smtClean="0"/>
            <a:t>Age</a:t>
          </a:r>
          <a:endParaRPr lang="de-DE" dirty="0"/>
        </a:p>
      </dgm:t>
    </dgm:pt>
    <dgm:pt modelId="{3D2AAEA2-3FAD-4240-84DC-F2DF5FC112BB}" type="parTrans" cxnId="{689FF1C7-024F-4E05-991D-C262E1D607B8}">
      <dgm:prSet/>
      <dgm:spPr/>
      <dgm:t>
        <a:bodyPr/>
        <a:lstStyle/>
        <a:p>
          <a:endParaRPr lang="de-DE"/>
        </a:p>
      </dgm:t>
    </dgm:pt>
    <dgm:pt modelId="{94C9D18B-B4A2-4F38-B10D-CF612E6C7109}" type="sibTrans" cxnId="{689FF1C7-024F-4E05-991D-C262E1D607B8}">
      <dgm:prSet/>
      <dgm:spPr/>
      <dgm:t>
        <a:bodyPr/>
        <a:lstStyle/>
        <a:p>
          <a:endParaRPr lang="de-DE"/>
        </a:p>
      </dgm:t>
    </dgm:pt>
    <dgm:pt modelId="{7B0A1879-4DB6-4AF7-9894-2EE86CBE6762}">
      <dgm:prSet phldrT="[Text]"/>
      <dgm:spPr/>
      <dgm:t>
        <a:bodyPr/>
        <a:lstStyle/>
        <a:p>
          <a:r>
            <a:rPr lang="de-DE" dirty="0" err="1" smtClean="0"/>
            <a:t>Nosocomial</a:t>
          </a:r>
          <a:r>
            <a:rPr lang="de-DE" dirty="0" smtClean="0"/>
            <a:t> </a:t>
          </a:r>
          <a:r>
            <a:rPr lang="de-DE" dirty="0" err="1" smtClean="0"/>
            <a:t>Infection</a:t>
          </a:r>
          <a:endParaRPr lang="de-DE" dirty="0"/>
        </a:p>
      </dgm:t>
    </dgm:pt>
    <dgm:pt modelId="{A56AAAA2-6D29-4F34-9E4D-7A7E87E01DE4}" type="parTrans" cxnId="{819136D5-E54E-4196-BCDA-833B1DCA0794}">
      <dgm:prSet/>
      <dgm:spPr/>
      <dgm:t>
        <a:bodyPr/>
        <a:lstStyle/>
        <a:p>
          <a:endParaRPr lang="de-DE"/>
        </a:p>
      </dgm:t>
    </dgm:pt>
    <dgm:pt modelId="{1FDEDCE1-BF39-411B-9A82-E00531BAE8BE}" type="sibTrans" cxnId="{819136D5-E54E-4196-BCDA-833B1DCA0794}">
      <dgm:prSet/>
      <dgm:spPr/>
      <dgm:t>
        <a:bodyPr/>
        <a:lstStyle/>
        <a:p>
          <a:endParaRPr lang="de-DE"/>
        </a:p>
      </dgm:t>
    </dgm:pt>
    <dgm:pt modelId="{A4A966D1-681F-4728-B771-1AB929C62708}">
      <dgm:prSet phldrT="[Text]"/>
      <dgm:spPr/>
      <dgm:t>
        <a:bodyPr/>
        <a:lstStyle/>
        <a:p>
          <a:r>
            <a:rPr lang="de-DE" dirty="0" smtClean="0"/>
            <a:t>High MELD-Na </a:t>
          </a:r>
          <a:r>
            <a:rPr lang="de-DE" dirty="0" err="1" smtClean="0"/>
            <a:t>Scores</a:t>
          </a:r>
          <a:endParaRPr lang="de-DE" dirty="0"/>
        </a:p>
      </dgm:t>
    </dgm:pt>
    <dgm:pt modelId="{249DB641-3F56-4F4B-9020-414A43886231}" type="parTrans" cxnId="{A67DB3CC-A5BC-4075-831D-6B4A60AD1A2E}">
      <dgm:prSet/>
      <dgm:spPr/>
      <dgm:t>
        <a:bodyPr/>
        <a:lstStyle/>
        <a:p>
          <a:endParaRPr lang="de-DE"/>
        </a:p>
      </dgm:t>
    </dgm:pt>
    <dgm:pt modelId="{80FF17C6-5329-4704-BDAF-CEC83BCA7A80}" type="sibTrans" cxnId="{A67DB3CC-A5BC-4075-831D-6B4A60AD1A2E}">
      <dgm:prSet/>
      <dgm:spPr/>
      <dgm:t>
        <a:bodyPr/>
        <a:lstStyle/>
        <a:p>
          <a:endParaRPr lang="de-DE"/>
        </a:p>
      </dgm:t>
    </dgm:pt>
    <dgm:pt modelId="{9A9848E1-CCB7-4578-837A-6BA79EF756CF}">
      <dgm:prSet phldrT="[Text]"/>
      <dgm:spPr/>
      <dgm:t>
        <a:bodyPr/>
        <a:lstStyle/>
        <a:p>
          <a:r>
            <a:rPr lang="de-DE" dirty="0" smtClean="0"/>
            <a:t>Positive </a:t>
          </a:r>
          <a:r>
            <a:rPr lang="de-DE" dirty="0" err="1" smtClean="0"/>
            <a:t>ascitic</a:t>
          </a:r>
          <a:r>
            <a:rPr lang="de-DE" dirty="0" smtClean="0"/>
            <a:t> fluid </a:t>
          </a:r>
          <a:r>
            <a:rPr lang="de-DE" dirty="0" err="1" smtClean="0"/>
            <a:t>cultures</a:t>
          </a:r>
          <a:endParaRPr lang="de-DE" dirty="0"/>
        </a:p>
      </dgm:t>
    </dgm:pt>
    <dgm:pt modelId="{F29B0786-9CA6-4EDC-9BBA-7189264AE1CF}" type="parTrans" cxnId="{066BFC7C-271E-46F1-A1FA-DCAAEFA99584}">
      <dgm:prSet/>
      <dgm:spPr/>
      <dgm:t>
        <a:bodyPr/>
        <a:lstStyle/>
        <a:p>
          <a:endParaRPr lang="de-DE"/>
        </a:p>
      </dgm:t>
    </dgm:pt>
    <dgm:pt modelId="{3FF31B0A-A545-49B6-A5CE-67037FB05BBF}" type="sibTrans" cxnId="{066BFC7C-271E-46F1-A1FA-DCAAEFA99584}">
      <dgm:prSet/>
      <dgm:spPr/>
      <dgm:t>
        <a:bodyPr/>
        <a:lstStyle/>
        <a:p>
          <a:endParaRPr lang="de-DE"/>
        </a:p>
      </dgm:t>
    </dgm:pt>
    <dgm:pt modelId="{CAC5E6E1-EE8C-43BB-8C31-335802150897}">
      <dgm:prSet phldrT="[Text]"/>
      <dgm:spPr/>
      <dgm:t>
        <a:bodyPr/>
        <a:lstStyle/>
        <a:p>
          <a:r>
            <a:rPr lang="de-DE" dirty="0" smtClean="0"/>
            <a:t>Initial </a:t>
          </a:r>
          <a:r>
            <a:rPr lang="de-DE" dirty="0" err="1" smtClean="0"/>
            <a:t>use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broad-spectrum</a:t>
          </a:r>
          <a:r>
            <a:rPr lang="de-DE" dirty="0" smtClean="0"/>
            <a:t> </a:t>
          </a:r>
          <a:r>
            <a:rPr lang="de-DE" dirty="0" err="1" smtClean="0"/>
            <a:t>Antibiotics</a:t>
          </a:r>
          <a:endParaRPr lang="de-DE" dirty="0"/>
        </a:p>
      </dgm:t>
    </dgm:pt>
    <dgm:pt modelId="{F59589D7-EC9B-442E-A917-AF8051C79E48}" type="parTrans" cxnId="{47C0926D-F59B-4C0E-9D83-4CD597B1B964}">
      <dgm:prSet/>
      <dgm:spPr/>
      <dgm:t>
        <a:bodyPr/>
        <a:lstStyle/>
        <a:p>
          <a:endParaRPr lang="de-DE"/>
        </a:p>
      </dgm:t>
    </dgm:pt>
    <dgm:pt modelId="{5446A170-60A0-4548-95FB-1DAC45284832}" type="sibTrans" cxnId="{47C0926D-F59B-4C0E-9D83-4CD597B1B964}">
      <dgm:prSet/>
      <dgm:spPr/>
      <dgm:t>
        <a:bodyPr/>
        <a:lstStyle/>
        <a:p>
          <a:endParaRPr lang="de-DE"/>
        </a:p>
      </dgm:t>
    </dgm:pt>
    <dgm:pt modelId="{178135E6-EC69-4B77-874C-D742D6FEB6C1}" type="pres">
      <dgm:prSet presAssocID="{0BB6473F-260B-47D2-94D3-D353CC0512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F7ED381-E0C7-4F44-954B-33E31B3EE2CB}" type="pres">
      <dgm:prSet presAssocID="{A17384A5-77B2-4DF3-B06B-D539E66BCD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10EA0D-5BEF-4171-88E6-F495BA5D7D33}" type="pres">
      <dgm:prSet presAssocID="{94C9D18B-B4A2-4F38-B10D-CF612E6C7109}" presName="sibTrans" presStyleCnt="0"/>
      <dgm:spPr/>
    </dgm:pt>
    <dgm:pt modelId="{C3D91B5E-2297-46F4-A4F1-DB729E19A8DF}" type="pres">
      <dgm:prSet presAssocID="{7B0A1879-4DB6-4AF7-9894-2EE86CBE67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7A5054-95B9-410F-B52D-A120CFCF5BE6}" type="pres">
      <dgm:prSet presAssocID="{1FDEDCE1-BF39-411B-9A82-E00531BAE8BE}" presName="sibTrans" presStyleCnt="0"/>
      <dgm:spPr/>
    </dgm:pt>
    <dgm:pt modelId="{D5EC31B5-3505-46BE-86BB-92D1979F9355}" type="pres">
      <dgm:prSet presAssocID="{A4A966D1-681F-4728-B771-1AB929C627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8CE722-7270-420F-A5C0-74CF4CA2F132}" type="pres">
      <dgm:prSet presAssocID="{80FF17C6-5329-4704-BDAF-CEC83BCA7A80}" presName="sibTrans" presStyleCnt="0"/>
      <dgm:spPr/>
    </dgm:pt>
    <dgm:pt modelId="{643B4BC7-52C6-4959-AA1C-6E8CD8FFED1C}" type="pres">
      <dgm:prSet presAssocID="{9A9848E1-CCB7-4578-837A-6BA79EF756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FBA5FD-68E4-4C94-BACA-B70616189E90}" type="pres">
      <dgm:prSet presAssocID="{3FF31B0A-A545-49B6-A5CE-67037FB05BBF}" presName="sibTrans" presStyleCnt="0"/>
      <dgm:spPr/>
    </dgm:pt>
    <dgm:pt modelId="{643B8691-20BA-4517-9246-3A84AE7FFF49}" type="pres">
      <dgm:prSet presAssocID="{CAC5E6E1-EE8C-43BB-8C31-3358021508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66BFC7C-271E-46F1-A1FA-DCAAEFA99584}" srcId="{0BB6473F-260B-47D2-94D3-D353CC05126B}" destId="{9A9848E1-CCB7-4578-837A-6BA79EF756CF}" srcOrd="3" destOrd="0" parTransId="{F29B0786-9CA6-4EDC-9BBA-7189264AE1CF}" sibTransId="{3FF31B0A-A545-49B6-A5CE-67037FB05BBF}"/>
    <dgm:cxn modelId="{A67DB3CC-A5BC-4075-831D-6B4A60AD1A2E}" srcId="{0BB6473F-260B-47D2-94D3-D353CC05126B}" destId="{A4A966D1-681F-4728-B771-1AB929C62708}" srcOrd="2" destOrd="0" parTransId="{249DB641-3F56-4F4B-9020-414A43886231}" sibTransId="{80FF17C6-5329-4704-BDAF-CEC83BCA7A80}"/>
    <dgm:cxn modelId="{47C0926D-F59B-4C0E-9D83-4CD597B1B964}" srcId="{0BB6473F-260B-47D2-94D3-D353CC05126B}" destId="{CAC5E6E1-EE8C-43BB-8C31-335802150897}" srcOrd="4" destOrd="0" parTransId="{F59589D7-EC9B-442E-A917-AF8051C79E48}" sibTransId="{5446A170-60A0-4548-95FB-1DAC45284832}"/>
    <dgm:cxn modelId="{FD08FF26-E88A-4DC9-9627-C6114054FF50}" type="presOf" srcId="{A4A966D1-681F-4728-B771-1AB929C62708}" destId="{D5EC31B5-3505-46BE-86BB-92D1979F9355}" srcOrd="0" destOrd="0" presId="urn:microsoft.com/office/officeart/2005/8/layout/default"/>
    <dgm:cxn modelId="{C8A08DCA-9313-48F1-A380-C578241C5CFB}" type="presOf" srcId="{7B0A1879-4DB6-4AF7-9894-2EE86CBE6762}" destId="{C3D91B5E-2297-46F4-A4F1-DB729E19A8DF}" srcOrd="0" destOrd="0" presId="urn:microsoft.com/office/officeart/2005/8/layout/default"/>
    <dgm:cxn modelId="{01D43D30-190F-4848-A321-A6E20D4D2291}" type="presOf" srcId="{CAC5E6E1-EE8C-43BB-8C31-335802150897}" destId="{643B8691-20BA-4517-9246-3A84AE7FFF49}" srcOrd="0" destOrd="0" presId="urn:microsoft.com/office/officeart/2005/8/layout/default"/>
    <dgm:cxn modelId="{36B5EA7E-7ABC-4392-8AB5-B12769E7E8AB}" type="presOf" srcId="{9A9848E1-CCB7-4578-837A-6BA79EF756CF}" destId="{643B4BC7-52C6-4959-AA1C-6E8CD8FFED1C}" srcOrd="0" destOrd="0" presId="urn:microsoft.com/office/officeart/2005/8/layout/default"/>
    <dgm:cxn modelId="{689FF1C7-024F-4E05-991D-C262E1D607B8}" srcId="{0BB6473F-260B-47D2-94D3-D353CC05126B}" destId="{A17384A5-77B2-4DF3-B06B-D539E66BCD36}" srcOrd="0" destOrd="0" parTransId="{3D2AAEA2-3FAD-4240-84DC-F2DF5FC112BB}" sibTransId="{94C9D18B-B4A2-4F38-B10D-CF612E6C7109}"/>
    <dgm:cxn modelId="{31A8BC86-3922-4B66-86E0-888E19E9E76A}" type="presOf" srcId="{0BB6473F-260B-47D2-94D3-D353CC05126B}" destId="{178135E6-EC69-4B77-874C-D742D6FEB6C1}" srcOrd="0" destOrd="0" presId="urn:microsoft.com/office/officeart/2005/8/layout/default"/>
    <dgm:cxn modelId="{819136D5-E54E-4196-BCDA-833B1DCA0794}" srcId="{0BB6473F-260B-47D2-94D3-D353CC05126B}" destId="{7B0A1879-4DB6-4AF7-9894-2EE86CBE6762}" srcOrd="1" destOrd="0" parTransId="{A56AAAA2-6D29-4F34-9E4D-7A7E87E01DE4}" sibTransId="{1FDEDCE1-BF39-411B-9A82-E00531BAE8BE}"/>
    <dgm:cxn modelId="{EA9D9F61-6A92-4314-BD41-EE4A5741473D}" type="presOf" srcId="{A17384A5-77B2-4DF3-B06B-D539E66BCD36}" destId="{1F7ED381-E0C7-4F44-954B-33E31B3EE2CB}" srcOrd="0" destOrd="0" presId="urn:microsoft.com/office/officeart/2005/8/layout/default"/>
    <dgm:cxn modelId="{25E64AEA-3C96-4235-8FA3-9FF5C0FCEF7F}" type="presParOf" srcId="{178135E6-EC69-4B77-874C-D742D6FEB6C1}" destId="{1F7ED381-E0C7-4F44-954B-33E31B3EE2CB}" srcOrd="0" destOrd="0" presId="urn:microsoft.com/office/officeart/2005/8/layout/default"/>
    <dgm:cxn modelId="{9EF4C1F7-B82D-438F-8830-7043F0118DCD}" type="presParOf" srcId="{178135E6-EC69-4B77-874C-D742D6FEB6C1}" destId="{9210EA0D-5BEF-4171-88E6-F495BA5D7D33}" srcOrd="1" destOrd="0" presId="urn:microsoft.com/office/officeart/2005/8/layout/default"/>
    <dgm:cxn modelId="{5BEA46CE-5C0A-49D8-8E6E-40E0B6CA9D19}" type="presParOf" srcId="{178135E6-EC69-4B77-874C-D742D6FEB6C1}" destId="{C3D91B5E-2297-46F4-A4F1-DB729E19A8DF}" srcOrd="2" destOrd="0" presId="urn:microsoft.com/office/officeart/2005/8/layout/default"/>
    <dgm:cxn modelId="{116FCBEB-E3D8-4572-9200-81307745FA53}" type="presParOf" srcId="{178135E6-EC69-4B77-874C-D742D6FEB6C1}" destId="{EF7A5054-95B9-410F-B52D-A120CFCF5BE6}" srcOrd="3" destOrd="0" presId="urn:microsoft.com/office/officeart/2005/8/layout/default"/>
    <dgm:cxn modelId="{F903353F-586E-464A-80A7-78974E526243}" type="presParOf" srcId="{178135E6-EC69-4B77-874C-D742D6FEB6C1}" destId="{D5EC31B5-3505-46BE-86BB-92D1979F9355}" srcOrd="4" destOrd="0" presId="urn:microsoft.com/office/officeart/2005/8/layout/default"/>
    <dgm:cxn modelId="{75ADCD1D-D97E-463B-B56C-32D883A9CC80}" type="presParOf" srcId="{178135E6-EC69-4B77-874C-D742D6FEB6C1}" destId="{1B8CE722-7270-420F-A5C0-74CF4CA2F132}" srcOrd="5" destOrd="0" presId="urn:microsoft.com/office/officeart/2005/8/layout/default"/>
    <dgm:cxn modelId="{01FCE1C2-14FB-417C-8C30-E265EC6ACB8D}" type="presParOf" srcId="{178135E6-EC69-4B77-874C-D742D6FEB6C1}" destId="{643B4BC7-52C6-4959-AA1C-6E8CD8FFED1C}" srcOrd="6" destOrd="0" presId="urn:microsoft.com/office/officeart/2005/8/layout/default"/>
    <dgm:cxn modelId="{E85E7618-6913-4F2E-877B-69A4E61EBAD3}" type="presParOf" srcId="{178135E6-EC69-4B77-874C-D742D6FEB6C1}" destId="{C9FBA5FD-68E4-4C94-BACA-B70616189E90}" srcOrd="7" destOrd="0" presId="urn:microsoft.com/office/officeart/2005/8/layout/default"/>
    <dgm:cxn modelId="{90DAA51B-31F1-440C-B009-3F1FC7EF2BE4}" type="presParOf" srcId="{178135E6-EC69-4B77-874C-D742D6FEB6C1}" destId="{643B8691-20BA-4517-9246-3A84AE7FFF4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D5C791-A5F2-4256-8C24-3D3D0D3B82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7506701E-AD9A-427B-9D38-886574CB9FC1}">
      <dgm:prSet/>
      <dgm:spPr/>
      <dgm:t>
        <a:bodyPr/>
        <a:lstStyle/>
        <a:p>
          <a:pPr rtl="0"/>
          <a:r>
            <a:rPr lang="de-DE" smtClean="0"/>
            <a:t>Multicenter design</a:t>
          </a:r>
          <a:endParaRPr lang="de-CH"/>
        </a:p>
      </dgm:t>
    </dgm:pt>
    <dgm:pt modelId="{FAF54F9F-D8D2-4093-AA16-622D808B10D7}" type="parTrans" cxnId="{C2D6C937-8A10-4A20-862E-7A61642A21DA}">
      <dgm:prSet/>
      <dgm:spPr/>
      <dgm:t>
        <a:bodyPr/>
        <a:lstStyle/>
        <a:p>
          <a:endParaRPr lang="de-DE"/>
        </a:p>
      </dgm:t>
    </dgm:pt>
    <dgm:pt modelId="{69C6C9D1-B563-475F-9FCE-2FEA0A0B4D0F}" type="sibTrans" cxnId="{C2D6C937-8A10-4A20-862E-7A61642A21DA}">
      <dgm:prSet/>
      <dgm:spPr/>
      <dgm:t>
        <a:bodyPr/>
        <a:lstStyle/>
        <a:p>
          <a:endParaRPr lang="de-DE"/>
        </a:p>
      </dgm:t>
    </dgm:pt>
    <dgm:pt modelId="{12EB2B97-6E03-4983-B2DF-E916E3751134}">
      <dgm:prSet/>
      <dgm:spPr/>
      <dgm:t>
        <a:bodyPr/>
        <a:lstStyle/>
        <a:p>
          <a:pPr rtl="0"/>
          <a:r>
            <a:rPr lang="de-AT" smtClean="0"/>
            <a:t>Large sample size</a:t>
          </a:r>
          <a:endParaRPr lang="de-CH"/>
        </a:p>
      </dgm:t>
    </dgm:pt>
    <dgm:pt modelId="{8F03D02E-F6F1-40D1-9637-E129FDED6315}" type="parTrans" cxnId="{FAEDD3EC-D557-4965-A27E-EAC387FB0435}">
      <dgm:prSet/>
      <dgm:spPr/>
      <dgm:t>
        <a:bodyPr/>
        <a:lstStyle/>
        <a:p>
          <a:endParaRPr lang="de-DE"/>
        </a:p>
      </dgm:t>
    </dgm:pt>
    <dgm:pt modelId="{456A655D-D58B-4BCF-ADD1-236193185783}" type="sibTrans" cxnId="{FAEDD3EC-D557-4965-A27E-EAC387FB0435}">
      <dgm:prSet/>
      <dgm:spPr/>
      <dgm:t>
        <a:bodyPr/>
        <a:lstStyle/>
        <a:p>
          <a:endParaRPr lang="de-DE"/>
        </a:p>
      </dgm:t>
    </dgm:pt>
    <dgm:pt modelId="{A82D742A-75E3-41FB-BD7D-BD7B5B39D0F9}" type="pres">
      <dgm:prSet presAssocID="{2BD5C791-A5F2-4256-8C24-3D3D0D3B82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8E89DDF-3717-4991-8F17-0DD67FEA5A85}" type="pres">
      <dgm:prSet presAssocID="{7506701E-AD9A-427B-9D38-886574CB9FC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311B95-4AF0-4C2C-A5CF-AC138D2273C7}" type="pres">
      <dgm:prSet presAssocID="{69C6C9D1-B563-475F-9FCE-2FEA0A0B4D0F}" presName="spacer" presStyleCnt="0"/>
      <dgm:spPr/>
    </dgm:pt>
    <dgm:pt modelId="{8146BB9F-8423-4FC0-808D-76BE5E19BE63}" type="pres">
      <dgm:prSet presAssocID="{12EB2B97-6E03-4983-B2DF-E916E37511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E0B5B34-2A1C-4537-A47D-7BDFC9C5D513}" type="presOf" srcId="{12EB2B97-6E03-4983-B2DF-E916E3751134}" destId="{8146BB9F-8423-4FC0-808D-76BE5E19BE63}" srcOrd="0" destOrd="0" presId="urn:microsoft.com/office/officeart/2005/8/layout/vList2"/>
    <dgm:cxn modelId="{C2D6C937-8A10-4A20-862E-7A61642A21DA}" srcId="{2BD5C791-A5F2-4256-8C24-3D3D0D3B82C1}" destId="{7506701E-AD9A-427B-9D38-886574CB9FC1}" srcOrd="0" destOrd="0" parTransId="{FAF54F9F-D8D2-4093-AA16-622D808B10D7}" sibTransId="{69C6C9D1-B563-475F-9FCE-2FEA0A0B4D0F}"/>
    <dgm:cxn modelId="{DBFFB5E0-65EE-433C-B638-62A07479C279}" type="presOf" srcId="{2BD5C791-A5F2-4256-8C24-3D3D0D3B82C1}" destId="{A82D742A-75E3-41FB-BD7D-BD7B5B39D0F9}" srcOrd="0" destOrd="0" presId="urn:microsoft.com/office/officeart/2005/8/layout/vList2"/>
    <dgm:cxn modelId="{FAEDD3EC-D557-4965-A27E-EAC387FB0435}" srcId="{2BD5C791-A5F2-4256-8C24-3D3D0D3B82C1}" destId="{12EB2B97-6E03-4983-B2DF-E916E3751134}" srcOrd="1" destOrd="0" parTransId="{8F03D02E-F6F1-40D1-9637-E129FDED6315}" sibTransId="{456A655D-D58B-4BCF-ADD1-236193185783}"/>
    <dgm:cxn modelId="{DEDEDDB9-96F2-433F-8252-752D70806BCF}" type="presOf" srcId="{7506701E-AD9A-427B-9D38-886574CB9FC1}" destId="{B8E89DDF-3717-4991-8F17-0DD67FEA5A85}" srcOrd="0" destOrd="0" presId="urn:microsoft.com/office/officeart/2005/8/layout/vList2"/>
    <dgm:cxn modelId="{CA39897F-BC8F-458A-BC3C-2B9D30CA14E6}" type="presParOf" srcId="{A82D742A-75E3-41FB-BD7D-BD7B5B39D0F9}" destId="{B8E89DDF-3717-4991-8F17-0DD67FEA5A85}" srcOrd="0" destOrd="0" presId="urn:microsoft.com/office/officeart/2005/8/layout/vList2"/>
    <dgm:cxn modelId="{352D1F91-641F-49FD-823D-DC48D3E63CB5}" type="presParOf" srcId="{A82D742A-75E3-41FB-BD7D-BD7B5B39D0F9}" destId="{05311B95-4AF0-4C2C-A5CF-AC138D2273C7}" srcOrd="1" destOrd="0" presId="urn:microsoft.com/office/officeart/2005/8/layout/vList2"/>
    <dgm:cxn modelId="{D9B1C4A6-DB39-4C4C-8D84-39A2A6CC3FE0}" type="presParOf" srcId="{A82D742A-75E3-41FB-BD7D-BD7B5B39D0F9}" destId="{8146BB9F-8423-4FC0-808D-76BE5E19BE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DAD16D-32AF-41CA-AD0F-4B8236D730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D8864E4-A2C8-4BAF-8771-E62117C2F615}">
      <dgm:prSet/>
      <dgm:spPr/>
      <dgm:t>
        <a:bodyPr/>
        <a:lstStyle/>
        <a:p>
          <a:pPr rtl="0"/>
          <a:r>
            <a:rPr lang="de-DE" dirty="0" err="1" smtClean="0"/>
            <a:t>Variablity</a:t>
          </a:r>
          <a:r>
            <a:rPr lang="de-DE" dirty="0" smtClean="0"/>
            <a:t> in </a:t>
          </a:r>
          <a:r>
            <a:rPr lang="de-DE" dirty="0" err="1" smtClean="0"/>
            <a:t>clinical</a:t>
          </a:r>
          <a:r>
            <a:rPr lang="de-DE" dirty="0" smtClean="0"/>
            <a:t> </a:t>
          </a:r>
          <a:r>
            <a:rPr lang="de-DE" dirty="0" err="1" smtClean="0"/>
            <a:t>pratice</a:t>
          </a:r>
          <a:r>
            <a:rPr lang="de-DE" dirty="0" smtClean="0"/>
            <a:t> </a:t>
          </a:r>
          <a:r>
            <a:rPr lang="de-DE" dirty="0" err="1" smtClean="0"/>
            <a:t>within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participating</a:t>
          </a:r>
          <a:r>
            <a:rPr lang="de-DE" dirty="0" smtClean="0"/>
            <a:t> </a:t>
          </a:r>
          <a:r>
            <a:rPr lang="de-DE" dirty="0" err="1" smtClean="0"/>
            <a:t>centers</a:t>
          </a:r>
          <a:r>
            <a:rPr lang="de-DE" dirty="0" smtClean="0"/>
            <a:t>.</a:t>
          </a:r>
          <a:endParaRPr lang="de-CH" dirty="0"/>
        </a:p>
      </dgm:t>
    </dgm:pt>
    <dgm:pt modelId="{4A4471C7-EF94-4796-8266-B0837554BC75}" type="parTrans" cxnId="{A89DE629-83EF-418C-B7A9-426974E60829}">
      <dgm:prSet/>
      <dgm:spPr/>
      <dgm:t>
        <a:bodyPr/>
        <a:lstStyle/>
        <a:p>
          <a:endParaRPr lang="de-DE"/>
        </a:p>
      </dgm:t>
    </dgm:pt>
    <dgm:pt modelId="{9FF24879-B647-4816-86CF-F9C9C8B9D5F0}" type="sibTrans" cxnId="{A89DE629-83EF-418C-B7A9-426974E60829}">
      <dgm:prSet/>
      <dgm:spPr/>
      <dgm:t>
        <a:bodyPr/>
        <a:lstStyle/>
        <a:p>
          <a:endParaRPr lang="de-DE"/>
        </a:p>
      </dgm:t>
    </dgm:pt>
    <dgm:pt modelId="{8FE8BEDE-BE91-441E-8459-438443899B27}">
      <dgm:prSet/>
      <dgm:spPr/>
      <dgm:t>
        <a:bodyPr/>
        <a:lstStyle/>
        <a:p>
          <a:pPr rtl="0"/>
          <a:r>
            <a:rPr lang="de-DE" smtClean="0"/>
            <a:t>Depending on paracentesis findings after 2 days in patients with SBP after treatment initiation.</a:t>
          </a:r>
          <a:endParaRPr lang="de-CH"/>
        </a:p>
      </dgm:t>
    </dgm:pt>
    <dgm:pt modelId="{EB6490C0-790F-4B94-90C2-1AC5E2F735FD}" type="parTrans" cxnId="{3CFDFAA4-6B6B-486B-A64F-B03DDC55CC66}">
      <dgm:prSet/>
      <dgm:spPr/>
      <dgm:t>
        <a:bodyPr/>
        <a:lstStyle/>
        <a:p>
          <a:endParaRPr lang="de-DE"/>
        </a:p>
      </dgm:t>
    </dgm:pt>
    <dgm:pt modelId="{1BD5E78E-6837-4B11-92A9-3CD7E8AD4ECF}" type="sibTrans" cxnId="{3CFDFAA4-6B6B-486B-A64F-B03DDC55CC66}">
      <dgm:prSet/>
      <dgm:spPr/>
      <dgm:t>
        <a:bodyPr/>
        <a:lstStyle/>
        <a:p>
          <a:endParaRPr lang="de-DE"/>
        </a:p>
      </dgm:t>
    </dgm:pt>
    <dgm:pt modelId="{18BCF1D8-0089-4780-A6DE-5AAC5F54D13A}">
      <dgm:prSet/>
      <dgm:spPr/>
      <dgm:t>
        <a:bodyPr/>
        <a:lstStyle/>
        <a:p>
          <a:pPr rtl="0"/>
          <a:r>
            <a:rPr lang="de-DE" smtClean="0"/>
            <a:t>Findings that are immidiatly available at the time of diagnosis would be optimal. </a:t>
          </a:r>
          <a:endParaRPr lang="de-CH"/>
        </a:p>
      </dgm:t>
    </dgm:pt>
    <dgm:pt modelId="{4F205722-045A-4BB7-B67B-E46C139C100D}" type="parTrans" cxnId="{8B33446F-C4F2-47DB-9E57-12F95088DD06}">
      <dgm:prSet/>
      <dgm:spPr/>
      <dgm:t>
        <a:bodyPr/>
        <a:lstStyle/>
        <a:p>
          <a:endParaRPr lang="de-DE"/>
        </a:p>
      </dgm:t>
    </dgm:pt>
    <dgm:pt modelId="{939AE6D5-052A-48A7-8AC1-9F72E55B004E}" type="sibTrans" cxnId="{8B33446F-C4F2-47DB-9E57-12F95088DD06}">
      <dgm:prSet/>
      <dgm:spPr/>
      <dgm:t>
        <a:bodyPr/>
        <a:lstStyle/>
        <a:p>
          <a:endParaRPr lang="de-DE"/>
        </a:p>
      </dgm:t>
    </dgm:pt>
    <dgm:pt modelId="{EEE5F6E4-97CE-4944-AC02-9942156AF9D8}" type="pres">
      <dgm:prSet presAssocID="{5ADAD16D-32AF-41CA-AD0F-4B8236D730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C026453-EDE4-4780-A70A-D57C19858627}" type="pres">
      <dgm:prSet presAssocID="{2D8864E4-A2C8-4BAF-8771-E62117C2F6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2C5583-078C-424E-ACFD-1795A4B74167}" type="pres">
      <dgm:prSet presAssocID="{9FF24879-B647-4816-86CF-F9C9C8B9D5F0}" presName="spacer" presStyleCnt="0"/>
      <dgm:spPr/>
    </dgm:pt>
    <dgm:pt modelId="{B98D51D9-5C0D-4055-9D9B-29FBF9CD5638}" type="pres">
      <dgm:prSet presAssocID="{8FE8BEDE-BE91-441E-8459-438443899B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7F7A2A-1E0A-4464-B6E2-32D3A3EF224F}" type="pres">
      <dgm:prSet presAssocID="{1BD5E78E-6837-4B11-92A9-3CD7E8AD4ECF}" presName="spacer" presStyleCnt="0"/>
      <dgm:spPr/>
    </dgm:pt>
    <dgm:pt modelId="{12558589-4906-4A64-A1A7-4AE8A1B25D3F}" type="pres">
      <dgm:prSet presAssocID="{18BCF1D8-0089-4780-A6DE-5AAC5F54D1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CFDFAA4-6B6B-486B-A64F-B03DDC55CC66}" srcId="{5ADAD16D-32AF-41CA-AD0F-4B8236D7309C}" destId="{8FE8BEDE-BE91-441E-8459-438443899B27}" srcOrd="1" destOrd="0" parTransId="{EB6490C0-790F-4B94-90C2-1AC5E2F735FD}" sibTransId="{1BD5E78E-6837-4B11-92A9-3CD7E8AD4ECF}"/>
    <dgm:cxn modelId="{EF98AD94-1271-4FAD-B701-9B592DF361C6}" type="presOf" srcId="{5ADAD16D-32AF-41CA-AD0F-4B8236D7309C}" destId="{EEE5F6E4-97CE-4944-AC02-9942156AF9D8}" srcOrd="0" destOrd="0" presId="urn:microsoft.com/office/officeart/2005/8/layout/vList2"/>
    <dgm:cxn modelId="{64C0BC5A-08B4-4828-B896-834CE02C863A}" type="presOf" srcId="{8FE8BEDE-BE91-441E-8459-438443899B27}" destId="{B98D51D9-5C0D-4055-9D9B-29FBF9CD5638}" srcOrd="0" destOrd="0" presId="urn:microsoft.com/office/officeart/2005/8/layout/vList2"/>
    <dgm:cxn modelId="{5B01234D-D827-4813-BDE5-A5AC15353BE0}" type="presOf" srcId="{2D8864E4-A2C8-4BAF-8771-E62117C2F615}" destId="{3C026453-EDE4-4780-A70A-D57C19858627}" srcOrd="0" destOrd="0" presId="urn:microsoft.com/office/officeart/2005/8/layout/vList2"/>
    <dgm:cxn modelId="{850F9DED-6AA1-40DA-B3E8-AAC080421C32}" type="presOf" srcId="{18BCF1D8-0089-4780-A6DE-5AAC5F54D13A}" destId="{12558589-4906-4A64-A1A7-4AE8A1B25D3F}" srcOrd="0" destOrd="0" presId="urn:microsoft.com/office/officeart/2005/8/layout/vList2"/>
    <dgm:cxn modelId="{8B33446F-C4F2-47DB-9E57-12F95088DD06}" srcId="{5ADAD16D-32AF-41CA-AD0F-4B8236D7309C}" destId="{18BCF1D8-0089-4780-A6DE-5AAC5F54D13A}" srcOrd="2" destOrd="0" parTransId="{4F205722-045A-4BB7-B67B-E46C139C100D}" sibTransId="{939AE6D5-052A-48A7-8AC1-9F72E55B004E}"/>
    <dgm:cxn modelId="{A89DE629-83EF-418C-B7A9-426974E60829}" srcId="{5ADAD16D-32AF-41CA-AD0F-4B8236D7309C}" destId="{2D8864E4-A2C8-4BAF-8771-E62117C2F615}" srcOrd="0" destOrd="0" parTransId="{4A4471C7-EF94-4796-8266-B0837554BC75}" sibTransId="{9FF24879-B647-4816-86CF-F9C9C8B9D5F0}"/>
    <dgm:cxn modelId="{C8C8C6EB-F170-4470-81DA-7B527E824396}" type="presParOf" srcId="{EEE5F6E4-97CE-4944-AC02-9942156AF9D8}" destId="{3C026453-EDE4-4780-A70A-D57C19858627}" srcOrd="0" destOrd="0" presId="urn:microsoft.com/office/officeart/2005/8/layout/vList2"/>
    <dgm:cxn modelId="{9B052B76-7285-42CB-864C-CE6ABC10C40A}" type="presParOf" srcId="{EEE5F6E4-97CE-4944-AC02-9942156AF9D8}" destId="{732C5583-078C-424E-ACFD-1795A4B74167}" srcOrd="1" destOrd="0" presId="urn:microsoft.com/office/officeart/2005/8/layout/vList2"/>
    <dgm:cxn modelId="{4EA7E03B-D109-4D63-A583-B67CF8AEF089}" type="presParOf" srcId="{EEE5F6E4-97CE-4944-AC02-9942156AF9D8}" destId="{B98D51D9-5C0D-4055-9D9B-29FBF9CD5638}" srcOrd="2" destOrd="0" presId="urn:microsoft.com/office/officeart/2005/8/layout/vList2"/>
    <dgm:cxn modelId="{5085EBC3-F365-44A4-971D-4094C00E82AE}" type="presParOf" srcId="{EEE5F6E4-97CE-4944-AC02-9942156AF9D8}" destId="{AF7F7A2A-1E0A-4464-B6E2-32D3A3EF224F}" srcOrd="3" destOrd="0" presId="urn:microsoft.com/office/officeart/2005/8/layout/vList2"/>
    <dgm:cxn modelId="{43F82B20-A17D-4957-A112-B32FB48B714D}" type="presParOf" srcId="{EEE5F6E4-97CE-4944-AC02-9942156AF9D8}" destId="{12558589-4906-4A64-A1A7-4AE8A1B25D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16C696-E1FA-4562-922B-099AA43623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C031CC-2F1D-4B31-B44A-9A91D437EF98}">
      <dgm:prSet/>
      <dgm:spPr/>
      <dgm:t>
        <a:bodyPr/>
        <a:lstStyle/>
        <a:p>
          <a:pPr rtl="0"/>
          <a:r>
            <a:rPr lang="de-CH" b="0" baseline="0" dirty="0" err="1" smtClean="0"/>
            <a:t>Cons</a:t>
          </a:r>
          <a:endParaRPr lang="de-CH" dirty="0"/>
        </a:p>
      </dgm:t>
    </dgm:pt>
    <dgm:pt modelId="{0320CCC9-04ED-4DA1-B6BB-98202AB0D567}" type="parTrans" cxnId="{DF53E3C4-8C56-4960-8B56-628B298DA3B0}">
      <dgm:prSet/>
      <dgm:spPr/>
      <dgm:t>
        <a:bodyPr/>
        <a:lstStyle/>
        <a:p>
          <a:endParaRPr lang="de-DE"/>
        </a:p>
      </dgm:t>
    </dgm:pt>
    <dgm:pt modelId="{B1F8D30B-1038-411B-94C7-EF998E653443}" type="sibTrans" cxnId="{DF53E3C4-8C56-4960-8B56-628B298DA3B0}">
      <dgm:prSet/>
      <dgm:spPr/>
      <dgm:t>
        <a:bodyPr/>
        <a:lstStyle/>
        <a:p>
          <a:endParaRPr lang="de-DE"/>
        </a:p>
      </dgm:t>
    </dgm:pt>
    <dgm:pt modelId="{B1E27BB8-AC2D-4A77-BE1E-00E9533BECCC}" type="pres">
      <dgm:prSet presAssocID="{0716C696-E1FA-4562-922B-099AA43623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6C242C8-7436-46EE-8CB2-7AF706FFEAF3}" type="pres">
      <dgm:prSet presAssocID="{47C031CC-2F1D-4B31-B44A-9A91D437EF98}" presName="linNode" presStyleCnt="0"/>
      <dgm:spPr/>
    </dgm:pt>
    <dgm:pt modelId="{B460F72C-FD19-4F5A-860B-79E1AFCE358E}" type="pres">
      <dgm:prSet presAssocID="{47C031CC-2F1D-4B31-B44A-9A91D437EF98}" presName="parentText" presStyleLbl="node1" presStyleIdx="0" presStyleCnt="1" custScaleX="89717" custScaleY="89394" custLinFactNeighborX="620" custLinFactNeighborY="1695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53E3C4-8C56-4960-8B56-628B298DA3B0}" srcId="{0716C696-E1FA-4562-922B-099AA43623E4}" destId="{47C031CC-2F1D-4B31-B44A-9A91D437EF98}" srcOrd="0" destOrd="0" parTransId="{0320CCC9-04ED-4DA1-B6BB-98202AB0D567}" sibTransId="{B1F8D30B-1038-411B-94C7-EF998E653443}"/>
    <dgm:cxn modelId="{FC4CC729-4EBA-4F24-80E0-118A682DF84C}" type="presOf" srcId="{47C031CC-2F1D-4B31-B44A-9A91D437EF98}" destId="{B460F72C-FD19-4F5A-860B-79E1AFCE358E}" srcOrd="0" destOrd="0" presId="urn:microsoft.com/office/officeart/2005/8/layout/vList5"/>
    <dgm:cxn modelId="{3291D428-69AE-4534-8783-DF93CED400C5}" type="presOf" srcId="{0716C696-E1FA-4562-922B-099AA43623E4}" destId="{B1E27BB8-AC2D-4A77-BE1E-00E9533BECCC}" srcOrd="0" destOrd="0" presId="urn:microsoft.com/office/officeart/2005/8/layout/vList5"/>
    <dgm:cxn modelId="{E7D3594B-65CF-4890-B63E-AAC2C4273134}" type="presParOf" srcId="{B1E27BB8-AC2D-4A77-BE1E-00E9533BECCC}" destId="{36C242C8-7436-46EE-8CB2-7AF706FFEAF3}" srcOrd="0" destOrd="0" presId="urn:microsoft.com/office/officeart/2005/8/layout/vList5"/>
    <dgm:cxn modelId="{63838A60-63CA-4F55-9B48-352473F87ACE}" type="presParOf" srcId="{36C242C8-7436-46EE-8CB2-7AF706FFEAF3}" destId="{B460F72C-FD19-4F5A-860B-79E1AFCE35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CEE032-174A-465E-81D7-C6D22C09B5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7758447C-F8DD-4F06-9C63-B53454CEC707}">
      <dgm:prSet/>
      <dgm:spPr/>
      <dgm:t>
        <a:bodyPr/>
        <a:lstStyle/>
        <a:p>
          <a:pPr rtl="0"/>
          <a:r>
            <a:rPr lang="de-CH" smtClean="0"/>
            <a:t>Why was a logistical regression used instead of a Cox Regression? Time factor could have been evaluated as well?</a:t>
          </a:r>
          <a:endParaRPr lang="de-CH"/>
        </a:p>
      </dgm:t>
    </dgm:pt>
    <dgm:pt modelId="{08BB4DE9-D8BE-44D6-8CF8-98D34676E8DA}" type="parTrans" cxnId="{843CEDBB-7427-4690-A35F-5EA17729A6C4}">
      <dgm:prSet/>
      <dgm:spPr/>
      <dgm:t>
        <a:bodyPr/>
        <a:lstStyle/>
        <a:p>
          <a:endParaRPr lang="de-DE"/>
        </a:p>
      </dgm:t>
    </dgm:pt>
    <dgm:pt modelId="{EA5C3DA9-80D7-468A-B797-E432837A9454}" type="sibTrans" cxnId="{843CEDBB-7427-4690-A35F-5EA17729A6C4}">
      <dgm:prSet/>
      <dgm:spPr/>
      <dgm:t>
        <a:bodyPr/>
        <a:lstStyle/>
        <a:p>
          <a:endParaRPr lang="de-DE"/>
        </a:p>
      </dgm:t>
    </dgm:pt>
    <dgm:pt modelId="{9C7A066E-07C6-4060-9683-91EE902AF577}">
      <dgm:prSet/>
      <dgm:spPr/>
      <dgm:t>
        <a:bodyPr/>
        <a:lstStyle/>
        <a:p>
          <a:pPr rtl="0"/>
          <a:r>
            <a:rPr lang="de-CH" smtClean="0"/>
            <a:t>How many Patients did actually meet the Primary Endpoint: in-hospital mortality?</a:t>
          </a:r>
          <a:endParaRPr lang="de-CH"/>
        </a:p>
      </dgm:t>
    </dgm:pt>
    <dgm:pt modelId="{CD98FE07-B760-4AE6-B892-FC5104242105}" type="parTrans" cxnId="{64C9CD15-DB93-4617-9BDD-D2F1BDEE8E0D}">
      <dgm:prSet/>
      <dgm:spPr/>
      <dgm:t>
        <a:bodyPr/>
        <a:lstStyle/>
        <a:p>
          <a:endParaRPr lang="de-DE"/>
        </a:p>
      </dgm:t>
    </dgm:pt>
    <dgm:pt modelId="{C1D14841-FC5A-4D8F-933B-A4A673948E6C}" type="sibTrans" cxnId="{64C9CD15-DB93-4617-9BDD-D2F1BDEE8E0D}">
      <dgm:prSet/>
      <dgm:spPr/>
      <dgm:t>
        <a:bodyPr/>
        <a:lstStyle/>
        <a:p>
          <a:endParaRPr lang="de-DE"/>
        </a:p>
      </dgm:t>
    </dgm:pt>
    <dgm:pt modelId="{1C992656-6C04-4739-A3D4-464F31323BA8}">
      <dgm:prSet/>
      <dgm:spPr/>
      <dgm:t>
        <a:bodyPr/>
        <a:lstStyle/>
        <a:p>
          <a:pPr rtl="0"/>
          <a:r>
            <a:rPr lang="de-CH" smtClean="0"/>
            <a:t>Stratified for etiology of Cirrhosis?</a:t>
          </a:r>
          <a:endParaRPr lang="de-CH"/>
        </a:p>
      </dgm:t>
    </dgm:pt>
    <dgm:pt modelId="{C8D295FF-F2A2-406C-AFE8-2BB177A2F63F}" type="parTrans" cxnId="{64F9CA92-726E-482B-8E7C-3CB0590DB2B9}">
      <dgm:prSet/>
      <dgm:spPr/>
      <dgm:t>
        <a:bodyPr/>
        <a:lstStyle/>
        <a:p>
          <a:endParaRPr lang="de-DE"/>
        </a:p>
      </dgm:t>
    </dgm:pt>
    <dgm:pt modelId="{A89F6FE5-DC4F-4523-BF8A-88BED5A47A14}" type="sibTrans" cxnId="{64F9CA92-726E-482B-8E7C-3CB0590DB2B9}">
      <dgm:prSet/>
      <dgm:spPr/>
      <dgm:t>
        <a:bodyPr/>
        <a:lstStyle/>
        <a:p>
          <a:endParaRPr lang="de-DE"/>
        </a:p>
      </dgm:t>
    </dgm:pt>
    <dgm:pt modelId="{4C8FCA4A-FD09-4600-8A4A-F0316D4EF4D5}">
      <dgm:prSet/>
      <dgm:spPr/>
      <dgm:t>
        <a:bodyPr/>
        <a:lstStyle/>
        <a:p>
          <a:pPr rtl="0"/>
          <a:r>
            <a:rPr lang="de-CH" smtClean="0"/>
            <a:t>Why did they use a 2-day interval for the second paracenteses? Maybe another interval would have been more predictive.</a:t>
          </a:r>
          <a:endParaRPr lang="de-CH"/>
        </a:p>
      </dgm:t>
    </dgm:pt>
    <dgm:pt modelId="{C7D46AC9-E98F-4F0F-9A80-F6C29D9BAC38}" type="parTrans" cxnId="{12276BF1-69D6-400F-A1F3-8B850DC9D91F}">
      <dgm:prSet/>
      <dgm:spPr/>
      <dgm:t>
        <a:bodyPr/>
        <a:lstStyle/>
        <a:p>
          <a:endParaRPr lang="de-DE"/>
        </a:p>
      </dgm:t>
    </dgm:pt>
    <dgm:pt modelId="{24F32383-7F10-4445-9D50-BD47FC0834B3}" type="sibTrans" cxnId="{12276BF1-69D6-400F-A1F3-8B850DC9D91F}">
      <dgm:prSet/>
      <dgm:spPr/>
      <dgm:t>
        <a:bodyPr/>
        <a:lstStyle/>
        <a:p>
          <a:endParaRPr lang="de-DE"/>
        </a:p>
      </dgm:t>
    </dgm:pt>
    <dgm:pt modelId="{27C0C580-9564-4117-88EA-8A630B12D48B}">
      <dgm:prSet/>
      <dgm:spPr/>
      <dgm:t>
        <a:bodyPr/>
        <a:lstStyle/>
        <a:p>
          <a:pPr rtl="0"/>
          <a:r>
            <a:rPr lang="de-CH" smtClean="0"/>
            <a:t>No control group for the cutt-off value of 80% -&gt; self fulfilling prophicy?</a:t>
          </a:r>
          <a:endParaRPr lang="de-CH"/>
        </a:p>
      </dgm:t>
    </dgm:pt>
    <dgm:pt modelId="{AB3370C3-4A19-4EC0-AD56-94A3DE54E400}" type="parTrans" cxnId="{77B37E4C-5B26-45C3-8F72-4431E7956CA1}">
      <dgm:prSet/>
      <dgm:spPr/>
      <dgm:t>
        <a:bodyPr/>
        <a:lstStyle/>
        <a:p>
          <a:endParaRPr lang="de-DE"/>
        </a:p>
      </dgm:t>
    </dgm:pt>
    <dgm:pt modelId="{69FE21E4-FB32-478C-84F4-358349FD4068}" type="sibTrans" cxnId="{77B37E4C-5B26-45C3-8F72-4431E7956CA1}">
      <dgm:prSet/>
      <dgm:spPr/>
      <dgm:t>
        <a:bodyPr/>
        <a:lstStyle/>
        <a:p>
          <a:endParaRPr lang="de-DE"/>
        </a:p>
      </dgm:t>
    </dgm:pt>
    <dgm:pt modelId="{AF07823D-C911-4F3D-87B7-50E145B6A7C5}">
      <dgm:prSet/>
      <dgm:spPr/>
      <dgm:t>
        <a:bodyPr/>
        <a:lstStyle/>
        <a:p>
          <a:pPr rtl="0"/>
          <a:r>
            <a:rPr lang="de-CH" smtClean="0"/>
            <a:t>Is the initial cut-off for diagnosis of SBM via PMN cell counts &gt;250/microlitre predictive and was the 80% cut-off stratified, when there were higher initial values?</a:t>
          </a:r>
          <a:endParaRPr lang="de-CH"/>
        </a:p>
      </dgm:t>
    </dgm:pt>
    <dgm:pt modelId="{CC039D37-78C6-47FB-B25D-4DF3D155C1F9}" type="parTrans" cxnId="{A71B14B1-E013-42F6-8596-84F32D691CC1}">
      <dgm:prSet/>
      <dgm:spPr/>
      <dgm:t>
        <a:bodyPr/>
        <a:lstStyle/>
        <a:p>
          <a:endParaRPr lang="de-DE"/>
        </a:p>
      </dgm:t>
    </dgm:pt>
    <dgm:pt modelId="{CA16A7E5-AD33-498C-8FCF-CF1822F18E74}" type="sibTrans" cxnId="{A71B14B1-E013-42F6-8596-84F32D691CC1}">
      <dgm:prSet/>
      <dgm:spPr/>
      <dgm:t>
        <a:bodyPr/>
        <a:lstStyle/>
        <a:p>
          <a:endParaRPr lang="de-DE"/>
        </a:p>
      </dgm:t>
    </dgm:pt>
    <dgm:pt modelId="{F44FB665-836E-41F1-80D7-9D66DB0CB221}" type="pres">
      <dgm:prSet presAssocID="{B9CEE032-174A-465E-81D7-C6D22C09B5C9}" presName="linear" presStyleCnt="0">
        <dgm:presLayoutVars>
          <dgm:animLvl val="lvl"/>
          <dgm:resizeHandles val="exact"/>
        </dgm:presLayoutVars>
      </dgm:prSet>
      <dgm:spPr/>
    </dgm:pt>
    <dgm:pt modelId="{032ADB71-3A7F-4FFC-BE9F-5DACCA5F8FE7}" type="pres">
      <dgm:prSet presAssocID="{7758447C-F8DD-4F06-9C63-B53454CEC70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B69D808-66D7-4793-8DFA-AA3C177956D7}" type="pres">
      <dgm:prSet presAssocID="{EA5C3DA9-80D7-468A-B797-E432837A9454}" presName="spacer" presStyleCnt="0"/>
      <dgm:spPr/>
    </dgm:pt>
    <dgm:pt modelId="{20D4D42E-1A52-4ED9-B8EB-EA9476683E18}" type="pres">
      <dgm:prSet presAssocID="{9C7A066E-07C6-4060-9683-91EE902AF57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2A25715-9884-4F6B-AE0A-F8A2298088C7}" type="pres">
      <dgm:prSet presAssocID="{C1D14841-FC5A-4D8F-933B-A4A673948E6C}" presName="spacer" presStyleCnt="0"/>
      <dgm:spPr/>
    </dgm:pt>
    <dgm:pt modelId="{77756782-CD30-430D-BDBA-3366617972BB}" type="pres">
      <dgm:prSet presAssocID="{1C992656-6C04-4739-A3D4-464F31323BA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5A125BF-E869-4422-9618-B54944CF7AB9}" type="pres">
      <dgm:prSet presAssocID="{A89F6FE5-DC4F-4523-BF8A-88BED5A47A14}" presName="spacer" presStyleCnt="0"/>
      <dgm:spPr/>
    </dgm:pt>
    <dgm:pt modelId="{B1ABD2CA-5EE0-46BC-9CAA-6A40EF1D8CED}" type="pres">
      <dgm:prSet presAssocID="{4C8FCA4A-FD09-4600-8A4A-F0316D4EF4D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187B06D-EA4C-4EEF-972C-07D950CF7CE0}" type="pres">
      <dgm:prSet presAssocID="{24F32383-7F10-4445-9D50-BD47FC0834B3}" presName="spacer" presStyleCnt="0"/>
      <dgm:spPr/>
    </dgm:pt>
    <dgm:pt modelId="{E9C4E7B5-8A86-4443-B2F9-3C5ABD6427C0}" type="pres">
      <dgm:prSet presAssocID="{27C0C580-9564-4117-88EA-8A630B12D48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201B1B8-3007-444D-ADCF-C5846737EDCE}" type="pres">
      <dgm:prSet presAssocID="{69FE21E4-FB32-478C-84F4-358349FD4068}" presName="spacer" presStyleCnt="0"/>
      <dgm:spPr/>
    </dgm:pt>
    <dgm:pt modelId="{7BF438F4-8201-460A-BB96-9B71CE7CA837}" type="pres">
      <dgm:prSet presAssocID="{AF07823D-C911-4F3D-87B7-50E145B6A7C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4C9CD15-DB93-4617-9BDD-D2F1BDEE8E0D}" srcId="{B9CEE032-174A-465E-81D7-C6D22C09B5C9}" destId="{9C7A066E-07C6-4060-9683-91EE902AF577}" srcOrd="1" destOrd="0" parTransId="{CD98FE07-B760-4AE6-B892-FC5104242105}" sibTransId="{C1D14841-FC5A-4D8F-933B-A4A673948E6C}"/>
    <dgm:cxn modelId="{287309E1-5769-435C-8CB1-D3046ADF1BDF}" type="presOf" srcId="{4C8FCA4A-FD09-4600-8A4A-F0316D4EF4D5}" destId="{B1ABD2CA-5EE0-46BC-9CAA-6A40EF1D8CED}" srcOrd="0" destOrd="0" presId="urn:microsoft.com/office/officeart/2005/8/layout/vList2"/>
    <dgm:cxn modelId="{843CEDBB-7427-4690-A35F-5EA17729A6C4}" srcId="{B9CEE032-174A-465E-81D7-C6D22C09B5C9}" destId="{7758447C-F8DD-4F06-9C63-B53454CEC707}" srcOrd="0" destOrd="0" parTransId="{08BB4DE9-D8BE-44D6-8CF8-98D34676E8DA}" sibTransId="{EA5C3DA9-80D7-468A-B797-E432837A9454}"/>
    <dgm:cxn modelId="{84FAB8B5-AEDE-48EA-AFF2-21A823043F4C}" type="presOf" srcId="{27C0C580-9564-4117-88EA-8A630B12D48B}" destId="{E9C4E7B5-8A86-4443-B2F9-3C5ABD6427C0}" srcOrd="0" destOrd="0" presId="urn:microsoft.com/office/officeart/2005/8/layout/vList2"/>
    <dgm:cxn modelId="{77B37E4C-5B26-45C3-8F72-4431E7956CA1}" srcId="{B9CEE032-174A-465E-81D7-C6D22C09B5C9}" destId="{27C0C580-9564-4117-88EA-8A630B12D48B}" srcOrd="4" destOrd="0" parTransId="{AB3370C3-4A19-4EC0-AD56-94A3DE54E400}" sibTransId="{69FE21E4-FB32-478C-84F4-358349FD4068}"/>
    <dgm:cxn modelId="{6AAB568B-E9D7-4AA0-94B6-04517F9AB38A}" type="presOf" srcId="{9C7A066E-07C6-4060-9683-91EE902AF577}" destId="{20D4D42E-1A52-4ED9-B8EB-EA9476683E18}" srcOrd="0" destOrd="0" presId="urn:microsoft.com/office/officeart/2005/8/layout/vList2"/>
    <dgm:cxn modelId="{596D7E4D-A871-4C0B-9FC8-2CDA9AF2EF11}" type="presOf" srcId="{7758447C-F8DD-4F06-9C63-B53454CEC707}" destId="{032ADB71-3A7F-4FFC-BE9F-5DACCA5F8FE7}" srcOrd="0" destOrd="0" presId="urn:microsoft.com/office/officeart/2005/8/layout/vList2"/>
    <dgm:cxn modelId="{9B37833B-CA39-41E3-9F36-541978629581}" type="presOf" srcId="{AF07823D-C911-4F3D-87B7-50E145B6A7C5}" destId="{7BF438F4-8201-460A-BB96-9B71CE7CA837}" srcOrd="0" destOrd="0" presId="urn:microsoft.com/office/officeart/2005/8/layout/vList2"/>
    <dgm:cxn modelId="{64F9CA92-726E-482B-8E7C-3CB0590DB2B9}" srcId="{B9CEE032-174A-465E-81D7-C6D22C09B5C9}" destId="{1C992656-6C04-4739-A3D4-464F31323BA8}" srcOrd="2" destOrd="0" parTransId="{C8D295FF-F2A2-406C-AFE8-2BB177A2F63F}" sibTransId="{A89F6FE5-DC4F-4523-BF8A-88BED5A47A14}"/>
    <dgm:cxn modelId="{A71B14B1-E013-42F6-8596-84F32D691CC1}" srcId="{B9CEE032-174A-465E-81D7-C6D22C09B5C9}" destId="{AF07823D-C911-4F3D-87B7-50E145B6A7C5}" srcOrd="5" destOrd="0" parTransId="{CC039D37-78C6-47FB-B25D-4DF3D155C1F9}" sibTransId="{CA16A7E5-AD33-498C-8FCF-CF1822F18E74}"/>
    <dgm:cxn modelId="{2E3C2616-3D9A-4E08-B377-2F5D01C1EB99}" type="presOf" srcId="{B9CEE032-174A-465E-81D7-C6D22C09B5C9}" destId="{F44FB665-836E-41F1-80D7-9D66DB0CB221}" srcOrd="0" destOrd="0" presId="urn:microsoft.com/office/officeart/2005/8/layout/vList2"/>
    <dgm:cxn modelId="{12276BF1-69D6-400F-A1F3-8B850DC9D91F}" srcId="{B9CEE032-174A-465E-81D7-C6D22C09B5C9}" destId="{4C8FCA4A-FD09-4600-8A4A-F0316D4EF4D5}" srcOrd="3" destOrd="0" parTransId="{C7D46AC9-E98F-4F0F-9A80-F6C29D9BAC38}" sibTransId="{24F32383-7F10-4445-9D50-BD47FC0834B3}"/>
    <dgm:cxn modelId="{0C6D75EB-667D-46F2-892E-963905C63837}" type="presOf" srcId="{1C992656-6C04-4739-A3D4-464F31323BA8}" destId="{77756782-CD30-430D-BDBA-3366617972BB}" srcOrd="0" destOrd="0" presId="urn:microsoft.com/office/officeart/2005/8/layout/vList2"/>
    <dgm:cxn modelId="{B3CF11D3-8C2F-42AC-ACD3-0752E453831E}" type="presParOf" srcId="{F44FB665-836E-41F1-80D7-9D66DB0CB221}" destId="{032ADB71-3A7F-4FFC-BE9F-5DACCA5F8FE7}" srcOrd="0" destOrd="0" presId="urn:microsoft.com/office/officeart/2005/8/layout/vList2"/>
    <dgm:cxn modelId="{783CEA8F-777C-4421-89C5-A929F1F71A36}" type="presParOf" srcId="{F44FB665-836E-41F1-80D7-9D66DB0CB221}" destId="{2B69D808-66D7-4793-8DFA-AA3C177956D7}" srcOrd="1" destOrd="0" presId="urn:microsoft.com/office/officeart/2005/8/layout/vList2"/>
    <dgm:cxn modelId="{2F4F7495-B15B-4D7F-AAB3-FD033B45B819}" type="presParOf" srcId="{F44FB665-836E-41F1-80D7-9D66DB0CB221}" destId="{20D4D42E-1A52-4ED9-B8EB-EA9476683E18}" srcOrd="2" destOrd="0" presId="urn:microsoft.com/office/officeart/2005/8/layout/vList2"/>
    <dgm:cxn modelId="{342352B9-6E25-4276-993A-1B8381B9FCA5}" type="presParOf" srcId="{F44FB665-836E-41F1-80D7-9D66DB0CB221}" destId="{92A25715-9884-4F6B-AE0A-F8A2298088C7}" srcOrd="3" destOrd="0" presId="urn:microsoft.com/office/officeart/2005/8/layout/vList2"/>
    <dgm:cxn modelId="{2FEE0096-61C7-4121-B9F7-D44F42F366F5}" type="presParOf" srcId="{F44FB665-836E-41F1-80D7-9D66DB0CB221}" destId="{77756782-CD30-430D-BDBA-3366617972BB}" srcOrd="4" destOrd="0" presId="urn:microsoft.com/office/officeart/2005/8/layout/vList2"/>
    <dgm:cxn modelId="{3DF745B2-C657-4B44-B420-C90E078E326C}" type="presParOf" srcId="{F44FB665-836E-41F1-80D7-9D66DB0CB221}" destId="{35A125BF-E869-4422-9618-B54944CF7AB9}" srcOrd="5" destOrd="0" presId="urn:microsoft.com/office/officeart/2005/8/layout/vList2"/>
    <dgm:cxn modelId="{AB1642C1-C849-4C56-99FE-62BA87FA3048}" type="presParOf" srcId="{F44FB665-836E-41F1-80D7-9D66DB0CB221}" destId="{B1ABD2CA-5EE0-46BC-9CAA-6A40EF1D8CED}" srcOrd="6" destOrd="0" presId="urn:microsoft.com/office/officeart/2005/8/layout/vList2"/>
    <dgm:cxn modelId="{40236CA9-6E3A-492F-B604-9D1F945CAA96}" type="presParOf" srcId="{F44FB665-836E-41F1-80D7-9D66DB0CB221}" destId="{8187B06D-EA4C-4EEF-972C-07D950CF7CE0}" srcOrd="7" destOrd="0" presId="urn:microsoft.com/office/officeart/2005/8/layout/vList2"/>
    <dgm:cxn modelId="{91C603E7-6024-4882-BBFD-094C5F30EBEA}" type="presParOf" srcId="{F44FB665-836E-41F1-80D7-9D66DB0CB221}" destId="{E9C4E7B5-8A86-4443-B2F9-3C5ABD6427C0}" srcOrd="8" destOrd="0" presId="urn:microsoft.com/office/officeart/2005/8/layout/vList2"/>
    <dgm:cxn modelId="{98679C9A-0B8E-4D2B-918E-F11193921720}" type="presParOf" srcId="{F44FB665-836E-41F1-80D7-9D66DB0CB221}" destId="{4201B1B8-3007-444D-ADCF-C5846737EDCE}" srcOrd="9" destOrd="0" presId="urn:microsoft.com/office/officeart/2005/8/layout/vList2"/>
    <dgm:cxn modelId="{8858E211-6AC6-48F9-8DDF-19FA10BAA111}" type="presParOf" srcId="{F44FB665-836E-41F1-80D7-9D66DB0CB221}" destId="{7BF438F4-8201-460A-BB96-9B71CE7CA83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7F6FCC-1F7E-4528-B64C-6854D9F7612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71C03AC2-4594-4681-BCBA-B5CFAD28789C}">
      <dgm:prSet/>
      <dgm:spPr/>
      <dgm:t>
        <a:bodyPr/>
        <a:lstStyle/>
        <a:p>
          <a:pPr rtl="0"/>
          <a:r>
            <a:rPr lang="de-CH" baseline="0" smtClean="0"/>
            <a:t>Literature</a:t>
          </a:r>
          <a:endParaRPr lang="de-CH"/>
        </a:p>
      </dgm:t>
    </dgm:pt>
    <dgm:pt modelId="{132C58AC-18BF-4F46-82C0-A06E22D46A90}" type="parTrans" cxnId="{CDA0BBE6-33B7-4F8D-B81D-E0F9D43199FA}">
      <dgm:prSet/>
      <dgm:spPr/>
      <dgm:t>
        <a:bodyPr/>
        <a:lstStyle/>
        <a:p>
          <a:endParaRPr lang="de-DE"/>
        </a:p>
      </dgm:t>
    </dgm:pt>
    <dgm:pt modelId="{9BD533D2-ED4C-423C-8635-1D31D139AA1F}" type="sibTrans" cxnId="{CDA0BBE6-33B7-4F8D-B81D-E0F9D43199FA}">
      <dgm:prSet/>
      <dgm:spPr/>
      <dgm:t>
        <a:bodyPr/>
        <a:lstStyle/>
        <a:p>
          <a:endParaRPr lang="de-DE"/>
        </a:p>
      </dgm:t>
    </dgm:pt>
    <dgm:pt modelId="{CB6C498E-D4E9-4161-880D-FD85891F025D}" type="pres">
      <dgm:prSet presAssocID="{AD7F6FCC-1F7E-4528-B64C-6854D9F7612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2F4E742-23BC-4C42-B5FD-5EAE5515710E}" type="pres">
      <dgm:prSet presAssocID="{71C03AC2-4594-4681-BCBA-B5CFAD28789C}" presName="circle1" presStyleLbl="node1" presStyleIdx="0" presStyleCnt="1"/>
      <dgm:spPr/>
    </dgm:pt>
    <dgm:pt modelId="{12D2AA1C-043C-4316-83D5-FE16E2D3F27B}" type="pres">
      <dgm:prSet presAssocID="{71C03AC2-4594-4681-BCBA-B5CFAD28789C}" presName="space" presStyleCnt="0"/>
      <dgm:spPr/>
    </dgm:pt>
    <dgm:pt modelId="{20B0CCF3-921A-416A-9EF4-B971B23DAA7A}" type="pres">
      <dgm:prSet presAssocID="{71C03AC2-4594-4681-BCBA-B5CFAD28789C}" presName="rect1" presStyleLbl="alignAcc1" presStyleIdx="0" presStyleCnt="1"/>
      <dgm:spPr/>
      <dgm:t>
        <a:bodyPr/>
        <a:lstStyle/>
        <a:p>
          <a:endParaRPr lang="de-DE"/>
        </a:p>
      </dgm:t>
    </dgm:pt>
    <dgm:pt modelId="{0F373870-4107-440A-93E4-57C4A93CECFD}" type="pres">
      <dgm:prSet presAssocID="{71C03AC2-4594-4681-BCBA-B5CFAD28789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6EE9680-199D-43F1-8BB9-C7B95E89A677}" type="presOf" srcId="{AD7F6FCC-1F7E-4528-B64C-6854D9F76122}" destId="{CB6C498E-D4E9-4161-880D-FD85891F025D}" srcOrd="0" destOrd="0" presId="urn:microsoft.com/office/officeart/2005/8/layout/target3"/>
    <dgm:cxn modelId="{300B70E8-1DE1-4A84-BA1D-A09720B5FD18}" type="presOf" srcId="{71C03AC2-4594-4681-BCBA-B5CFAD28789C}" destId="{20B0CCF3-921A-416A-9EF4-B971B23DAA7A}" srcOrd="0" destOrd="0" presId="urn:microsoft.com/office/officeart/2005/8/layout/target3"/>
    <dgm:cxn modelId="{C6D70034-B71D-46AB-8387-7753B8AC0C7F}" type="presOf" srcId="{71C03AC2-4594-4681-BCBA-B5CFAD28789C}" destId="{0F373870-4107-440A-93E4-57C4A93CECFD}" srcOrd="1" destOrd="0" presId="urn:microsoft.com/office/officeart/2005/8/layout/target3"/>
    <dgm:cxn modelId="{CDA0BBE6-33B7-4F8D-B81D-E0F9D43199FA}" srcId="{AD7F6FCC-1F7E-4528-B64C-6854D9F76122}" destId="{71C03AC2-4594-4681-BCBA-B5CFAD28789C}" srcOrd="0" destOrd="0" parTransId="{132C58AC-18BF-4F46-82C0-A06E22D46A90}" sibTransId="{9BD533D2-ED4C-423C-8635-1D31D139AA1F}"/>
    <dgm:cxn modelId="{52250A14-277B-49B9-B5C4-A5510F5F5762}" type="presParOf" srcId="{CB6C498E-D4E9-4161-880D-FD85891F025D}" destId="{02F4E742-23BC-4C42-B5FD-5EAE5515710E}" srcOrd="0" destOrd="0" presId="urn:microsoft.com/office/officeart/2005/8/layout/target3"/>
    <dgm:cxn modelId="{3820CEE5-5BDA-4B32-AC87-34EDAF03AFF3}" type="presParOf" srcId="{CB6C498E-D4E9-4161-880D-FD85891F025D}" destId="{12D2AA1C-043C-4316-83D5-FE16E2D3F27B}" srcOrd="1" destOrd="0" presId="urn:microsoft.com/office/officeart/2005/8/layout/target3"/>
    <dgm:cxn modelId="{B918462E-CB8F-4CE1-B8A6-610B6DC690B7}" type="presParOf" srcId="{CB6C498E-D4E9-4161-880D-FD85891F025D}" destId="{20B0CCF3-921A-416A-9EF4-B971B23DAA7A}" srcOrd="2" destOrd="0" presId="urn:microsoft.com/office/officeart/2005/8/layout/target3"/>
    <dgm:cxn modelId="{FB74B23A-E777-4F51-BEF8-5A494632C236}" type="presParOf" srcId="{CB6C498E-D4E9-4161-880D-FD85891F025D}" destId="{0F373870-4107-440A-93E4-57C4A93CECF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D77777-C385-49CF-8C33-ABCF7F05E5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2190A778-7F20-4D85-90C3-1BF3BCC9FABE}">
      <dgm:prSet/>
      <dgm:spPr/>
      <dgm:t>
        <a:bodyPr/>
        <a:lstStyle/>
        <a:p>
          <a:pPr rtl="0"/>
          <a:r>
            <a:rPr lang="it-IT" smtClean="0"/>
            <a:t>1. Rimola A, et al. J Hepatol 2000;32:142-53.</a:t>
          </a:r>
          <a:endParaRPr lang="de-CH"/>
        </a:p>
      </dgm:t>
    </dgm:pt>
    <dgm:pt modelId="{C26A2D82-34B5-40F4-8A85-A3C0FA8691D3}" type="parTrans" cxnId="{09697087-E15E-4D95-B098-B7C2A5B1D131}">
      <dgm:prSet/>
      <dgm:spPr/>
      <dgm:t>
        <a:bodyPr/>
        <a:lstStyle/>
        <a:p>
          <a:endParaRPr lang="de-DE"/>
        </a:p>
      </dgm:t>
    </dgm:pt>
    <dgm:pt modelId="{5D8D8C51-4D09-49EB-938F-60D52834BA42}" type="sibTrans" cxnId="{09697087-E15E-4D95-B098-B7C2A5B1D131}">
      <dgm:prSet/>
      <dgm:spPr/>
      <dgm:t>
        <a:bodyPr/>
        <a:lstStyle/>
        <a:p>
          <a:endParaRPr lang="de-DE"/>
        </a:p>
      </dgm:t>
    </dgm:pt>
    <dgm:pt modelId="{B8CDAD37-B6D2-42AE-8DCA-0C3B0F5B06D1}">
      <dgm:prSet/>
      <dgm:spPr/>
      <dgm:t>
        <a:bodyPr/>
        <a:lstStyle/>
        <a:p>
          <a:pPr rtl="0"/>
          <a:r>
            <a:rPr lang="de-CH" smtClean="0"/>
            <a:t>2. Follo A, et al. Hepatology 1994;20:1495-501.</a:t>
          </a:r>
          <a:endParaRPr lang="de-CH"/>
        </a:p>
      </dgm:t>
    </dgm:pt>
    <dgm:pt modelId="{190B2459-20AD-4607-95F5-4133FF66F223}" type="parTrans" cxnId="{EEB9FBC7-709B-4FDB-AF67-31F12F67621A}">
      <dgm:prSet/>
      <dgm:spPr/>
      <dgm:t>
        <a:bodyPr/>
        <a:lstStyle/>
        <a:p>
          <a:endParaRPr lang="de-DE"/>
        </a:p>
      </dgm:t>
    </dgm:pt>
    <dgm:pt modelId="{D4ED7336-0168-4069-BC49-4DF45B5ED7E9}" type="sibTrans" cxnId="{EEB9FBC7-709B-4FDB-AF67-31F12F67621A}">
      <dgm:prSet/>
      <dgm:spPr/>
      <dgm:t>
        <a:bodyPr/>
        <a:lstStyle/>
        <a:p>
          <a:endParaRPr lang="de-DE"/>
        </a:p>
      </dgm:t>
    </dgm:pt>
    <dgm:pt modelId="{09F5A9C8-0265-4325-ABCF-F1DC5D960C14}">
      <dgm:prSet/>
      <dgm:spPr/>
      <dgm:t>
        <a:bodyPr/>
        <a:lstStyle/>
        <a:p>
          <a:pPr rtl="0"/>
          <a:r>
            <a:rPr lang="it-IT" smtClean="0"/>
            <a:t>3. Devani K, et al. J Clin Gastroenterol 2019;53:e68-e74.</a:t>
          </a:r>
          <a:endParaRPr lang="de-CH"/>
        </a:p>
      </dgm:t>
    </dgm:pt>
    <dgm:pt modelId="{52E87C85-2A00-424E-8BF1-AC16426B8EBA}" type="parTrans" cxnId="{9D57E6B5-4767-4B85-8E45-EE861029D29E}">
      <dgm:prSet/>
      <dgm:spPr/>
      <dgm:t>
        <a:bodyPr/>
        <a:lstStyle/>
        <a:p>
          <a:endParaRPr lang="de-DE"/>
        </a:p>
      </dgm:t>
    </dgm:pt>
    <dgm:pt modelId="{6A28B6DE-59B8-4386-A4F1-D3AB53FB025E}" type="sibTrans" cxnId="{9D57E6B5-4767-4B85-8E45-EE861029D29E}">
      <dgm:prSet/>
      <dgm:spPr/>
      <dgm:t>
        <a:bodyPr/>
        <a:lstStyle/>
        <a:p>
          <a:endParaRPr lang="de-DE"/>
        </a:p>
      </dgm:t>
    </dgm:pt>
    <dgm:pt modelId="{7CD12180-CC45-4F69-B022-A5F29020EFAE}">
      <dgm:prSet/>
      <dgm:spPr/>
      <dgm:t>
        <a:bodyPr/>
        <a:lstStyle/>
        <a:p>
          <a:pPr rtl="0"/>
          <a:r>
            <a:rPr lang="nl-NL" smtClean="0"/>
            <a:t>4. Goel A, et al. J Clin Gastroenterol 2017;51:278-284.</a:t>
          </a:r>
          <a:endParaRPr lang="de-CH"/>
        </a:p>
      </dgm:t>
    </dgm:pt>
    <dgm:pt modelId="{D6B81F36-AF77-487C-B0BF-AEF8FAEAD7F3}" type="parTrans" cxnId="{BCF78B54-4AB0-4471-B8D8-CEC080A8FD6B}">
      <dgm:prSet/>
      <dgm:spPr/>
      <dgm:t>
        <a:bodyPr/>
        <a:lstStyle/>
        <a:p>
          <a:endParaRPr lang="de-DE"/>
        </a:p>
      </dgm:t>
    </dgm:pt>
    <dgm:pt modelId="{2FEACFAB-2269-43D1-BE4A-6E44BD427337}" type="sibTrans" cxnId="{BCF78B54-4AB0-4471-B8D8-CEC080A8FD6B}">
      <dgm:prSet/>
      <dgm:spPr/>
      <dgm:t>
        <a:bodyPr/>
        <a:lstStyle/>
        <a:p>
          <a:endParaRPr lang="de-DE"/>
        </a:p>
      </dgm:t>
    </dgm:pt>
    <dgm:pt modelId="{8FBE57A2-4275-417A-8053-E2906A3A1CD9}">
      <dgm:prSet/>
      <dgm:spPr/>
      <dgm:t>
        <a:bodyPr/>
        <a:lstStyle/>
        <a:p>
          <a:pPr rtl="0"/>
          <a:r>
            <a:rPr lang="it-IT" smtClean="0"/>
            <a:t>5. Santoiemma PP, et al. PLoS One 2020;15:e0239470.</a:t>
          </a:r>
          <a:endParaRPr lang="de-CH"/>
        </a:p>
      </dgm:t>
    </dgm:pt>
    <dgm:pt modelId="{C578990E-C56C-4B52-A2D8-5EF646724C76}" type="parTrans" cxnId="{B3A6D59A-5E23-4A4A-9E59-4B37133095CB}">
      <dgm:prSet/>
      <dgm:spPr/>
      <dgm:t>
        <a:bodyPr/>
        <a:lstStyle/>
        <a:p>
          <a:endParaRPr lang="de-DE"/>
        </a:p>
      </dgm:t>
    </dgm:pt>
    <dgm:pt modelId="{E97F3204-B13A-40E0-9AA2-A8840BBCCA18}" type="sibTrans" cxnId="{B3A6D59A-5E23-4A4A-9E59-4B37133095CB}">
      <dgm:prSet/>
      <dgm:spPr/>
      <dgm:t>
        <a:bodyPr/>
        <a:lstStyle/>
        <a:p>
          <a:endParaRPr lang="de-DE"/>
        </a:p>
      </dgm:t>
    </dgm:pt>
    <dgm:pt modelId="{C25FC8D8-742B-451D-AECA-C4476EEECE54}">
      <dgm:prSet/>
      <dgm:spPr/>
      <dgm:t>
        <a:bodyPr/>
        <a:lstStyle/>
        <a:p>
          <a:pPr rtl="0"/>
          <a:r>
            <a:rPr lang="de-CH" smtClean="0"/>
            <a:t>6. Akriviadis EA, et al. Gastroenterology 1990;98:127-33.</a:t>
          </a:r>
          <a:endParaRPr lang="de-CH"/>
        </a:p>
      </dgm:t>
    </dgm:pt>
    <dgm:pt modelId="{B01A2EA5-04D5-490E-A87B-AC274B6148BE}" type="parTrans" cxnId="{FFA83AD0-5760-408C-A109-A41B8A323FF9}">
      <dgm:prSet/>
      <dgm:spPr/>
      <dgm:t>
        <a:bodyPr/>
        <a:lstStyle/>
        <a:p>
          <a:endParaRPr lang="de-DE"/>
        </a:p>
      </dgm:t>
    </dgm:pt>
    <dgm:pt modelId="{EB7E74F9-925C-4738-856F-7D67A532E63C}" type="sibTrans" cxnId="{FFA83AD0-5760-408C-A109-A41B8A323FF9}">
      <dgm:prSet/>
      <dgm:spPr/>
      <dgm:t>
        <a:bodyPr/>
        <a:lstStyle/>
        <a:p>
          <a:endParaRPr lang="de-DE"/>
        </a:p>
      </dgm:t>
    </dgm:pt>
    <dgm:pt modelId="{202CB1C9-B523-4BC2-9438-B19F46369F9A}">
      <dgm:prSet/>
      <dgm:spPr/>
      <dgm:t>
        <a:bodyPr/>
        <a:lstStyle/>
        <a:p>
          <a:pPr rtl="0"/>
          <a:r>
            <a:rPr lang="de-CH" smtClean="0"/>
            <a:t>7. Runyon BA, et al. Arch Intern Med 1986;146:1563-5.</a:t>
          </a:r>
          <a:endParaRPr lang="de-CH"/>
        </a:p>
      </dgm:t>
    </dgm:pt>
    <dgm:pt modelId="{B62E30D7-5D01-4DDE-83C8-1412FE1681C6}" type="parTrans" cxnId="{3E54B2E3-73E9-4B38-A0E8-7248F67C27DD}">
      <dgm:prSet/>
      <dgm:spPr/>
      <dgm:t>
        <a:bodyPr/>
        <a:lstStyle/>
        <a:p>
          <a:endParaRPr lang="de-DE"/>
        </a:p>
      </dgm:t>
    </dgm:pt>
    <dgm:pt modelId="{F205F67C-9A59-4CAC-B37D-F3F507BECACC}" type="sibTrans" cxnId="{3E54B2E3-73E9-4B38-A0E8-7248F67C27DD}">
      <dgm:prSet/>
      <dgm:spPr/>
      <dgm:t>
        <a:bodyPr/>
        <a:lstStyle/>
        <a:p>
          <a:endParaRPr lang="de-DE"/>
        </a:p>
      </dgm:t>
    </dgm:pt>
    <dgm:pt modelId="{90B34E26-899C-41A6-9059-DA0977422F3D}">
      <dgm:prSet/>
      <dgm:spPr/>
      <dgm:t>
        <a:bodyPr/>
        <a:lstStyle/>
        <a:p>
          <a:pPr rtl="0"/>
          <a:r>
            <a:rPr lang="en-US" smtClean="0"/>
            <a:t>8. Runyon BA; AASLD Practice Guidelines Committee. Hepatology 2009;49:2087-107.</a:t>
          </a:r>
          <a:endParaRPr lang="de-CH"/>
        </a:p>
      </dgm:t>
    </dgm:pt>
    <dgm:pt modelId="{79C2975A-10C4-48BC-90A7-6511BCF07DE7}" type="parTrans" cxnId="{D1D03051-65D0-4F20-AB0B-C0B48B7E13A9}">
      <dgm:prSet/>
      <dgm:spPr/>
      <dgm:t>
        <a:bodyPr/>
        <a:lstStyle/>
        <a:p>
          <a:endParaRPr lang="de-DE"/>
        </a:p>
      </dgm:t>
    </dgm:pt>
    <dgm:pt modelId="{F73C2639-458D-4185-A1A1-36CE1F3C89F7}" type="sibTrans" cxnId="{D1D03051-65D0-4F20-AB0B-C0B48B7E13A9}">
      <dgm:prSet/>
      <dgm:spPr/>
      <dgm:t>
        <a:bodyPr/>
        <a:lstStyle/>
        <a:p>
          <a:endParaRPr lang="de-DE"/>
        </a:p>
      </dgm:t>
    </dgm:pt>
    <dgm:pt modelId="{414E14BD-FC02-4824-B666-AB2B22977C33}" type="pres">
      <dgm:prSet presAssocID="{E8D77777-C385-49CF-8C33-ABCF7F05E5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1D7FB51-5172-4DF0-981C-DC03F45D82A1}" type="pres">
      <dgm:prSet presAssocID="{2190A778-7F20-4D85-90C3-1BF3BCC9FAB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E7713B-14E2-4DFE-BBF4-82C2F3112AA1}" type="pres">
      <dgm:prSet presAssocID="{5D8D8C51-4D09-49EB-938F-60D52834BA42}" presName="spacer" presStyleCnt="0"/>
      <dgm:spPr/>
    </dgm:pt>
    <dgm:pt modelId="{BA99E2C3-9B20-4632-A394-198918C8E34F}" type="pres">
      <dgm:prSet presAssocID="{B8CDAD37-B6D2-42AE-8DCA-0C3B0F5B06D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98F44A-6FD8-4BE6-948D-55DC0F4EE705}" type="pres">
      <dgm:prSet presAssocID="{D4ED7336-0168-4069-BC49-4DF45B5ED7E9}" presName="spacer" presStyleCnt="0"/>
      <dgm:spPr/>
    </dgm:pt>
    <dgm:pt modelId="{7FA6CF22-E18E-42AF-A3B5-9A671F11AEC4}" type="pres">
      <dgm:prSet presAssocID="{09F5A9C8-0265-4325-ABCF-F1DC5D960C1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672011-ED82-4CDE-A500-4D744E7760B3}" type="pres">
      <dgm:prSet presAssocID="{6A28B6DE-59B8-4386-A4F1-D3AB53FB025E}" presName="spacer" presStyleCnt="0"/>
      <dgm:spPr/>
    </dgm:pt>
    <dgm:pt modelId="{7C05E8A0-B940-4FB7-A9F7-B4DF753CDBDF}" type="pres">
      <dgm:prSet presAssocID="{7CD12180-CC45-4F69-B022-A5F29020EFA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1E4B4B-6EBF-499B-93CE-9C00A968C15E}" type="pres">
      <dgm:prSet presAssocID="{2FEACFAB-2269-43D1-BE4A-6E44BD427337}" presName="spacer" presStyleCnt="0"/>
      <dgm:spPr/>
    </dgm:pt>
    <dgm:pt modelId="{668BAAA9-7607-419D-88CD-2DD80495E619}" type="pres">
      <dgm:prSet presAssocID="{8FBE57A2-4275-417A-8053-E2906A3A1CD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852225-7410-4A5B-938D-76BE271A6119}" type="pres">
      <dgm:prSet presAssocID="{E97F3204-B13A-40E0-9AA2-A8840BBCCA18}" presName="spacer" presStyleCnt="0"/>
      <dgm:spPr/>
    </dgm:pt>
    <dgm:pt modelId="{94A667C5-2F38-4880-BFB7-4B6B2607C293}" type="pres">
      <dgm:prSet presAssocID="{C25FC8D8-742B-451D-AECA-C4476EEECE5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72DF5-3E02-4F84-BDE8-EAC0309DDCB4}" type="pres">
      <dgm:prSet presAssocID="{EB7E74F9-925C-4738-856F-7D67A532E63C}" presName="spacer" presStyleCnt="0"/>
      <dgm:spPr/>
    </dgm:pt>
    <dgm:pt modelId="{9EDF5D92-05DA-40C1-8A1D-9C6B34F188EC}" type="pres">
      <dgm:prSet presAssocID="{202CB1C9-B523-4BC2-9438-B19F46369F9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AE6E9D-108A-4395-A0A3-D4AA2294474E}" type="pres">
      <dgm:prSet presAssocID="{F205F67C-9A59-4CAC-B37D-F3F507BECACC}" presName="spacer" presStyleCnt="0"/>
      <dgm:spPr/>
    </dgm:pt>
    <dgm:pt modelId="{ECC1B3BC-F02C-4A64-BD4D-137EEAB9F238}" type="pres">
      <dgm:prSet presAssocID="{90B34E26-899C-41A6-9059-DA0977422F3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697087-E15E-4D95-B098-B7C2A5B1D131}" srcId="{E8D77777-C385-49CF-8C33-ABCF7F05E50B}" destId="{2190A778-7F20-4D85-90C3-1BF3BCC9FABE}" srcOrd="0" destOrd="0" parTransId="{C26A2D82-34B5-40F4-8A85-A3C0FA8691D3}" sibTransId="{5D8D8C51-4D09-49EB-938F-60D52834BA42}"/>
    <dgm:cxn modelId="{7B6EC655-6527-431C-84EC-2328434CBE2A}" type="presOf" srcId="{C25FC8D8-742B-451D-AECA-C4476EEECE54}" destId="{94A667C5-2F38-4880-BFB7-4B6B2607C293}" srcOrd="0" destOrd="0" presId="urn:microsoft.com/office/officeart/2005/8/layout/vList2"/>
    <dgm:cxn modelId="{D1D03051-65D0-4F20-AB0B-C0B48B7E13A9}" srcId="{E8D77777-C385-49CF-8C33-ABCF7F05E50B}" destId="{90B34E26-899C-41A6-9059-DA0977422F3D}" srcOrd="7" destOrd="0" parTransId="{79C2975A-10C4-48BC-90A7-6511BCF07DE7}" sibTransId="{F73C2639-458D-4185-A1A1-36CE1F3C89F7}"/>
    <dgm:cxn modelId="{001D4A7C-11BA-4005-B079-323F63684C36}" type="presOf" srcId="{B8CDAD37-B6D2-42AE-8DCA-0C3B0F5B06D1}" destId="{BA99E2C3-9B20-4632-A394-198918C8E34F}" srcOrd="0" destOrd="0" presId="urn:microsoft.com/office/officeart/2005/8/layout/vList2"/>
    <dgm:cxn modelId="{A52890A9-1DA4-481F-85A7-45D6036D04EF}" type="presOf" srcId="{90B34E26-899C-41A6-9059-DA0977422F3D}" destId="{ECC1B3BC-F02C-4A64-BD4D-137EEAB9F238}" srcOrd="0" destOrd="0" presId="urn:microsoft.com/office/officeart/2005/8/layout/vList2"/>
    <dgm:cxn modelId="{3E54B2E3-73E9-4B38-A0E8-7248F67C27DD}" srcId="{E8D77777-C385-49CF-8C33-ABCF7F05E50B}" destId="{202CB1C9-B523-4BC2-9438-B19F46369F9A}" srcOrd="6" destOrd="0" parTransId="{B62E30D7-5D01-4DDE-83C8-1412FE1681C6}" sibTransId="{F205F67C-9A59-4CAC-B37D-F3F507BECACC}"/>
    <dgm:cxn modelId="{FFA83AD0-5760-408C-A109-A41B8A323FF9}" srcId="{E8D77777-C385-49CF-8C33-ABCF7F05E50B}" destId="{C25FC8D8-742B-451D-AECA-C4476EEECE54}" srcOrd="5" destOrd="0" parTransId="{B01A2EA5-04D5-490E-A87B-AC274B6148BE}" sibTransId="{EB7E74F9-925C-4738-856F-7D67A532E63C}"/>
    <dgm:cxn modelId="{B7FEC121-1B43-4341-B64D-1DDEF80922E0}" type="presOf" srcId="{8FBE57A2-4275-417A-8053-E2906A3A1CD9}" destId="{668BAAA9-7607-419D-88CD-2DD80495E619}" srcOrd="0" destOrd="0" presId="urn:microsoft.com/office/officeart/2005/8/layout/vList2"/>
    <dgm:cxn modelId="{9D57E6B5-4767-4B85-8E45-EE861029D29E}" srcId="{E8D77777-C385-49CF-8C33-ABCF7F05E50B}" destId="{09F5A9C8-0265-4325-ABCF-F1DC5D960C14}" srcOrd="2" destOrd="0" parTransId="{52E87C85-2A00-424E-8BF1-AC16426B8EBA}" sibTransId="{6A28B6DE-59B8-4386-A4F1-D3AB53FB025E}"/>
    <dgm:cxn modelId="{BCF78B54-4AB0-4471-B8D8-CEC080A8FD6B}" srcId="{E8D77777-C385-49CF-8C33-ABCF7F05E50B}" destId="{7CD12180-CC45-4F69-B022-A5F29020EFAE}" srcOrd="3" destOrd="0" parTransId="{D6B81F36-AF77-487C-B0BF-AEF8FAEAD7F3}" sibTransId="{2FEACFAB-2269-43D1-BE4A-6E44BD427337}"/>
    <dgm:cxn modelId="{3F460021-852E-4381-86CE-682AE17924F8}" type="presOf" srcId="{202CB1C9-B523-4BC2-9438-B19F46369F9A}" destId="{9EDF5D92-05DA-40C1-8A1D-9C6B34F188EC}" srcOrd="0" destOrd="0" presId="urn:microsoft.com/office/officeart/2005/8/layout/vList2"/>
    <dgm:cxn modelId="{F9EC1454-403B-41FA-98BC-B1F6F1DAF07D}" type="presOf" srcId="{09F5A9C8-0265-4325-ABCF-F1DC5D960C14}" destId="{7FA6CF22-E18E-42AF-A3B5-9A671F11AEC4}" srcOrd="0" destOrd="0" presId="urn:microsoft.com/office/officeart/2005/8/layout/vList2"/>
    <dgm:cxn modelId="{EF20C30B-1034-451F-BD14-64504D6ED373}" type="presOf" srcId="{E8D77777-C385-49CF-8C33-ABCF7F05E50B}" destId="{414E14BD-FC02-4824-B666-AB2B22977C33}" srcOrd="0" destOrd="0" presId="urn:microsoft.com/office/officeart/2005/8/layout/vList2"/>
    <dgm:cxn modelId="{667CC086-58F8-4E00-9528-6D7BA4E37CBF}" type="presOf" srcId="{2190A778-7F20-4D85-90C3-1BF3BCC9FABE}" destId="{E1D7FB51-5172-4DF0-981C-DC03F45D82A1}" srcOrd="0" destOrd="0" presId="urn:microsoft.com/office/officeart/2005/8/layout/vList2"/>
    <dgm:cxn modelId="{B3A6D59A-5E23-4A4A-9E59-4B37133095CB}" srcId="{E8D77777-C385-49CF-8C33-ABCF7F05E50B}" destId="{8FBE57A2-4275-417A-8053-E2906A3A1CD9}" srcOrd="4" destOrd="0" parTransId="{C578990E-C56C-4B52-A2D8-5EF646724C76}" sibTransId="{E97F3204-B13A-40E0-9AA2-A8840BBCCA18}"/>
    <dgm:cxn modelId="{377FB9FB-5C1F-4210-95C2-E680F71EC027}" type="presOf" srcId="{7CD12180-CC45-4F69-B022-A5F29020EFAE}" destId="{7C05E8A0-B940-4FB7-A9F7-B4DF753CDBDF}" srcOrd="0" destOrd="0" presId="urn:microsoft.com/office/officeart/2005/8/layout/vList2"/>
    <dgm:cxn modelId="{EEB9FBC7-709B-4FDB-AF67-31F12F67621A}" srcId="{E8D77777-C385-49CF-8C33-ABCF7F05E50B}" destId="{B8CDAD37-B6D2-42AE-8DCA-0C3B0F5B06D1}" srcOrd="1" destOrd="0" parTransId="{190B2459-20AD-4607-95F5-4133FF66F223}" sibTransId="{D4ED7336-0168-4069-BC49-4DF45B5ED7E9}"/>
    <dgm:cxn modelId="{8F795ED7-23E7-4212-A7A1-706455EAE471}" type="presParOf" srcId="{414E14BD-FC02-4824-B666-AB2B22977C33}" destId="{E1D7FB51-5172-4DF0-981C-DC03F45D82A1}" srcOrd="0" destOrd="0" presId="urn:microsoft.com/office/officeart/2005/8/layout/vList2"/>
    <dgm:cxn modelId="{EBE2950E-08CB-4FC7-A1AD-30149BABB982}" type="presParOf" srcId="{414E14BD-FC02-4824-B666-AB2B22977C33}" destId="{8AE7713B-14E2-4DFE-BBF4-82C2F3112AA1}" srcOrd="1" destOrd="0" presId="urn:microsoft.com/office/officeart/2005/8/layout/vList2"/>
    <dgm:cxn modelId="{6055D7FF-D989-418C-9E70-5C1001C40497}" type="presParOf" srcId="{414E14BD-FC02-4824-B666-AB2B22977C33}" destId="{BA99E2C3-9B20-4632-A394-198918C8E34F}" srcOrd="2" destOrd="0" presId="urn:microsoft.com/office/officeart/2005/8/layout/vList2"/>
    <dgm:cxn modelId="{40A2CF98-4441-44E2-9F17-64624B4453F4}" type="presParOf" srcId="{414E14BD-FC02-4824-B666-AB2B22977C33}" destId="{BF98F44A-6FD8-4BE6-948D-55DC0F4EE705}" srcOrd="3" destOrd="0" presId="urn:microsoft.com/office/officeart/2005/8/layout/vList2"/>
    <dgm:cxn modelId="{5024755E-24AE-41E6-A6AA-05DB44504B43}" type="presParOf" srcId="{414E14BD-FC02-4824-B666-AB2B22977C33}" destId="{7FA6CF22-E18E-42AF-A3B5-9A671F11AEC4}" srcOrd="4" destOrd="0" presId="urn:microsoft.com/office/officeart/2005/8/layout/vList2"/>
    <dgm:cxn modelId="{2F12825D-90D5-4CB3-A101-C591DF85D770}" type="presParOf" srcId="{414E14BD-FC02-4824-B666-AB2B22977C33}" destId="{94672011-ED82-4CDE-A500-4D744E7760B3}" srcOrd="5" destOrd="0" presId="urn:microsoft.com/office/officeart/2005/8/layout/vList2"/>
    <dgm:cxn modelId="{3FDC03F2-1162-4659-8B1E-8730FB32A15A}" type="presParOf" srcId="{414E14BD-FC02-4824-B666-AB2B22977C33}" destId="{7C05E8A0-B940-4FB7-A9F7-B4DF753CDBDF}" srcOrd="6" destOrd="0" presId="urn:microsoft.com/office/officeart/2005/8/layout/vList2"/>
    <dgm:cxn modelId="{FDA5DE5E-0D49-4005-B38B-7FE24E5EFE9D}" type="presParOf" srcId="{414E14BD-FC02-4824-B666-AB2B22977C33}" destId="{0C1E4B4B-6EBF-499B-93CE-9C00A968C15E}" srcOrd="7" destOrd="0" presId="urn:microsoft.com/office/officeart/2005/8/layout/vList2"/>
    <dgm:cxn modelId="{DC3343AB-4DE4-4612-AAED-C5C91943FA71}" type="presParOf" srcId="{414E14BD-FC02-4824-B666-AB2B22977C33}" destId="{668BAAA9-7607-419D-88CD-2DD80495E619}" srcOrd="8" destOrd="0" presId="urn:microsoft.com/office/officeart/2005/8/layout/vList2"/>
    <dgm:cxn modelId="{AECBA092-6A34-47EB-9125-E2DA7C11D964}" type="presParOf" srcId="{414E14BD-FC02-4824-B666-AB2B22977C33}" destId="{3A852225-7410-4A5B-938D-76BE271A6119}" srcOrd="9" destOrd="0" presId="urn:microsoft.com/office/officeart/2005/8/layout/vList2"/>
    <dgm:cxn modelId="{3914A24C-4FCF-4195-B7E1-28D5CA8E608A}" type="presParOf" srcId="{414E14BD-FC02-4824-B666-AB2B22977C33}" destId="{94A667C5-2F38-4880-BFB7-4B6B2607C293}" srcOrd="10" destOrd="0" presId="urn:microsoft.com/office/officeart/2005/8/layout/vList2"/>
    <dgm:cxn modelId="{88216559-CE0F-4296-8573-BB5CB5CC2FE6}" type="presParOf" srcId="{414E14BD-FC02-4824-B666-AB2B22977C33}" destId="{5F672DF5-3E02-4F84-BDE8-EAC0309DDCB4}" srcOrd="11" destOrd="0" presId="urn:microsoft.com/office/officeart/2005/8/layout/vList2"/>
    <dgm:cxn modelId="{D0DBB29C-2A67-47EC-9439-052E2F8E9F84}" type="presParOf" srcId="{414E14BD-FC02-4824-B666-AB2B22977C33}" destId="{9EDF5D92-05DA-40C1-8A1D-9C6B34F188EC}" srcOrd="12" destOrd="0" presId="urn:microsoft.com/office/officeart/2005/8/layout/vList2"/>
    <dgm:cxn modelId="{297A05EE-5791-4DD2-9E74-5653C62F05F6}" type="presParOf" srcId="{414E14BD-FC02-4824-B666-AB2B22977C33}" destId="{08AE6E9D-108A-4395-A0A3-D4AA2294474E}" srcOrd="13" destOrd="0" presId="urn:microsoft.com/office/officeart/2005/8/layout/vList2"/>
    <dgm:cxn modelId="{2DDD188B-7231-4EA9-883E-37AB412E8706}" type="presParOf" srcId="{414E14BD-FC02-4824-B666-AB2B22977C33}" destId="{ECC1B3BC-F02C-4A64-BD4D-137EEAB9F23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A0A1BB-FF34-4FF2-8570-E16559B730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EF99F3F9-9E90-45BF-8C79-55EFA81DC560}">
      <dgm:prSet/>
      <dgm:spPr/>
      <dgm:t>
        <a:bodyPr/>
        <a:lstStyle/>
        <a:p>
          <a:pPr rtl="0"/>
          <a:r>
            <a:rPr lang="de-CH" baseline="0" dirty="0" err="1" smtClean="0"/>
            <a:t>Thank</a:t>
          </a:r>
          <a:r>
            <a:rPr lang="de-CH" baseline="0" dirty="0" smtClean="0"/>
            <a:t> </a:t>
          </a:r>
          <a:r>
            <a:rPr lang="de-CH" baseline="0" dirty="0" err="1" smtClean="0"/>
            <a:t>you</a:t>
          </a:r>
          <a:r>
            <a:rPr lang="de-CH" baseline="0" dirty="0" smtClean="0"/>
            <a:t>!</a:t>
          </a:r>
          <a:endParaRPr lang="de-CH" dirty="0"/>
        </a:p>
      </dgm:t>
    </dgm:pt>
    <dgm:pt modelId="{BB7A3A6C-A520-47E8-B0CC-92C2D6B4F37C}" type="parTrans" cxnId="{B5A20521-FBDC-4975-A709-3575A11DB1A1}">
      <dgm:prSet/>
      <dgm:spPr/>
      <dgm:t>
        <a:bodyPr/>
        <a:lstStyle/>
        <a:p>
          <a:endParaRPr lang="de-DE"/>
        </a:p>
      </dgm:t>
    </dgm:pt>
    <dgm:pt modelId="{F5479753-36A1-4692-99D3-98EE30BC2151}" type="sibTrans" cxnId="{B5A20521-FBDC-4975-A709-3575A11DB1A1}">
      <dgm:prSet/>
      <dgm:spPr/>
      <dgm:t>
        <a:bodyPr/>
        <a:lstStyle/>
        <a:p>
          <a:endParaRPr lang="de-DE"/>
        </a:p>
      </dgm:t>
    </dgm:pt>
    <dgm:pt modelId="{03A67D8A-12F6-455B-AA57-16224C8F2F53}" type="pres">
      <dgm:prSet presAssocID="{23A0A1BB-FF34-4FF2-8570-E16559B7300A}" presName="linear" presStyleCnt="0">
        <dgm:presLayoutVars>
          <dgm:animLvl val="lvl"/>
          <dgm:resizeHandles val="exact"/>
        </dgm:presLayoutVars>
      </dgm:prSet>
      <dgm:spPr/>
    </dgm:pt>
    <dgm:pt modelId="{EB677D06-013A-4220-AC94-60B4A0798125}" type="pres">
      <dgm:prSet presAssocID="{EF99F3F9-9E90-45BF-8C79-55EFA81DC560}" presName="parentText" presStyleLbl="node1" presStyleIdx="0" presStyleCnt="1" custLinFactY="25497" custLinFactNeighborY="100000">
        <dgm:presLayoutVars>
          <dgm:chMax val="0"/>
          <dgm:bulletEnabled val="1"/>
        </dgm:presLayoutVars>
      </dgm:prSet>
      <dgm:spPr/>
    </dgm:pt>
  </dgm:ptLst>
  <dgm:cxnLst>
    <dgm:cxn modelId="{C1321C81-5CFE-4751-A17B-762F1D1B33B1}" type="presOf" srcId="{EF99F3F9-9E90-45BF-8C79-55EFA81DC560}" destId="{EB677D06-013A-4220-AC94-60B4A0798125}" srcOrd="0" destOrd="0" presId="urn:microsoft.com/office/officeart/2005/8/layout/vList2"/>
    <dgm:cxn modelId="{946CF0F6-B0B4-4663-B2EE-23674EBB9115}" type="presOf" srcId="{23A0A1BB-FF34-4FF2-8570-E16559B7300A}" destId="{03A67D8A-12F6-455B-AA57-16224C8F2F53}" srcOrd="0" destOrd="0" presId="urn:microsoft.com/office/officeart/2005/8/layout/vList2"/>
    <dgm:cxn modelId="{B5A20521-FBDC-4975-A709-3575A11DB1A1}" srcId="{23A0A1BB-FF34-4FF2-8570-E16559B7300A}" destId="{EF99F3F9-9E90-45BF-8C79-55EFA81DC560}" srcOrd="0" destOrd="0" parTransId="{BB7A3A6C-A520-47E8-B0CC-92C2D6B4F37C}" sibTransId="{F5479753-36A1-4692-99D3-98EE30BC2151}"/>
    <dgm:cxn modelId="{54AFDFF2-7E3A-4ADD-BEE4-C2E6E93BA340}" type="presParOf" srcId="{03A67D8A-12F6-455B-AA57-16224C8F2F53}" destId="{EB677D06-013A-4220-AC94-60B4A07981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C1F2B-35B7-4626-A2B1-C2A766A230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5E8DF581-0E33-443B-8A5F-580293772149}">
      <dgm:prSet/>
      <dgm:spPr/>
      <dgm:t>
        <a:bodyPr/>
        <a:lstStyle/>
        <a:p>
          <a:pPr rtl="0"/>
          <a:r>
            <a:rPr lang="de-CH" baseline="0" smtClean="0"/>
            <a:t>PMN Cell count in ascitic fluid was also shown to predict in-hospital mortality</a:t>
          </a:r>
          <a:endParaRPr lang="de-CH"/>
        </a:p>
      </dgm:t>
    </dgm:pt>
    <dgm:pt modelId="{FEBDCE28-BA5D-494A-A594-BD94AD710C0C}" type="parTrans" cxnId="{E18DCC04-2F0E-4F66-B23A-2415E94F44D3}">
      <dgm:prSet/>
      <dgm:spPr/>
      <dgm:t>
        <a:bodyPr/>
        <a:lstStyle/>
        <a:p>
          <a:endParaRPr lang="de-DE"/>
        </a:p>
      </dgm:t>
    </dgm:pt>
    <dgm:pt modelId="{CD6C2F3E-93EF-4859-BCBF-C117923F3400}" type="sibTrans" cxnId="{E18DCC04-2F0E-4F66-B23A-2415E94F44D3}">
      <dgm:prSet/>
      <dgm:spPr/>
      <dgm:t>
        <a:bodyPr/>
        <a:lstStyle/>
        <a:p>
          <a:endParaRPr lang="de-DE"/>
        </a:p>
      </dgm:t>
    </dgm:pt>
    <dgm:pt modelId="{2CF2AE94-E1DD-4248-B32D-80EE7A58DFB3}" type="pres">
      <dgm:prSet presAssocID="{BC3C1F2B-35B7-4626-A2B1-C2A766A23064}" presName="linear" presStyleCnt="0">
        <dgm:presLayoutVars>
          <dgm:animLvl val="lvl"/>
          <dgm:resizeHandles val="exact"/>
        </dgm:presLayoutVars>
      </dgm:prSet>
      <dgm:spPr/>
    </dgm:pt>
    <dgm:pt modelId="{5DBE2D67-A1BB-45EB-A814-E255C805E779}" type="pres">
      <dgm:prSet presAssocID="{5E8DF581-0E33-443B-8A5F-58029377214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00333F1-71E8-4ED7-8E1A-E19D2D22F836}" type="presOf" srcId="{BC3C1F2B-35B7-4626-A2B1-C2A766A23064}" destId="{2CF2AE94-E1DD-4248-B32D-80EE7A58DFB3}" srcOrd="0" destOrd="0" presId="urn:microsoft.com/office/officeart/2005/8/layout/vList2"/>
    <dgm:cxn modelId="{E18DCC04-2F0E-4F66-B23A-2415E94F44D3}" srcId="{BC3C1F2B-35B7-4626-A2B1-C2A766A23064}" destId="{5E8DF581-0E33-443B-8A5F-580293772149}" srcOrd="0" destOrd="0" parTransId="{FEBDCE28-BA5D-494A-A594-BD94AD710C0C}" sibTransId="{CD6C2F3E-93EF-4859-BCBF-C117923F3400}"/>
    <dgm:cxn modelId="{391B89D0-D492-4BFB-8EFD-1CBAB34708CE}" type="presOf" srcId="{5E8DF581-0E33-443B-8A5F-580293772149}" destId="{5DBE2D67-A1BB-45EB-A814-E255C805E779}" srcOrd="0" destOrd="0" presId="urn:microsoft.com/office/officeart/2005/8/layout/vList2"/>
    <dgm:cxn modelId="{1C35ABDB-1452-4C37-87F4-F1401F345C21}" type="presParOf" srcId="{2CF2AE94-E1DD-4248-B32D-80EE7A58DFB3}" destId="{5DBE2D67-A1BB-45EB-A814-E255C805E7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DB0D70-5125-42BA-BF14-E901CFBBD4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304921C-CF5F-4E07-97C6-86D79955A6F2}">
      <dgm:prSet phldrT="[Text]"/>
      <dgm:spPr/>
      <dgm:t>
        <a:bodyPr/>
        <a:lstStyle/>
        <a:p>
          <a:r>
            <a:rPr lang="de-DE" dirty="0" err="1" smtClean="0"/>
            <a:t>Inclusion</a:t>
          </a:r>
          <a:r>
            <a:rPr lang="de-DE" dirty="0" smtClean="0"/>
            <a:t> </a:t>
          </a:r>
          <a:r>
            <a:rPr lang="de-DE" dirty="0" err="1" smtClean="0"/>
            <a:t>criteria</a:t>
          </a:r>
          <a:r>
            <a:rPr lang="de-DE" dirty="0" smtClean="0"/>
            <a:t>:</a:t>
          </a:r>
          <a:endParaRPr lang="de-DE" dirty="0"/>
        </a:p>
      </dgm:t>
    </dgm:pt>
    <dgm:pt modelId="{ED652A05-002F-4B11-879E-0B1D3051FE00}" type="parTrans" cxnId="{E9572E77-2CC0-40FC-A912-DDDBE3ADB86A}">
      <dgm:prSet/>
      <dgm:spPr/>
      <dgm:t>
        <a:bodyPr/>
        <a:lstStyle/>
        <a:p>
          <a:endParaRPr lang="de-DE"/>
        </a:p>
      </dgm:t>
    </dgm:pt>
    <dgm:pt modelId="{C49F27AC-F25F-4674-A2A6-FA5643F3647A}" type="sibTrans" cxnId="{E9572E77-2CC0-40FC-A912-DDDBE3ADB86A}">
      <dgm:prSet/>
      <dgm:spPr/>
      <dgm:t>
        <a:bodyPr/>
        <a:lstStyle/>
        <a:p>
          <a:endParaRPr lang="de-DE"/>
        </a:p>
      </dgm:t>
    </dgm:pt>
    <dgm:pt modelId="{D9BEB954-A02A-4D48-93E3-D881FBFCE382}">
      <dgm:prSet phldrT="[Text]"/>
      <dgm:spPr/>
      <dgm:t>
        <a:bodyPr/>
        <a:lstStyle/>
        <a:p>
          <a:r>
            <a:rPr lang="de-DE" dirty="0" err="1" smtClean="0"/>
            <a:t>Hospitalised</a:t>
          </a:r>
          <a:r>
            <a:rPr lang="de-DE" dirty="0" smtClean="0"/>
            <a:t> </a:t>
          </a:r>
          <a:r>
            <a:rPr lang="de-DE" dirty="0" err="1" smtClean="0"/>
            <a:t>adults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</a:t>
          </a:r>
          <a:r>
            <a:rPr lang="de-DE" dirty="0" err="1" smtClean="0"/>
            <a:t>cirrhosis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:                                            1. Diagnosis </a:t>
          </a:r>
          <a:r>
            <a:rPr lang="de-DE" dirty="0" err="1" smtClean="0"/>
            <a:t>of</a:t>
          </a:r>
          <a:r>
            <a:rPr lang="de-DE" dirty="0" smtClean="0"/>
            <a:t> SBP </a:t>
          </a:r>
          <a:r>
            <a:rPr lang="de-DE" dirty="0" err="1" smtClean="0"/>
            <a:t>based</a:t>
          </a:r>
          <a:r>
            <a:rPr lang="de-DE" dirty="0" smtClean="0"/>
            <a:t> on an </a:t>
          </a:r>
          <a:r>
            <a:rPr lang="de-DE" dirty="0" err="1" smtClean="0"/>
            <a:t>ascitic</a:t>
          </a:r>
          <a:r>
            <a:rPr lang="de-DE" dirty="0" smtClean="0"/>
            <a:t> fluid PMN </a:t>
          </a:r>
          <a:r>
            <a:rPr lang="de-DE" dirty="0" err="1" smtClean="0"/>
            <a:t>cell</a:t>
          </a:r>
          <a:r>
            <a:rPr lang="de-DE" dirty="0" smtClean="0"/>
            <a:t> </a:t>
          </a:r>
          <a:r>
            <a:rPr lang="de-DE" dirty="0" err="1" smtClean="0"/>
            <a:t>count</a:t>
          </a:r>
          <a:r>
            <a:rPr lang="de-DE" dirty="0" smtClean="0"/>
            <a:t> ≥ 250 </a:t>
          </a:r>
          <a:r>
            <a:rPr lang="de-DE" dirty="0" err="1" smtClean="0"/>
            <a:t>cells</a:t>
          </a:r>
          <a:r>
            <a:rPr lang="de-DE" dirty="0" smtClean="0"/>
            <a:t>/</a:t>
          </a:r>
          <a:r>
            <a:rPr lang="de-DE" dirty="0" err="1" smtClean="0"/>
            <a:t>microliter</a:t>
          </a:r>
          <a:r>
            <a:rPr lang="de-DE" dirty="0" smtClean="0"/>
            <a:t>.                                                                              2. follow-</a:t>
          </a:r>
          <a:r>
            <a:rPr lang="de-DE" dirty="0" err="1" smtClean="0"/>
            <a:t>up</a:t>
          </a:r>
          <a:r>
            <a:rPr lang="de-DE" dirty="0" smtClean="0"/>
            <a:t> </a:t>
          </a:r>
          <a:r>
            <a:rPr lang="de-DE" dirty="0" err="1" smtClean="0"/>
            <a:t>paracenteses</a:t>
          </a:r>
          <a:r>
            <a:rPr lang="de-DE" dirty="0" smtClean="0"/>
            <a:t> after 2 </a:t>
          </a:r>
          <a:r>
            <a:rPr lang="de-DE" dirty="0" err="1" smtClean="0"/>
            <a:t>days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antimicrobial</a:t>
          </a:r>
          <a:r>
            <a:rPr lang="de-DE" dirty="0" smtClean="0"/>
            <a:t> </a:t>
          </a:r>
          <a:r>
            <a:rPr lang="de-DE" dirty="0" err="1" smtClean="0"/>
            <a:t>therapy</a:t>
          </a:r>
          <a:r>
            <a:rPr lang="de-DE" dirty="0" smtClean="0"/>
            <a:t>.</a:t>
          </a:r>
          <a:endParaRPr lang="de-DE" dirty="0"/>
        </a:p>
      </dgm:t>
    </dgm:pt>
    <dgm:pt modelId="{0BDF16A6-4FD6-4569-945B-74333439899C}" type="parTrans" cxnId="{0899891E-C945-432D-9F1D-457A7CD1B53D}">
      <dgm:prSet/>
      <dgm:spPr/>
      <dgm:t>
        <a:bodyPr/>
        <a:lstStyle/>
        <a:p>
          <a:endParaRPr lang="de-DE"/>
        </a:p>
      </dgm:t>
    </dgm:pt>
    <dgm:pt modelId="{4AF004CD-689A-4C36-BBC0-83BA45A4C785}" type="sibTrans" cxnId="{0899891E-C945-432D-9F1D-457A7CD1B53D}">
      <dgm:prSet/>
      <dgm:spPr/>
      <dgm:t>
        <a:bodyPr/>
        <a:lstStyle/>
        <a:p>
          <a:endParaRPr lang="de-DE"/>
        </a:p>
      </dgm:t>
    </dgm:pt>
    <dgm:pt modelId="{2BCB3080-CBAF-45D2-8C5C-79884AC85FC3}">
      <dgm:prSet phldrT="[Text]"/>
      <dgm:spPr/>
      <dgm:t>
        <a:bodyPr/>
        <a:lstStyle/>
        <a:p>
          <a:r>
            <a:rPr lang="de-DE" dirty="0" err="1" smtClean="0"/>
            <a:t>Exclusion</a:t>
          </a:r>
          <a:r>
            <a:rPr lang="de-DE" dirty="0" smtClean="0"/>
            <a:t> </a:t>
          </a:r>
          <a:r>
            <a:rPr lang="de-DE" dirty="0" err="1" smtClean="0"/>
            <a:t>criteria</a:t>
          </a:r>
          <a:r>
            <a:rPr lang="de-DE" dirty="0" smtClean="0"/>
            <a:t>:</a:t>
          </a:r>
          <a:endParaRPr lang="de-DE" dirty="0"/>
        </a:p>
      </dgm:t>
    </dgm:pt>
    <dgm:pt modelId="{68CFD711-FE73-426E-90A5-DC953AFE8D4D}" type="parTrans" cxnId="{9D36C4F8-DC1D-4BCB-AE13-6F01B3B9D3B8}">
      <dgm:prSet/>
      <dgm:spPr/>
      <dgm:t>
        <a:bodyPr/>
        <a:lstStyle/>
        <a:p>
          <a:endParaRPr lang="de-DE"/>
        </a:p>
      </dgm:t>
    </dgm:pt>
    <dgm:pt modelId="{86D3FEDB-2293-4A21-88F6-1FC93CA77CB4}" type="sibTrans" cxnId="{9D36C4F8-DC1D-4BCB-AE13-6F01B3B9D3B8}">
      <dgm:prSet/>
      <dgm:spPr/>
      <dgm:t>
        <a:bodyPr/>
        <a:lstStyle/>
        <a:p>
          <a:endParaRPr lang="de-DE"/>
        </a:p>
      </dgm:t>
    </dgm:pt>
    <dgm:pt modelId="{539BDE5B-7553-4F71-9C09-FB9B1D0B0DF1}">
      <dgm:prSet phldrT="[Text]"/>
      <dgm:spPr/>
      <dgm:t>
        <a:bodyPr/>
        <a:lstStyle/>
        <a:p>
          <a:r>
            <a:rPr lang="de-DE" dirty="0" err="1" smtClean="0"/>
            <a:t>Patients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</a:t>
          </a:r>
          <a:r>
            <a:rPr lang="de-DE" dirty="0" err="1" smtClean="0"/>
            <a:t>suspected</a:t>
          </a:r>
          <a:r>
            <a:rPr lang="de-DE" dirty="0" smtClean="0"/>
            <a:t> </a:t>
          </a:r>
          <a:r>
            <a:rPr lang="de-DE" dirty="0" err="1" smtClean="0"/>
            <a:t>secondary</a:t>
          </a:r>
          <a:r>
            <a:rPr lang="de-DE" dirty="0" smtClean="0"/>
            <a:t> </a:t>
          </a:r>
          <a:r>
            <a:rPr lang="de-DE" dirty="0" err="1" smtClean="0"/>
            <a:t>bacterial</a:t>
          </a:r>
          <a:r>
            <a:rPr lang="de-DE" dirty="0" smtClean="0"/>
            <a:t> </a:t>
          </a:r>
          <a:r>
            <a:rPr lang="de-DE" dirty="0" err="1" smtClean="0"/>
            <a:t>peritonitis</a:t>
          </a:r>
          <a:r>
            <a:rPr lang="de-DE" dirty="0" smtClean="0"/>
            <a:t>.</a:t>
          </a:r>
          <a:endParaRPr lang="de-DE" dirty="0"/>
        </a:p>
      </dgm:t>
    </dgm:pt>
    <dgm:pt modelId="{F238C0BD-F97C-47D5-B205-B5E33383977A}" type="parTrans" cxnId="{82013C43-028E-41E4-8490-90DAECBEC092}">
      <dgm:prSet/>
      <dgm:spPr/>
      <dgm:t>
        <a:bodyPr/>
        <a:lstStyle/>
        <a:p>
          <a:endParaRPr lang="de-DE"/>
        </a:p>
      </dgm:t>
    </dgm:pt>
    <dgm:pt modelId="{B7A796E2-35C8-47DB-A535-316D694DE23F}" type="sibTrans" cxnId="{82013C43-028E-41E4-8490-90DAECBEC092}">
      <dgm:prSet/>
      <dgm:spPr/>
      <dgm:t>
        <a:bodyPr/>
        <a:lstStyle/>
        <a:p>
          <a:endParaRPr lang="de-DE"/>
        </a:p>
      </dgm:t>
    </dgm:pt>
    <dgm:pt modelId="{9190E57A-DDBE-4DA8-9478-BF80E502F350}">
      <dgm:prSet phldrT="[Text]"/>
      <dgm:spPr/>
      <dgm:t>
        <a:bodyPr/>
        <a:lstStyle/>
        <a:p>
          <a:r>
            <a:rPr lang="de-DE" dirty="0" err="1" smtClean="0"/>
            <a:t>Patients</a:t>
          </a:r>
          <a:r>
            <a:rPr lang="de-DE" dirty="0" smtClean="0"/>
            <a:t> </a:t>
          </a:r>
          <a:r>
            <a:rPr lang="de-DE" dirty="0" err="1" smtClean="0"/>
            <a:t>who</a:t>
          </a:r>
          <a:r>
            <a:rPr lang="de-DE" dirty="0" smtClean="0"/>
            <a:t> </a:t>
          </a:r>
          <a:r>
            <a:rPr lang="de-DE" dirty="0" err="1" smtClean="0"/>
            <a:t>were</a:t>
          </a:r>
          <a:r>
            <a:rPr lang="de-DE" dirty="0" smtClean="0"/>
            <a:t> </a:t>
          </a:r>
          <a:r>
            <a:rPr lang="de-DE" dirty="0" err="1" smtClean="0"/>
            <a:t>treated</a:t>
          </a:r>
          <a:r>
            <a:rPr lang="de-DE" dirty="0" smtClean="0"/>
            <a:t> at ICU at </a:t>
          </a:r>
          <a:r>
            <a:rPr lang="de-DE" dirty="0" err="1" smtClean="0"/>
            <a:t>the</a:t>
          </a:r>
          <a:r>
            <a:rPr lang="de-DE" dirty="0" smtClean="0"/>
            <a:t> time </a:t>
          </a:r>
          <a:r>
            <a:rPr lang="de-DE" dirty="0" err="1" smtClean="0"/>
            <a:t>of</a:t>
          </a:r>
          <a:r>
            <a:rPr lang="de-DE" dirty="0" smtClean="0"/>
            <a:t> SBP </a:t>
          </a:r>
          <a:r>
            <a:rPr lang="de-DE" dirty="0" err="1" smtClean="0"/>
            <a:t>diagnosis</a:t>
          </a:r>
          <a:r>
            <a:rPr lang="de-DE" dirty="0" smtClean="0"/>
            <a:t>.</a:t>
          </a:r>
          <a:endParaRPr lang="de-DE" dirty="0"/>
        </a:p>
      </dgm:t>
    </dgm:pt>
    <dgm:pt modelId="{892E4221-59E2-48D5-B634-326843E56940}" type="parTrans" cxnId="{633E0233-C3E1-42DD-83BF-C464C18797C6}">
      <dgm:prSet/>
      <dgm:spPr/>
      <dgm:t>
        <a:bodyPr/>
        <a:lstStyle/>
        <a:p>
          <a:endParaRPr lang="de-DE"/>
        </a:p>
      </dgm:t>
    </dgm:pt>
    <dgm:pt modelId="{72EFA84C-62A2-400F-9183-6406D5B6B15A}" type="sibTrans" cxnId="{633E0233-C3E1-42DD-83BF-C464C18797C6}">
      <dgm:prSet/>
      <dgm:spPr/>
      <dgm:t>
        <a:bodyPr/>
        <a:lstStyle/>
        <a:p>
          <a:endParaRPr lang="de-DE"/>
        </a:p>
      </dgm:t>
    </dgm:pt>
    <dgm:pt modelId="{48B122BE-4962-4DFE-B85E-C123FA9510FC}" type="pres">
      <dgm:prSet presAssocID="{15DB0D70-5125-42BA-BF14-E901CFBBD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8E71078-C994-45CA-B51B-A52673867D07}" type="pres">
      <dgm:prSet presAssocID="{F304921C-CF5F-4E07-97C6-86D79955A6F2}" presName="parentText" presStyleLbl="node1" presStyleIdx="0" presStyleCnt="2" custLinFactNeighborY="-3811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E23A0E-41C3-4669-97C3-84475A5C4324}" type="pres">
      <dgm:prSet presAssocID="{F304921C-CF5F-4E07-97C6-86D79955A6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26A8F7-4DBE-4DD3-82B3-37BCF2E6C0B3}" type="pres">
      <dgm:prSet presAssocID="{2BCB3080-CBAF-45D2-8C5C-79884AC85F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679454-C55D-4DA4-8E84-FD2A1BFB2B71}" type="pres">
      <dgm:prSet presAssocID="{2BCB3080-CBAF-45D2-8C5C-79884AC85FC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899891E-C945-432D-9F1D-457A7CD1B53D}" srcId="{F304921C-CF5F-4E07-97C6-86D79955A6F2}" destId="{D9BEB954-A02A-4D48-93E3-D881FBFCE382}" srcOrd="0" destOrd="0" parTransId="{0BDF16A6-4FD6-4569-945B-74333439899C}" sibTransId="{4AF004CD-689A-4C36-BBC0-83BA45A4C785}"/>
    <dgm:cxn modelId="{05A2B392-9FF8-4850-9D5D-5D8E396F4827}" type="presOf" srcId="{D9BEB954-A02A-4D48-93E3-D881FBFCE382}" destId="{E0E23A0E-41C3-4669-97C3-84475A5C4324}" srcOrd="0" destOrd="0" presId="urn:microsoft.com/office/officeart/2005/8/layout/vList2"/>
    <dgm:cxn modelId="{3041BACE-C393-469C-9D8D-F1B95C0F1394}" type="presOf" srcId="{2BCB3080-CBAF-45D2-8C5C-79884AC85FC3}" destId="{2526A8F7-4DBE-4DD3-82B3-37BCF2E6C0B3}" srcOrd="0" destOrd="0" presId="urn:microsoft.com/office/officeart/2005/8/layout/vList2"/>
    <dgm:cxn modelId="{E9572E77-2CC0-40FC-A912-DDDBE3ADB86A}" srcId="{15DB0D70-5125-42BA-BF14-E901CFBBD440}" destId="{F304921C-CF5F-4E07-97C6-86D79955A6F2}" srcOrd="0" destOrd="0" parTransId="{ED652A05-002F-4B11-879E-0B1D3051FE00}" sibTransId="{C49F27AC-F25F-4674-A2A6-FA5643F3647A}"/>
    <dgm:cxn modelId="{633E0233-C3E1-42DD-83BF-C464C18797C6}" srcId="{2BCB3080-CBAF-45D2-8C5C-79884AC85FC3}" destId="{9190E57A-DDBE-4DA8-9478-BF80E502F350}" srcOrd="1" destOrd="0" parTransId="{892E4221-59E2-48D5-B634-326843E56940}" sibTransId="{72EFA84C-62A2-400F-9183-6406D5B6B15A}"/>
    <dgm:cxn modelId="{9D36C4F8-DC1D-4BCB-AE13-6F01B3B9D3B8}" srcId="{15DB0D70-5125-42BA-BF14-E901CFBBD440}" destId="{2BCB3080-CBAF-45D2-8C5C-79884AC85FC3}" srcOrd="1" destOrd="0" parTransId="{68CFD711-FE73-426E-90A5-DC953AFE8D4D}" sibTransId="{86D3FEDB-2293-4A21-88F6-1FC93CA77CB4}"/>
    <dgm:cxn modelId="{DC5524E1-55EA-46B2-8E58-73F1485E43DD}" type="presOf" srcId="{539BDE5B-7553-4F71-9C09-FB9B1D0B0DF1}" destId="{0D679454-C55D-4DA4-8E84-FD2A1BFB2B71}" srcOrd="0" destOrd="0" presId="urn:microsoft.com/office/officeart/2005/8/layout/vList2"/>
    <dgm:cxn modelId="{A69B9CE6-725A-4851-AE25-C4F6BA1B2C80}" type="presOf" srcId="{9190E57A-DDBE-4DA8-9478-BF80E502F350}" destId="{0D679454-C55D-4DA4-8E84-FD2A1BFB2B71}" srcOrd="0" destOrd="1" presId="urn:microsoft.com/office/officeart/2005/8/layout/vList2"/>
    <dgm:cxn modelId="{82013C43-028E-41E4-8490-90DAECBEC092}" srcId="{2BCB3080-CBAF-45D2-8C5C-79884AC85FC3}" destId="{539BDE5B-7553-4F71-9C09-FB9B1D0B0DF1}" srcOrd="0" destOrd="0" parTransId="{F238C0BD-F97C-47D5-B205-B5E33383977A}" sibTransId="{B7A796E2-35C8-47DB-A535-316D694DE23F}"/>
    <dgm:cxn modelId="{7878465C-13AA-40B1-87CB-1A8DBD734FD3}" type="presOf" srcId="{F304921C-CF5F-4E07-97C6-86D79955A6F2}" destId="{E8E71078-C994-45CA-B51B-A52673867D07}" srcOrd="0" destOrd="0" presId="urn:microsoft.com/office/officeart/2005/8/layout/vList2"/>
    <dgm:cxn modelId="{9C8E9EAF-D206-4DEC-AFA5-A0300D464559}" type="presOf" srcId="{15DB0D70-5125-42BA-BF14-E901CFBBD440}" destId="{48B122BE-4962-4DFE-B85E-C123FA9510FC}" srcOrd="0" destOrd="0" presId="urn:microsoft.com/office/officeart/2005/8/layout/vList2"/>
    <dgm:cxn modelId="{7409845C-5317-425B-A2DB-F5DD9BF7C289}" type="presParOf" srcId="{48B122BE-4962-4DFE-B85E-C123FA9510FC}" destId="{E8E71078-C994-45CA-B51B-A52673867D07}" srcOrd="0" destOrd="0" presId="urn:microsoft.com/office/officeart/2005/8/layout/vList2"/>
    <dgm:cxn modelId="{78D7AB4B-3D05-45FB-8CC6-D9B02B2ACCAB}" type="presParOf" srcId="{48B122BE-4962-4DFE-B85E-C123FA9510FC}" destId="{E0E23A0E-41C3-4669-97C3-84475A5C4324}" srcOrd="1" destOrd="0" presId="urn:microsoft.com/office/officeart/2005/8/layout/vList2"/>
    <dgm:cxn modelId="{EE06A272-FE3F-43D4-A72C-77639FCBD4F2}" type="presParOf" srcId="{48B122BE-4962-4DFE-B85E-C123FA9510FC}" destId="{2526A8F7-4DBE-4DD3-82B3-37BCF2E6C0B3}" srcOrd="2" destOrd="0" presId="urn:microsoft.com/office/officeart/2005/8/layout/vList2"/>
    <dgm:cxn modelId="{3D62574C-D0A7-4581-9DCF-3578D870B018}" type="presParOf" srcId="{48B122BE-4962-4DFE-B85E-C123FA9510FC}" destId="{0D679454-C55D-4DA4-8E84-FD2A1BFB2B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37B176-3C88-4AA9-8C86-F1CDDB5D48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D69796B6-6B26-4255-AD70-C8F0C5B56FE7}">
      <dgm:prSet/>
      <dgm:spPr/>
      <dgm:t>
        <a:bodyPr/>
        <a:lstStyle/>
        <a:p>
          <a:pPr rtl="0"/>
          <a:r>
            <a:rPr lang="en-US" b="1" smtClean="0"/>
            <a:t>Included patients: 426</a:t>
          </a:r>
          <a:endParaRPr lang="de-CH"/>
        </a:p>
      </dgm:t>
    </dgm:pt>
    <dgm:pt modelId="{B033D6C4-E820-48C7-8CF9-A554F3B4AEF2}" type="parTrans" cxnId="{5B874CCC-693D-440D-B9B8-79F21C10ED61}">
      <dgm:prSet/>
      <dgm:spPr/>
      <dgm:t>
        <a:bodyPr/>
        <a:lstStyle/>
        <a:p>
          <a:endParaRPr lang="de-DE"/>
        </a:p>
      </dgm:t>
    </dgm:pt>
    <dgm:pt modelId="{09198405-A7B0-4645-AC59-F7B95B7766F3}" type="sibTrans" cxnId="{5B874CCC-693D-440D-B9B8-79F21C10ED61}">
      <dgm:prSet/>
      <dgm:spPr/>
      <dgm:t>
        <a:bodyPr/>
        <a:lstStyle/>
        <a:p>
          <a:endParaRPr lang="de-DE"/>
        </a:p>
      </dgm:t>
    </dgm:pt>
    <dgm:pt modelId="{1859861B-4FE3-4F22-AB30-4CF0E058D440}">
      <dgm:prSet/>
      <dgm:spPr/>
      <dgm:t>
        <a:bodyPr/>
        <a:lstStyle/>
        <a:p>
          <a:pPr rtl="0"/>
          <a:r>
            <a:rPr lang="en-US" b="1" smtClean="0"/>
            <a:t>With markers of advanced cirrhosis ( median MELD-Na: 28) and organ dysfunction (median Creatinine 1.5) </a:t>
          </a:r>
          <a:endParaRPr lang="de-CH"/>
        </a:p>
      </dgm:t>
    </dgm:pt>
    <dgm:pt modelId="{5F0E780F-FC8F-4E27-A9C8-B8A64A773D25}" type="parTrans" cxnId="{DECF297E-43DB-4C44-B273-402B0AFCCEC5}">
      <dgm:prSet/>
      <dgm:spPr/>
      <dgm:t>
        <a:bodyPr/>
        <a:lstStyle/>
        <a:p>
          <a:endParaRPr lang="de-DE"/>
        </a:p>
      </dgm:t>
    </dgm:pt>
    <dgm:pt modelId="{A48B239C-8C9E-4823-B556-6DD07BE6F374}" type="sibTrans" cxnId="{DECF297E-43DB-4C44-B273-402B0AFCCEC5}">
      <dgm:prSet/>
      <dgm:spPr/>
      <dgm:t>
        <a:bodyPr/>
        <a:lstStyle/>
        <a:p>
          <a:endParaRPr lang="de-DE"/>
        </a:p>
      </dgm:t>
    </dgm:pt>
    <dgm:pt modelId="{6C59F11C-7FB8-454B-9801-A4BE700FE50D}" type="pres">
      <dgm:prSet presAssocID="{4E37B176-3C88-4AA9-8C86-F1CDDB5D48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6CEF3BD-9116-41DE-B565-4042FE9A0015}" type="pres">
      <dgm:prSet presAssocID="{D69796B6-6B26-4255-AD70-C8F0C5B56FE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FFC262-5562-4D50-958E-5B864FEA055E}" type="pres">
      <dgm:prSet presAssocID="{09198405-A7B0-4645-AC59-F7B95B7766F3}" presName="spacer" presStyleCnt="0"/>
      <dgm:spPr/>
    </dgm:pt>
    <dgm:pt modelId="{0832F244-3073-46BC-AB9A-4AEA6C0856CD}" type="pres">
      <dgm:prSet presAssocID="{1859861B-4FE3-4F22-AB30-4CF0E058D44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B874CCC-693D-440D-B9B8-79F21C10ED61}" srcId="{4E37B176-3C88-4AA9-8C86-F1CDDB5D48A0}" destId="{D69796B6-6B26-4255-AD70-C8F0C5B56FE7}" srcOrd="0" destOrd="0" parTransId="{B033D6C4-E820-48C7-8CF9-A554F3B4AEF2}" sibTransId="{09198405-A7B0-4645-AC59-F7B95B7766F3}"/>
    <dgm:cxn modelId="{5959E70E-93E6-4AE3-99FE-180635318E10}" type="presOf" srcId="{4E37B176-3C88-4AA9-8C86-F1CDDB5D48A0}" destId="{6C59F11C-7FB8-454B-9801-A4BE700FE50D}" srcOrd="0" destOrd="0" presId="urn:microsoft.com/office/officeart/2005/8/layout/vList2"/>
    <dgm:cxn modelId="{DECF297E-43DB-4C44-B273-402B0AFCCEC5}" srcId="{4E37B176-3C88-4AA9-8C86-F1CDDB5D48A0}" destId="{1859861B-4FE3-4F22-AB30-4CF0E058D440}" srcOrd="1" destOrd="0" parTransId="{5F0E780F-FC8F-4E27-A9C8-B8A64A773D25}" sibTransId="{A48B239C-8C9E-4823-B556-6DD07BE6F374}"/>
    <dgm:cxn modelId="{D8A4BC24-FA01-47F4-A6A5-FACC3B27E1D7}" type="presOf" srcId="{D69796B6-6B26-4255-AD70-C8F0C5B56FE7}" destId="{56CEF3BD-9116-41DE-B565-4042FE9A0015}" srcOrd="0" destOrd="0" presId="urn:microsoft.com/office/officeart/2005/8/layout/vList2"/>
    <dgm:cxn modelId="{0086B7FA-6846-4138-BC17-0625A4437DBA}" type="presOf" srcId="{1859861B-4FE3-4F22-AB30-4CF0E058D440}" destId="{0832F244-3073-46BC-AB9A-4AEA6C0856CD}" srcOrd="0" destOrd="0" presId="urn:microsoft.com/office/officeart/2005/8/layout/vList2"/>
    <dgm:cxn modelId="{0D1BEDD6-6D30-479B-9D67-5A8DE926951C}" type="presParOf" srcId="{6C59F11C-7FB8-454B-9801-A4BE700FE50D}" destId="{56CEF3BD-9116-41DE-B565-4042FE9A0015}" srcOrd="0" destOrd="0" presId="urn:microsoft.com/office/officeart/2005/8/layout/vList2"/>
    <dgm:cxn modelId="{F3D3C3D1-2433-4C77-8452-71A22878308A}" type="presParOf" srcId="{6C59F11C-7FB8-454B-9801-A4BE700FE50D}" destId="{E6FFC262-5562-4D50-958E-5B864FEA055E}" srcOrd="1" destOrd="0" presId="urn:microsoft.com/office/officeart/2005/8/layout/vList2"/>
    <dgm:cxn modelId="{E5D7BDFF-0EA0-485F-8D89-69890CCD1635}" type="presParOf" srcId="{6C59F11C-7FB8-454B-9801-A4BE700FE50D}" destId="{0832F244-3073-46BC-AB9A-4AEA6C0856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53A09B-8A5D-46AA-9B1B-F09330EDAF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7C59494-16C5-48FF-ABEE-80B5AA37AF74}">
      <dgm:prSet phldrT="[Text]"/>
      <dgm:spPr/>
      <dgm:t>
        <a:bodyPr/>
        <a:lstStyle/>
        <a:p>
          <a:r>
            <a:rPr lang="de-DE" dirty="0" smtClean="0"/>
            <a:t>426 </a:t>
          </a:r>
          <a:r>
            <a:rPr lang="de-DE" dirty="0" err="1" smtClean="0"/>
            <a:t>Patients</a:t>
          </a:r>
          <a:endParaRPr lang="de-DE" dirty="0"/>
        </a:p>
      </dgm:t>
    </dgm:pt>
    <dgm:pt modelId="{14C27294-3053-4625-8829-1B83EEE960D9}" type="parTrans" cxnId="{B03CBA0D-2839-4F45-A0A2-E244FD56DA55}">
      <dgm:prSet/>
      <dgm:spPr/>
      <dgm:t>
        <a:bodyPr/>
        <a:lstStyle/>
        <a:p>
          <a:endParaRPr lang="de-DE"/>
        </a:p>
      </dgm:t>
    </dgm:pt>
    <dgm:pt modelId="{85730D20-A411-4673-B0DE-B82FA8B7F75A}" type="sibTrans" cxnId="{B03CBA0D-2839-4F45-A0A2-E244FD56DA55}">
      <dgm:prSet/>
      <dgm:spPr/>
      <dgm:t>
        <a:bodyPr/>
        <a:lstStyle/>
        <a:p>
          <a:endParaRPr lang="de-DE"/>
        </a:p>
      </dgm:t>
    </dgm:pt>
    <dgm:pt modelId="{889B3F54-7C24-449E-B5AA-27DC231F01C0}" type="asst">
      <dgm:prSet phldrT="[Text]"/>
      <dgm:spPr/>
      <dgm:t>
        <a:bodyPr/>
        <a:lstStyle/>
        <a:p>
          <a:r>
            <a:rPr lang="de-DE" dirty="0" smtClean="0"/>
            <a:t>40% </a:t>
          </a:r>
          <a:r>
            <a:rPr lang="de-DE" dirty="0" err="1" smtClean="0"/>
            <a:t>Alcohol</a:t>
          </a:r>
          <a:r>
            <a:rPr lang="de-DE" dirty="0" smtClean="0"/>
            <a:t>- </a:t>
          </a:r>
          <a:r>
            <a:rPr lang="de-DE" dirty="0" err="1" smtClean="0"/>
            <a:t>related</a:t>
          </a:r>
          <a:r>
            <a:rPr lang="de-DE" dirty="0" smtClean="0"/>
            <a:t> </a:t>
          </a:r>
          <a:r>
            <a:rPr lang="de-DE" dirty="0" err="1" smtClean="0"/>
            <a:t>cirrhosis</a:t>
          </a:r>
          <a:endParaRPr lang="de-DE" dirty="0"/>
        </a:p>
      </dgm:t>
    </dgm:pt>
    <dgm:pt modelId="{972A629D-E5B8-4493-9687-7AF07ED8E022}" type="parTrans" cxnId="{30834C78-FC9D-48FD-AD70-27B2DF0D0539}">
      <dgm:prSet/>
      <dgm:spPr/>
      <dgm:t>
        <a:bodyPr/>
        <a:lstStyle/>
        <a:p>
          <a:endParaRPr lang="de-DE"/>
        </a:p>
      </dgm:t>
    </dgm:pt>
    <dgm:pt modelId="{C28C8D6E-9B62-423B-9F94-C61B9B301608}" type="sibTrans" cxnId="{30834C78-FC9D-48FD-AD70-27B2DF0D0539}">
      <dgm:prSet/>
      <dgm:spPr/>
      <dgm:t>
        <a:bodyPr/>
        <a:lstStyle/>
        <a:p>
          <a:endParaRPr lang="de-DE"/>
        </a:p>
      </dgm:t>
    </dgm:pt>
    <dgm:pt modelId="{060FCC72-8C9B-4AC5-AE09-10F1AAA76F1A}">
      <dgm:prSet phldrT="[Text]"/>
      <dgm:spPr/>
      <dgm:t>
        <a:bodyPr/>
        <a:lstStyle/>
        <a:p>
          <a:r>
            <a:rPr lang="de-DE" dirty="0" smtClean="0"/>
            <a:t>15% </a:t>
          </a:r>
          <a:r>
            <a:rPr lang="de-DE" dirty="0" err="1" smtClean="0"/>
            <a:t>had</a:t>
          </a:r>
          <a:r>
            <a:rPr lang="de-DE" dirty="0" smtClean="0"/>
            <a:t> </a:t>
          </a:r>
          <a:r>
            <a:rPr lang="de-DE" dirty="0" err="1" smtClean="0"/>
            <a:t>diagnosis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SBP </a:t>
          </a:r>
          <a:r>
            <a:rPr lang="de-DE" dirty="0" err="1" smtClean="0"/>
            <a:t>before</a:t>
          </a:r>
          <a:endParaRPr lang="de-DE" dirty="0"/>
        </a:p>
      </dgm:t>
    </dgm:pt>
    <dgm:pt modelId="{A18FE581-96DB-4ACA-BC65-54ED5A77DF52}" type="parTrans" cxnId="{A2119D10-4807-41B6-AB29-986E170160B9}">
      <dgm:prSet/>
      <dgm:spPr/>
      <dgm:t>
        <a:bodyPr/>
        <a:lstStyle/>
        <a:p>
          <a:endParaRPr lang="de-DE"/>
        </a:p>
      </dgm:t>
    </dgm:pt>
    <dgm:pt modelId="{BF4599ED-607B-4777-BFCB-666BDFA8C958}" type="sibTrans" cxnId="{A2119D10-4807-41B6-AB29-986E170160B9}">
      <dgm:prSet/>
      <dgm:spPr/>
      <dgm:t>
        <a:bodyPr/>
        <a:lstStyle/>
        <a:p>
          <a:endParaRPr lang="de-DE"/>
        </a:p>
      </dgm:t>
    </dgm:pt>
    <dgm:pt modelId="{E65F3407-B6D1-4BF7-BE07-AE8DBF0D7BD8}">
      <dgm:prSet phldrT="[Text]"/>
      <dgm:spPr/>
      <dgm:t>
        <a:bodyPr/>
        <a:lstStyle/>
        <a:p>
          <a:r>
            <a:rPr lang="de-DE" dirty="0" smtClean="0"/>
            <a:t>15% </a:t>
          </a:r>
          <a:r>
            <a:rPr lang="de-DE" dirty="0" err="1" smtClean="0"/>
            <a:t>Ascitic</a:t>
          </a:r>
          <a:r>
            <a:rPr lang="de-DE" dirty="0" smtClean="0"/>
            <a:t> fluid </a:t>
          </a:r>
          <a:r>
            <a:rPr lang="de-DE" dirty="0" err="1" smtClean="0"/>
            <a:t>cultures</a:t>
          </a:r>
          <a:r>
            <a:rPr lang="de-DE" dirty="0" smtClean="0"/>
            <a:t> positive </a:t>
          </a:r>
          <a:endParaRPr lang="de-DE" dirty="0"/>
        </a:p>
      </dgm:t>
    </dgm:pt>
    <dgm:pt modelId="{4298B5AB-44EA-4F41-8940-4C2D1060D3EB}" type="parTrans" cxnId="{255D07E7-D4B3-4E45-B28C-3BF7890CADF4}">
      <dgm:prSet/>
      <dgm:spPr/>
      <dgm:t>
        <a:bodyPr/>
        <a:lstStyle/>
        <a:p>
          <a:endParaRPr lang="de-DE"/>
        </a:p>
      </dgm:t>
    </dgm:pt>
    <dgm:pt modelId="{41F4A728-F982-45FD-8804-919F5288DF12}" type="sibTrans" cxnId="{255D07E7-D4B3-4E45-B28C-3BF7890CADF4}">
      <dgm:prSet/>
      <dgm:spPr/>
      <dgm:t>
        <a:bodyPr/>
        <a:lstStyle/>
        <a:p>
          <a:endParaRPr lang="de-DE"/>
        </a:p>
      </dgm:t>
    </dgm:pt>
    <dgm:pt modelId="{56BA5897-4149-4E66-89F2-51A1F7B4946E}">
      <dgm:prSet phldrT="[Text]"/>
      <dgm:spPr/>
      <dgm:t>
        <a:bodyPr/>
        <a:lstStyle/>
        <a:p>
          <a:r>
            <a:rPr lang="de-DE" dirty="0" smtClean="0"/>
            <a:t>42% </a:t>
          </a:r>
          <a:r>
            <a:rPr lang="de-DE" dirty="0" err="1" smtClean="0"/>
            <a:t>initially</a:t>
          </a:r>
          <a:r>
            <a:rPr lang="de-DE" dirty="0" smtClean="0"/>
            <a:t> </a:t>
          </a:r>
          <a:r>
            <a:rPr lang="de-DE" dirty="0" err="1" smtClean="0"/>
            <a:t>received</a:t>
          </a:r>
          <a:r>
            <a:rPr lang="de-DE" dirty="0" smtClean="0"/>
            <a:t> </a:t>
          </a:r>
          <a:r>
            <a:rPr lang="de-DE" dirty="0" err="1" smtClean="0"/>
            <a:t>broad-spectrum</a:t>
          </a:r>
          <a:r>
            <a:rPr lang="de-DE" dirty="0" smtClean="0"/>
            <a:t> </a:t>
          </a:r>
          <a:r>
            <a:rPr lang="de-DE" dirty="0" err="1" smtClean="0"/>
            <a:t>antibiotics</a:t>
          </a:r>
          <a:endParaRPr lang="de-DE" dirty="0"/>
        </a:p>
      </dgm:t>
    </dgm:pt>
    <dgm:pt modelId="{F2089369-AA11-47FF-8D6D-70A960ADD028}" type="parTrans" cxnId="{6935D032-6337-40E4-8B1C-3A5CFF0279A7}">
      <dgm:prSet/>
      <dgm:spPr/>
      <dgm:t>
        <a:bodyPr/>
        <a:lstStyle/>
        <a:p>
          <a:endParaRPr lang="de-DE"/>
        </a:p>
      </dgm:t>
    </dgm:pt>
    <dgm:pt modelId="{B9108ABD-6184-403F-9646-3D7A59F1BF5B}" type="sibTrans" cxnId="{6935D032-6337-40E4-8B1C-3A5CFF0279A7}">
      <dgm:prSet/>
      <dgm:spPr/>
      <dgm:t>
        <a:bodyPr/>
        <a:lstStyle/>
        <a:p>
          <a:endParaRPr lang="de-DE"/>
        </a:p>
      </dgm:t>
    </dgm:pt>
    <dgm:pt modelId="{8DD4090C-E5AB-481A-A8FC-F5358BB85024}" type="pres">
      <dgm:prSet presAssocID="{4153A09B-8A5D-46AA-9B1B-F09330EDAF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7F53CE7-8ED1-4A00-9EEC-E8BAEE7EBE80}" type="pres">
      <dgm:prSet presAssocID="{D7C59494-16C5-48FF-ABEE-80B5AA37AF74}" presName="hierRoot1" presStyleCnt="0">
        <dgm:presLayoutVars>
          <dgm:hierBranch val="init"/>
        </dgm:presLayoutVars>
      </dgm:prSet>
      <dgm:spPr/>
    </dgm:pt>
    <dgm:pt modelId="{41256BC1-41D0-4503-B4D3-B7AC08432919}" type="pres">
      <dgm:prSet presAssocID="{D7C59494-16C5-48FF-ABEE-80B5AA37AF74}" presName="rootComposite1" presStyleCnt="0"/>
      <dgm:spPr/>
    </dgm:pt>
    <dgm:pt modelId="{CE581892-D546-4C98-85B9-B262357DC63E}" type="pres">
      <dgm:prSet presAssocID="{D7C59494-16C5-48FF-ABEE-80B5AA37AF7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2F0CAB4-7E14-4CD8-A634-75F4D574A402}" type="pres">
      <dgm:prSet presAssocID="{D7C59494-16C5-48FF-ABEE-80B5AA37AF74}" presName="rootConnector1" presStyleLbl="node1" presStyleIdx="0" presStyleCnt="0"/>
      <dgm:spPr/>
      <dgm:t>
        <a:bodyPr/>
        <a:lstStyle/>
        <a:p>
          <a:endParaRPr lang="de-DE"/>
        </a:p>
      </dgm:t>
    </dgm:pt>
    <dgm:pt modelId="{81C96E11-7C14-4589-A2FC-0F377BEFDA00}" type="pres">
      <dgm:prSet presAssocID="{D7C59494-16C5-48FF-ABEE-80B5AA37AF74}" presName="hierChild2" presStyleCnt="0"/>
      <dgm:spPr/>
    </dgm:pt>
    <dgm:pt modelId="{F0C39D8B-1077-49A7-AC90-91A6CFE18791}" type="pres">
      <dgm:prSet presAssocID="{A18FE581-96DB-4ACA-BC65-54ED5A77DF52}" presName="Name37" presStyleLbl="parChTrans1D2" presStyleIdx="0" presStyleCnt="4"/>
      <dgm:spPr/>
      <dgm:t>
        <a:bodyPr/>
        <a:lstStyle/>
        <a:p>
          <a:endParaRPr lang="de-DE"/>
        </a:p>
      </dgm:t>
    </dgm:pt>
    <dgm:pt modelId="{D563EBB2-CACB-4C54-AFE0-8F9B82DFA8C2}" type="pres">
      <dgm:prSet presAssocID="{060FCC72-8C9B-4AC5-AE09-10F1AAA76F1A}" presName="hierRoot2" presStyleCnt="0">
        <dgm:presLayoutVars>
          <dgm:hierBranch val="init"/>
        </dgm:presLayoutVars>
      </dgm:prSet>
      <dgm:spPr/>
    </dgm:pt>
    <dgm:pt modelId="{97DD4898-E878-4A39-AC40-9D6A49C9D4C6}" type="pres">
      <dgm:prSet presAssocID="{060FCC72-8C9B-4AC5-AE09-10F1AAA76F1A}" presName="rootComposite" presStyleCnt="0"/>
      <dgm:spPr/>
    </dgm:pt>
    <dgm:pt modelId="{81B6C03E-3CE2-444E-88B2-826D521A0D5C}" type="pres">
      <dgm:prSet presAssocID="{060FCC72-8C9B-4AC5-AE09-10F1AAA76F1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2F6D22-23E2-40B3-A78A-D4F7D09865A4}" type="pres">
      <dgm:prSet presAssocID="{060FCC72-8C9B-4AC5-AE09-10F1AAA76F1A}" presName="rootConnector" presStyleLbl="node2" presStyleIdx="0" presStyleCnt="3"/>
      <dgm:spPr/>
      <dgm:t>
        <a:bodyPr/>
        <a:lstStyle/>
        <a:p>
          <a:endParaRPr lang="de-DE"/>
        </a:p>
      </dgm:t>
    </dgm:pt>
    <dgm:pt modelId="{C2DC0AAE-5936-46DD-9ADB-5EA79E838D5E}" type="pres">
      <dgm:prSet presAssocID="{060FCC72-8C9B-4AC5-AE09-10F1AAA76F1A}" presName="hierChild4" presStyleCnt="0"/>
      <dgm:spPr/>
    </dgm:pt>
    <dgm:pt modelId="{D80774A0-9110-49C5-B449-B2FF9CA5642A}" type="pres">
      <dgm:prSet presAssocID="{060FCC72-8C9B-4AC5-AE09-10F1AAA76F1A}" presName="hierChild5" presStyleCnt="0"/>
      <dgm:spPr/>
    </dgm:pt>
    <dgm:pt modelId="{6F2A4D7E-E55A-4B3B-AF16-DDB59C1CA265}" type="pres">
      <dgm:prSet presAssocID="{4298B5AB-44EA-4F41-8940-4C2D1060D3EB}" presName="Name37" presStyleLbl="parChTrans1D2" presStyleIdx="1" presStyleCnt="4"/>
      <dgm:spPr/>
      <dgm:t>
        <a:bodyPr/>
        <a:lstStyle/>
        <a:p>
          <a:endParaRPr lang="de-DE"/>
        </a:p>
      </dgm:t>
    </dgm:pt>
    <dgm:pt modelId="{4C0F6D54-7EAF-4AE2-A39F-2B496F06DCCF}" type="pres">
      <dgm:prSet presAssocID="{E65F3407-B6D1-4BF7-BE07-AE8DBF0D7BD8}" presName="hierRoot2" presStyleCnt="0">
        <dgm:presLayoutVars>
          <dgm:hierBranch val="init"/>
        </dgm:presLayoutVars>
      </dgm:prSet>
      <dgm:spPr/>
    </dgm:pt>
    <dgm:pt modelId="{A240B88C-BD61-44DB-8BA5-53CCC1CE349A}" type="pres">
      <dgm:prSet presAssocID="{E65F3407-B6D1-4BF7-BE07-AE8DBF0D7BD8}" presName="rootComposite" presStyleCnt="0"/>
      <dgm:spPr/>
    </dgm:pt>
    <dgm:pt modelId="{6958B245-16EE-4AB2-830E-56B239685924}" type="pres">
      <dgm:prSet presAssocID="{E65F3407-B6D1-4BF7-BE07-AE8DBF0D7BD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A62A22D-531F-4DC6-9170-528C9A1DD4BC}" type="pres">
      <dgm:prSet presAssocID="{E65F3407-B6D1-4BF7-BE07-AE8DBF0D7BD8}" presName="rootConnector" presStyleLbl="node2" presStyleIdx="1" presStyleCnt="3"/>
      <dgm:spPr/>
      <dgm:t>
        <a:bodyPr/>
        <a:lstStyle/>
        <a:p>
          <a:endParaRPr lang="de-DE"/>
        </a:p>
      </dgm:t>
    </dgm:pt>
    <dgm:pt modelId="{85B3EF14-DA21-4354-8207-7D35A6C86F9E}" type="pres">
      <dgm:prSet presAssocID="{E65F3407-B6D1-4BF7-BE07-AE8DBF0D7BD8}" presName="hierChild4" presStyleCnt="0"/>
      <dgm:spPr/>
    </dgm:pt>
    <dgm:pt modelId="{576FEDB9-5C76-49BE-9F1D-0435548C058B}" type="pres">
      <dgm:prSet presAssocID="{E65F3407-B6D1-4BF7-BE07-AE8DBF0D7BD8}" presName="hierChild5" presStyleCnt="0"/>
      <dgm:spPr/>
    </dgm:pt>
    <dgm:pt modelId="{AA47F0C7-8BB9-4D04-AF5F-89D286B3AA12}" type="pres">
      <dgm:prSet presAssocID="{F2089369-AA11-47FF-8D6D-70A960ADD028}" presName="Name37" presStyleLbl="parChTrans1D2" presStyleIdx="2" presStyleCnt="4"/>
      <dgm:spPr/>
      <dgm:t>
        <a:bodyPr/>
        <a:lstStyle/>
        <a:p>
          <a:endParaRPr lang="de-DE"/>
        </a:p>
      </dgm:t>
    </dgm:pt>
    <dgm:pt modelId="{1A886BA2-B17E-4042-9B45-D85DF6C562E0}" type="pres">
      <dgm:prSet presAssocID="{56BA5897-4149-4E66-89F2-51A1F7B4946E}" presName="hierRoot2" presStyleCnt="0">
        <dgm:presLayoutVars>
          <dgm:hierBranch val="init"/>
        </dgm:presLayoutVars>
      </dgm:prSet>
      <dgm:spPr/>
    </dgm:pt>
    <dgm:pt modelId="{85C71808-48D5-4E07-8D39-83DEB1A9C8FE}" type="pres">
      <dgm:prSet presAssocID="{56BA5897-4149-4E66-89F2-51A1F7B4946E}" presName="rootComposite" presStyleCnt="0"/>
      <dgm:spPr/>
    </dgm:pt>
    <dgm:pt modelId="{07F96E09-86E3-4F7D-AFE8-D0FEE508F054}" type="pres">
      <dgm:prSet presAssocID="{56BA5897-4149-4E66-89F2-51A1F7B4946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68CF7E7-E72E-4CB9-84FA-3D315209EF50}" type="pres">
      <dgm:prSet presAssocID="{56BA5897-4149-4E66-89F2-51A1F7B4946E}" presName="rootConnector" presStyleLbl="node2" presStyleIdx="2" presStyleCnt="3"/>
      <dgm:spPr/>
      <dgm:t>
        <a:bodyPr/>
        <a:lstStyle/>
        <a:p>
          <a:endParaRPr lang="de-DE"/>
        </a:p>
      </dgm:t>
    </dgm:pt>
    <dgm:pt modelId="{CFAD9A3F-7535-4AC7-BF56-981B8398F28C}" type="pres">
      <dgm:prSet presAssocID="{56BA5897-4149-4E66-89F2-51A1F7B4946E}" presName="hierChild4" presStyleCnt="0"/>
      <dgm:spPr/>
    </dgm:pt>
    <dgm:pt modelId="{CB8A0123-CBDD-4E96-B10F-9CA4C2A5C499}" type="pres">
      <dgm:prSet presAssocID="{56BA5897-4149-4E66-89F2-51A1F7B4946E}" presName="hierChild5" presStyleCnt="0"/>
      <dgm:spPr/>
    </dgm:pt>
    <dgm:pt modelId="{4C9885E5-9848-4D2E-A999-A00E0D81B72D}" type="pres">
      <dgm:prSet presAssocID="{D7C59494-16C5-48FF-ABEE-80B5AA37AF74}" presName="hierChild3" presStyleCnt="0"/>
      <dgm:spPr/>
    </dgm:pt>
    <dgm:pt modelId="{337D0ABC-7AF0-430A-83E8-0639E92CBC43}" type="pres">
      <dgm:prSet presAssocID="{972A629D-E5B8-4493-9687-7AF07ED8E022}" presName="Name111" presStyleLbl="parChTrans1D2" presStyleIdx="3" presStyleCnt="4"/>
      <dgm:spPr/>
      <dgm:t>
        <a:bodyPr/>
        <a:lstStyle/>
        <a:p>
          <a:endParaRPr lang="de-DE"/>
        </a:p>
      </dgm:t>
    </dgm:pt>
    <dgm:pt modelId="{E514BA69-8BD8-4343-B8B9-D6398939EA0E}" type="pres">
      <dgm:prSet presAssocID="{889B3F54-7C24-449E-B5AA-27DC231F01C0}" presName="hierRoot3" presStyleCnt="0">
        <dgm:presLayoutVars>
          <dgm:hierBranch val="init"/>
        </dgm:presLayoutVars>
      </dgm:prSet>
      <dgm:spPr/>
    </dgm:pt>
    <dgm:pt modelId="{D1D69585-D021-4380-B3E6-00994871C83A}" type="pres">
      <dgm:prSet presAssocID="{889B3F54-7C24-449E-B5AA-27DC231F01C0}" presName="rootComposite3" presStyleCnt="0"/>
      <dgm:spPr/>
    </dgm:pt>
    <dgm:pt modelId="{14EB3B7E-AB3A-4F40-808E-85CAC95AC346}" type="pres">
      <dgm:prSet presAssocID="{889B3F54-7C24-449E-B5AA-27DC231F01C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0D84E5F-58F3-472C-B67C-A2BE08620953}" type="pres">
      <dgm:prSet presAssocID="{889B3F54-7C24-449E-B5AA-27DC231F01C0}" presName="rootConnector3" presStyleLbl="asst1" presStyleIdx="0" presStyleCnt="1"/>
      <dgm:spPr/>
      <dgm:t>
        <a:bodyPr/>
        <a:lstStyle/>
        <a:p>
          <a:endParaRPr lang="de-DE"/>
        </a:p>
      </dgm:t>
    </dgm:pt>
    <dgm:pt modelId="{F107CBEB-5B63-469F-AF9A-5B7DEAFB2C37}" type="pres">
      <dgm:prSet presAssocID="{889B3F54-7C24-449E-B5AA-27DC231F01C0}" presName="hierChild6" presStyleCnt="0"/>
      <dgm:spPr/>
    </dgm:pt>
    <dgm:pt modelId="{5F374D19-AFB0-42A7-B2D0-952D1E971C50}" type="pres">
      <dgm:prSet presAssocID="{889B3F54-7C24-449E-B5AA-27DC231F01C0}" presName="hierChild7" presStyleCnt="0"/>
      <dgm:spPr/>
    </dgm:pt>
  </dgm:ptLst>
  <dgm:cxnLst>
    <dgm:cxn modelId="{E4E56B5B-E9F7-4786-8928-AB367591CFC2}" type="presOf" srcId="{972A629D-E5B8-4493-9687-7AF07ED8E022}" destId="{337D0ABC-7AF0-430A-83E8-0639E92CBC43}" srcOrd="0" destOrd="0" presId="urn:microsoft.com/office/officeart/2005/8/layout/orgChart1"/>
    <dgm:cxn modelId="{EB1E1EC1-7A96-46EC-930C-BCF580FB2D8B}" type="presOf" srcId="{889B3F54-7C24-449E-B5AA-27DC231F01C0}" destId="{14EB3B7E-AB3A-4F40-808E-85CAC95AC346}" srcOrd="0" destOrd="0" presId="urn:microsoft.com/office/officeart/2005/8/layout/orgChart1"/>
    <dgm:cxn modelId="{B03CBA0D-2839-4F45-A0A2-E244FD56DA55}" srcId="{4153A09B-8A5D-46AA-9B1B-F09330EDAF6D}" destId="{D7C59494-16C5-48FF-ABEE-80B5AA37AF74}" srcOrd="0" destOrd="0" parTransId="{14C27294-3053-4625-8829-1B83EEE960D9}" sibTransId="{85730D20-A411-4673-B0DE-B82FA8B7F75A}"/>
    <dgm:cxn modelId="{5B85ED2F-3937-4861-80AE-D7FCC91CD369}" type="presOf" srcId="{060FCC72-8C9B-4AC5-AE09-10F1AAA76F1A}" destId="{632F6D22-23E2-40B3-A78A-D4F7D09865A4}" srcOrd="1" destOrd="0" presId="urn:microsoft.com/office/officeart/2005/8/layout/orgChart1"/>
    <dgm:cxn modelId="{BEF27166-C3F6-4A57-B1D4-580CA6A8DC89}" type="presOf" srcId="{56BA5897-4149-4E66-89F2-51A1F7B4946E}" destId="{568CF7E7-E72E-4CB9-84FA-3D315209EF50}" srcOrd="1" destOrd="0" presId="urn:microsoft.com/office/officeart/2005/8/layout/orgChart1"/>
    <dgm:cxn modelId="{A2AA4EB8-0822-4E49-9832-8F311E543285}" type="presOf" srcId="{E65F3407-B6D1-4BF7-BE07-AE8DBF0D7BD8}" destId="{8A62A22D-531F-4DC6-9170-528C9A1DD4BC}" srcOrd="1" destOrd="0" presId="urn:microsoft.com/office/officeart/2005/8/layout/orgChart1"/>
    <dgm:cxn modelId="{8770725D-5281-4F97-99A1-8CAE1F98D3CC}" type="presOf" srcId="{D7C59494-16C5-48FF-ABEE-80B5AA37AF74}" destId="{82F0CAB4-7E14-4CD8-A634-75F4D574A402}" srcOrd="1" destOrd="0" presId="urn:microsoft.com/office/officeart/2005/8/layout/orgChart1"/>
    <dgm:cxn modelId="{A2119D10-4807-41B6-AB29-986E170160B9}" srcId="{D7C59494-16C5-48FF-ABEE-80B5AA37AF74}" destId="{060FCC72-8C9B-4AC5-AE09-10F1AAA76F1A}" srcOrd="1" destOrd="0" parTransId="{A18FE581-96DB-4ACA-BC65-54ED5A77DF52}" sibTransId="{BF4599ED-607B-4777-BFCB-666BDFA8C958}"/>
    <dgm:cxn modelId="{45FD52BE-B2C3-4964-A81F-AFCAF4AEAB13}" type="presOf" srcId="{889B3F54-7C24-449E-B5AA-27DC231F01C0}" destId="{B0D84E5F-58F3-472C-B67C-A2BE08620953}" srcOrd="1" destOrd="0" presId="urn:microsoft.com/office/officeart/2005/8/layout/orgChart1"/>
    <dgm:cxn modelId="{1566DF41-261A-4A04-8513-6E932CB09978}" type="presOf" srcId="{E65F3407-B6D1-4BF7-BE07-AE8DBF0D7BD8}" destId="{6958B245-16EE-4AB2-830E-56B239685924}" srcOrd="0" destOrd="0" presId="urn:microsoft.com/office/officeart/2005/8/layout/orgChart1"/>
    <dgm:cxn modelId="{30834C78-FC9D-48FD-AD70-27B2DF0D0539}" srcId="{D7C59494-16C5-48FF-ABEE-80B5AA37AF74}" destId="{889B3F54-7C24-449E-B5AA-27DC231F01C0}" srcOrd="0" destOrd="0" parTransId="{972A629D-E5B8-4493-9687-7AF07ED8E022}" sibTransId="{C28C8D6E-9B62-423B-9F94-C61B9B301608}"/>
    <dgm:cxn modelId="{98000C09-9229-4B08-9DAB-02351BCABF42}" type="presOf" srcId="{A18FE581-96DB-4ACA-BC65-54ED5A77DF52}" destId="{F0C39D8B-1077-49A7-AC90-91A6CFE18791}" srcOrd="0" destOrd="0" presId="urn:microsoft.com/office/officeart/2005/8/layout/orgChart1"/>
    <dgm:cxn modelId="{C5B406AB-A29C-4570-B161-1B261CEC7B26}" type="presOf" srcId="{4153A09B-8A5D-46AA-9B1B-F09330EDAF6D}" destId="{8DD4090C-E5AB-481A-A8FC-F5358BB85024}" srcOrd="0" destOrd="0" presId="urn:microsoft.com/office/officeart/2005/8/layout/orgChart1"/>
    <dgm:cxn modelId="{255D07E7-D4B3-4E45-B28C-3BF7890CADF4}" srcId="{D7C59494-16C5-48FF-ABEE-80B5AA37AF74}" destId="{E65F3407-B6D1-4BF7-BE07-AE8DBF0D7BD8}" srcOrd="2" destOrd="0" parTransId="{4298B5AB-44EA-4F41-8940-4C2D1060D3EB}" sibTransId="{41F4A728-F982-45FD-8804-919F5288DF12}"/>
    <dgm:cxn modelId="{5C0FD3DC-0BE6-425E-AC13-68DC88A734CF}" type="presOf" srcId="{F2089369-AA11-47FF-8D6D-70A960ADD028}" destId="{AA47F0C7-8BB9-4D04-AF5F-89D286B3AA12}" srcOrd="0" destOrd="0" presId="urn:microsoft.com/office/officeart/2005/8/layout/orgChart1"/>
    <dgm:cxn modelId="{801C5F1D-BA8F-4A25-957B-1D0890F34F3F}" type="presOf" srcId="{D7C59494-16C5-48FF-ABEE-80B5AA37AF74}" destId="{CE581892-D546-4C98-85B9-B262357DC63E}" srcOrd="0" destOrd="0" presId="urn:microsoft.com/office/officeart/2005/8/layout/orgChart1"/>
    <dgm:cxn modelId="{6935D032-6337-40E4-8B1C-3A5CFF0279A7}" srcId="{D7C59494-16C5-48FF-ABEE-80B5AA37AF74}" destId="{56BA5897-4149-4E66-89F2-51A1F7B4946E}" srcOrd="3" destOrd="0" parTransId="{F2089369-AA11-47FF-8D6D-70A960ADD028}" sibTransId="{B9108ABD-6184-403F-9646-3D7A59F1BF5B}"/>
    <dgm:cxn modelId="{24A54FB2-7DC6-47F6-8699-EBEBB9633EBD}" type="presOf" srcId="{060FCC72-8C9B-4AC5-AE09-10F1AAA76F1A}" destId="{81B6C03E-3CE2-444E-88B2-826D521A0D5C}" srcOrd="0" destOrd="0" presId="urn:microsoft.com/office/officeart/2005/8/layout/orgChart1"/>
    <dgm:cxn modelId="{656AB24B-D875-4D2D-AF05-5BA8DEDBE478}" type="presOf" srcId="{4298B5AB-44EA-4F41-8940-4C2D1060D3EB}" destId="{6F2A4D7E-E55A-4B3B-AF16-DDB59C1CA265}" srcOrd="0" destOrd="0" presId="urn:microsoft.com/office/officeart/2005/8/layout/orgChart1"/>
    <dgm:cxn modelId="{DB9EBB4B-5B24-45CF-9F9A-779D70C4185C}" type="presOf" srcId="{56BA5897-4149-4E66-89F2-51A1F7B4946E}" destId="{07F96E09-86E3-4F7D-AFE8-D0FEE508F054}" srcOrd="0" destOrd="0" presId="urn:microsoft.com/office/officeart/2005/8/layout/orgChart1"/>
    <dgm:cxn modelId="{F9A10365-64BE-4151-9B8D-2D6A7425CFB0}" type="presParOf" srcId="{8DD4090C-E5AB-481A-A8FC-F5358BB85024}" destId="{37F53CE7-8ED1-4A00-9EEC-E8BAEE7EBE80}" srcOrd="0" destOrd="0" presId="urn:microsoft.com/office/officeart/2005/8/layout/orgChart1"/>
    <dgm:cxn modelId="{178E745A-16FD-4380-8453-D0E2578DDAE5}" type="presParOf" srcId="{37F53CE7-8ED1-4A00-9EEC-E8BAEE7EBE80}" destId="{41256BC1-41D0-4503-B4D3-B7AC08432919}" srcOrd="0" destOrd="0" presId="urn:microsoft.com/office/officeart/2005/8/layout/orgChart1"/>
    <dgm:cxn modelId="{891A449A-9F41-436A-8F94-1FF84ACFC961}" type="presParOf" srcId="{41256BC1-41D0-4503-B4D3-B7AC08432919}" destId="{CE581892-D546-4C98-85B9-B262357DC63E}" srcOrd="0" destOrd="0" presId="urn:microsoft.com/office/officeart/2005/8/layout/orgChart1"/>
    <dgm:cxn modelId="{EB6BBAE2-F327-449D-812D-E84CF581B56C}" type="presParOf" srcId="{41256BC1-41D0-4503-B4D3-B7AC08432919}" destId="{82F0CAB4-7E14-4CD8-A634-75F4D574A402}" srcOrd="1" destOrd="0" presId="urn:microsoft.com/office/officeart/2005/8/layout/orgChart1"/>
    <dgm:cxn modelId="{ED8EFCAF-4EFD-4AF9-9231-8C080317CEB2}" type="presParOf" srcId="{37F53CE7-8ED1-4A00-9EEC-E8BAEE7EBE80}" destId="{81C96E11-7C14-4589-A2FC-0F377BEFDA00}" srcOrd="1" destOrd="0" presId="urn:microsoft.com/office/officeart/2005/8/layout/orgChart1"/>
    <dgm:cxn modelId="{DC64E08A-E3FC-4CA7-8FE6-E5FAD4019FAE}" type="presParOf" srcId="{81C96E11-7C14-4589-A2FC-0F377BEFDA00}" destId="{F0C39D8B-1077-49A7-AC90-91A6CFE18791}" srcOrd="0" destOrd="0" presId="urn:microsoft.com/office/officeart/2005/8/layout/orgChart1"/>
    <dgm:cxn modelId="{218AC267-35F8-48F0-8832-F9200411B6B1}" type="presParOf" srcId="{81C96E11-7C14-4589-A2FC-0F377BEFDA00}" destId="{D563EBB2-CACB-4C54-AFE0-8F9B82DFA8C2}" srcOrd="1" destOrd="0" presId="urn:microsoft.com/office/officeart/2005/8/layout/orgChart1"/>
    <dgm:cxn modelId="{2F9D1E02-FBBA-423F-A147-204A8A96CDED}" type="presParOf" srcId="{D563EBB2-CACB-4C54-AFE0-8F9B82DFA8C2}" destId="{97DD4898-E878-4A39-AC40-9D6A49C9D4C6}" srcOrd="0" destOrd="0" presId="urn:microsoft.com/office/officeart/2005/8/layout/orgChart1"/>
    <dgm:cxn modelId="{0E7C3577-D6F9-4EEA-B1C4-8C40351C1A76}" type="presParOf" srcId="{97DD4898-E878-4A39-AC40-9D6A49C9D4C6}" destId="{81B6C03E-3CE2-444E-88B2-826D521A0D5C}" srcOrd="0" destOrd="0" presId="urn:microsoft.com/office/officeart/2005/8/layout/orgChart1"/>
    <dgm:cxn modelId="{80FA4413-EE4C-402A-BC62-95393033DBC8}" type="presParOf" srcId="{97DD4898-E878-4A39-AC40-9D6A49C9D4C6}" destId="{632F6D22-23E2-40B3-A78A-D4F7D09865A4}" srcOrd="1" destOrd="0" presId="urn:microsoft.com/office/officeart/2005/8/layout/orgChart1"/>
    <dgm:cxn modelId="{A8953793-D6EF-49C4-BE0C-233BDF249099}" type="presParOf" srcId="{D563EBB2-CACB-4C54-AFE0-8F9B82DFA8C2}" destId="{C2DC0AAE-5936-46DD-9ADB-5EA79E838D5E}" srcOrd="1" destOrd="0" presId="urn:microsoft.com/office/officeart/2005/8/layout/orgChart1"/>
    <dgm:cxn modelId="{954566BE-FE0F-4816-B849-EE552C3957DC}" type="presParOf" srcId="{D563EBB2-CACB-4C54-AFE0-8F9B82DFA8C2}" destId="{D80774A0-9110-49C5-B449-B2FF9CA5642A}" srcOrd="2" destOrd="0" presId="urn:microsoft.com/office/officeart/2005/8/layout/orgChart1"/>
    <dgm:cxn modelId="{E445B8F4-C601-4B9E-B502-AF120366F124}" type="presParOf" srcId="{81C96E11-7C14-4589-A2FC-0F377BEFDA00}" destId="{6F2A4D7E-E55A-4B3B-AF16-DDB59C1CA265}" srcOrd="2" destOrd="0" presId="urn:microsoft.com/office/officeart/2005/8/layout/orgChart1"/>
    <dgm:cxn modelId="{61471EBC-81E6-45C3-AEA5-0ED4BFCE1B1C}" type="presParOf" srcId="{81C96E11-7C14-4589-A2FC-0F377BEFDA00}" destId="{4C0F6D54-7EAF-4AE2-A39F-2B496F06DCCF}" srcOrd="3" destOrd="0" presId="urn:microsoft.com/office/officeart/2005/8/layout/orgChart1"/>
    <dgm:cxn modelId="{527484B3-0D10-4DF7-9C0A-97B3BC397FC5}" type="presParOf" srcId="{4C0F6D54-7EAF-4AE2-A39F-2B496F06DCCF}" destId="{A240B88C-BD61-44DB-8BA5-53CCC1CE349A}" srcOrd="0" destOrd="0" presId="urn:microsoft.com/office/officeart/2005/8/layout/orgChart1"/>
    <dgm:cxn modelId="{DDC68A69-8E1B-4DC7-AA4D-712ED24B0CA3}" type="presParOf" srcId="{A240B88C-BD61-44DB-8BA5-53CCC1CE349A}" destId="{6958B245-16EE-4AB2-830E-56B239685924}" srcOrd="0" destOrd="0" presId="urn:microsoft.com/office/officeart/2005/8/layout/orgChart1"/>
    <dgm:cxn modelId="{0C8505A1-C531-42D5-8C14-D0E3DA3EAF34}" type="presParOf" srcId="{A240B88C-BD61-44DB-8BA5-53CCC1CE349A}" destId="{8A62A22D-531F-4DC6-9170-528C9A1DD4BC}" srcOrd="1" destOrd="0" presId="urn:microsoft.com/office/officeart/2005/8/layout/orgChart1"/>
    <dgm:cxn modelId="{87DDF15D-94AC-4ED9-BA64-28B87D788F2A}" type="presParOf" srcId="{4C0F6D54-7EAF-4AE2-A39F-2B496F06DCCF}" destId="{85B3EF14-DA21-4354-8207-7D35A6C86F9E}" srcOrd="1" destOrd="0" presId="urn:microsoft.com/office/officeart/2005/8/layout/orgChart1"/>
    <dgm:cxn modelId="{EB07F43D-A9BF-4D2F-A396-48078B042C87}" type="presParOf" srcId="{4C0F6D54-7EAF-4AE2-A39F-2B496F06DCCF}" destId="{576FEDB9-5C76-49BE-9F1D-0435548C058B}" srcOrd="2" destOrd="0" presId="urn:microsoft.com/office/officeart/2005/8/layout/orgChart1"/>
    <dgm:cxn modelId="{4C8B76AF-5573-4936-AC55-2B28CF87585F}" type="presParOf" srcId="{81C96E11-7C14-4589-A2FC-0F377BEFDA00}" destId="{AA47F0C7-8BB9-4D04-AF5F-89D286B3AA12}" srcOrd="4" destOrd="0" presId="urn:microsoft.com/office/officeart/2005/8/layout/orgChart1"/>
    <dgm:cxn modelId="{A2229FBB-AC64-4BF6-97B3-332A42B5BC62}" type="presParOf" srcId="{81C96E11-7C14-4589-A2FC-0F377BEFDA00}" destId="{1A886BA2-B17E-4042-9B45-D85DF6C562E0}" srcOrd="5" destOrd="0" presId="urn:microsoft.com/office/officeart/2005/8/layout/orgChart1"/>
    <dgm:cxn modelId="{835265C0-0BE6-418A-B42A-119F9FC7AC66}" type="presParOf" srcId="{1A886BA2-B17E-4042-9B45-D85DF6C562E0}" destId="{85C71808-48D5-4E07-8D39-83DEB1A9C8FE}" srcOrd="0" destOrd="0" presId="urn:microsoft.com/office/officeart/2005/8/layout/orgChart1"/>
    <dgm:cxn modelId="{9A63835B-1ED9-4BDE-BCA9-F42F5814C78C}" type="presParOf" srcId="{85C71808-48D5-4E07-8D39-83DEB1A9C8FE}" destId="{07F96E09-86E3-4F7D-AFE8-D0FEE508F054}" srcOrd="0" destOrd="0" presId="urn:microsoft.com/office/officeart/2005/8/layout/orgChart1"/>
    <dgm:cxn modelId="{9C0DE27C-6832-4168-A731-0263C1742FE8}" type="presParOf" srcId="{85C71808-48D5-4E07-8D39-83DEB1A9C8FE}" destId="{568CF7E7-E72E-4CB9-84FA-3D315209EF50}" srcOrd="1" destOrd="0" presId="urn:microsoft.com/office/officeart/2005/8/layout/orgChart1"/>
    <dgm:cxn modelId="{388B52D8-C05C-42FD-B1FB-3168857CEAE4}" type="presParOf" srcId="{1A886BA2-B17E-4042-9B45-D85DF6C562E0}" destId="{CFAD9A3F-7535-4AC7-BF56-981B8398F28C}" srcOrd="1" destOrd="0" presId="urn:microsoft.com/office/officeart/2005/8/layout/orgChart1"/>
    <dgm:cxn modelId="{1EFC4D97-484E-49F1-807F-3FD44C1631F7}" type="presParOf" srcId="{1A886BA2-B17E-4042-9B45-D85DF6C562E0}" destId="{CB8A0123-CBDD-4E96-B10F-9CA4C2A5C499}" srcOrd="2" destOrd="0" presId="urn:microsoft.com/office/officeart/2005/8/layout/orgChart1"/>
    <dgm:cxn modelId="{AE1A097E-A47E-450B-8538-CD25618EC5FD}" type="presParOf" srcId="{37F53CE7-8ED1-4A00-9EEC-E8BAEE7EBE80}" destId="{4C9885E5-9848-4D2E-A999-A00E0D81B72D}" srcOrd="2" destOrd="0" presId="urn:microsoft.com/office/officeart/2005/8/layout/orgChart1"/>
    <dgm:cxn modelId="{DA94EC5F-9AA9-43AD-BADE-252B2AA408D4}" type="presParOf" srcId="{4C9885E5-9848-4D2E-A999-A00E0D81B72D}" destId="{337D0ABC-7AF0-430A-83E8-0639E92CBC43}" srcOrd="0" destOrd="0" presId="urn:microsoft.com/office/officeart/2005/8/layout/orgChart1"/>
    <dgm:cxn modelId="{72ACE1A0-63B1-4FC9-97DB-D4469788CCA9}" type="presParOf" srcId="{4C9885E5-9848-4D2E-A999-A00E0D81B72D}" destId="{E514BA69-8BD8-4343-B8B9-D6398939EA0E}" srcOrd="1" destOrd="0" presId="urn:microsoft.com/office/officeart/2005/8/layout/orgChart1"/>
    <dgm:cxn modelId="{50DDACFA-20C6-4A2B-99AC-1A6CEB9B75DE}" type="presParOf" srcId="{E514BA69-8BD8-4343-B8B9-D6398939EA0E}" destId="{D1D69585-D021-4380-B3E6-00994871C83A}" srcOrd="0" destOrd="0" presId="urn:microsoft.com/office/officeart/2005/8/layout/orgChart1"/>
    <dgm:cxn modelId="{FEFB244D-ADDB-4ADD-99E5-7C2BB991200E}" type="presParOf" srcId="{D1D69585-D021-4380-B3E6-00994871C83A}" destId="{14EB3B7E-AB3A-4F40-808E-85CAC95AC346}" srcOrd="0" destOrd="0" presId="urn:microsoft.com/office/officeart/2005/8/layout/orgChart1"/>
    <dgm:cxn modelId="{16398E9F-604A-4FEE-987A-3C3EF5002382}" type="presParOf" srcId="{D1D69585-D021-4380-B3E6-00994871C83A}" destId="{B0D84E5F-58F3-472C-B67C-A2BE08620953}" srcOrd="1" destOrd="0" presId="urn:microsoft.com/office/officeart/2005/8/layout/orgChart1"/>
    <dgm:cxn modelId="{68C98138-1759-4B6E-A868-E64D878AFCD2}" type="presParOf" srcId="{E514BA69-8BD8-4343-B8B9-D6398939EA0E}" destId="{F107CBEB-5B63-469F-AF9A-5B7DEAFB2C37}" srcOrd="1" destOrd="0" presId="urn:microsoft.com/office/officeart/2005/8/layout/orgChart1"/>
    <dgm:cxn modelId="{59B9900F-C034-4682-BB17-292CB493748C}" type="presParOf" srcId="{E514BA69-8BD8-4343-B8B9-D6398939EA0E}" destId="{5F374D19-AFB0-42A7-B2D0-952D1E971C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3627AB-CADC-46FD-9F68-FB2AC1CACA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4AA4C1F3-5590-4268-9727-9A256EDD3FCD}">
      <dgm:prSet/>
      <dgm:spPr/>
      <dgm:t>
        <a:bodyPr/>
        <a:lstStyle/>
        <a:p>
          <a:pPr rtl="0"/>
          <a:r>
            <a:rPr lang="en-US" dirty="0" smtClean="0"/>
            <a:t>A </a:t>
          </a:r>
          <a:r>
            <a:rPr lang="en-US" b="1" dirty="0" smtClean="0"/>
            <a:t>reduction in PMN cell count &gt;80% was associated with improved survival </a:t>
          </a:r>
          <a:r>
            <a:rPr lang="en-US" dirty="0" smtClean="0"/>
            <a:t>(adjusted </a:t>
          </a:r>
          <a:r>
            <a:rPr lang="en-US" b="1" dirty="0" smtClean="0"/>
            <a:t>odds ratio, 0.32</a:t>
          </a:r>
          <a:r>
            <a:rPr lang="en-US" dirty="0" smtClean="0"/>
            <a:t>; 95% confidence interval, 0.17–0.58; </a:t>
          </a:r>
          <a:r>
            <a:rPr lang="en-US" i="1" dirty="0" smtClean="0"/>
            <a:t>P</a:t>
          </a:r>
          <a:r>
            <a:rPr lang="en-US" dirty="0" smtClean="0"/>
            <a:t> &lt; .001), whereas increasing age, higher MELD-Na scores, positive </a:t>
          </a:r>
          <a:r>
            <a:rPr lang="en-US" dirty="0" err="1" smtClean="0"/>
            <a:t>ascitic</a:t>
          </a:r>
          <a:r>
            <a:rPr lang="en-US" dirty="0" smtClean="0"/>
            <a:t> fluid cultures, and broad-spectrum antibiotics were associated with increased mortality </a:t>
          </a:r>
          <a:endParaRPr lang="de-CH" dirty="0"/>
        </a:p>
      </dgm:t>
    </dgm:pt>
    <dgm:pt modelId="{B12225DD-48A6-4F3E-B1C2-0F704BF23347}" type="parTrans" cxnId="{0CAFA587-17B6-465B-B9F3-8B60E22D9CE1}">
      <dgm:prSet/>
      <dgm:spPr/>
      <dgm:t>
        <a:bodyPr/>
        <a:lstStyle/>
        <a:p>
          <a:endParaRPr lang="de-DE"/>
        </a:p>
      </dgm:t>
    </dgm:pt>
    <dgm:pt modelId="{9B9119AF-66D1-43AF-A648-373031251119}" type="sibTrans" cxnId="{0CAFA587-17B6-465B-B9F3-8B60E22D9CE1}">
      <dgm:prSet/>
      <dgm:spPr/>
      <dgm:t>
        <a:bodyPr/>
        <a:lstStyle/>
        <a:p>
          <a:endParaRPr lang="de-DE"/>
        </a:p>
      </dgm:t>
    </dgm:pt>
    <dgm:pt modelId="{25DBFF10-BFCF-4216-910B-13D7FC19B597}">
      <dgm:prSet/>
      <dgm:spPr/>
      <dgm:t>
        <a:bodyPr/>
        <a:lstStyle/>
        <a:p>
          <a:pPr rtl="0"/>
          <a:r>
            <a:rPr lang="en-US" smtClean="0"/>
            <a:t>The combination of MELD-Na scores and 2-day changes in PMN cell count using a cutoff of 80% accurately risk-stratified patients in our cohort</a:t>
          </a:r>
          <a:endParaRPr lang="de-CH"/>
        </a:p>
      </dgm:t>
    </dgm:pt>
    <dgm:pt modelId="{6836C9BD-3E5B-4B87-BEDE-0E7DB2F967CC}" type="parTrans" cxnId="{5900C0A3-8996-424B-A69F-F04838BE1D45}">
      <dgm:prSet/>
      <dgm:spPr/>
      <dgm:t>
        <a:bodyPr/>
        <a:lstStyle/>
        <a:p>
          <a:endParaRPr lang="de-DE"/>
        </a:p>
      </dgm:t>
    </dgm:pt>
    <dgm:pt modelId="{842FC87D-DDA7-4818-B63E-8E7CB9E2224F}" type="sibTrans" cxnId="{5900C0A3-8996-424B-A69F-F04838BE1D45}">
      <dgm:prSet/>
      <dgm:spPr/>
      <dgm:t>
        <a:bodyPr/>
        <a:lstStyle/>
        <a:p>
          <a:endParaRPr lang="de-DE"/>
        </a:p>
      </dgm:t>
    </dgm:pt>
    <dgm:pt modelId="{76ABAF72-778D-46E8-8B80-26A241B3BB78}" type="pres">
      <dgm:prSet presAssocID="{7A3627AB-CADC-46FD-9F68-FB2AC1CACAA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7C9F629-7F69-4042-8491-F3AC2F380F69}" type="pres">
      <dgm:prSet presAssocID="{7A3627AB-CADC-46FD-9F68-FB2AC1CACAAC}" presName="arrow" presStyleLbl="bgShp" presStyleIdx="0" presStyleCnt="1"/>
      <dgm:spPr/>
    </dgm:pt>
    <dgm:pt modelId="{1F3F92EA-7343-477A-9242-5444A4B1F9F2}" type="pres">
      <dgm:prSet presAssocID="{7A3627AB-CADC-46FD-9F68-FB2AC1CACAAC}" presName="linearProcess" presStyleCnt="0"/>
      <dgm:spPr/>
    </dgm:pt>
    <dgm:pt modelId="{2AF9CED5-B84A-4352-B8C2-9EA5499D29FA}" type="pres">
      <dgm:prSet presAssocID="{4AA4C1F3-5590-4268-9727-9A256EDD3FC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E2BE96-6377-40B1-97D4-4ADC7EECFE18}" type="pres">
      <dgm:prSet presAssocID="{9B9119AF-66D1-43AF-A648-373031251119}" presName="sibTrans" presStyleCnt="0"/>
      <dgm:spPr/>
    </dgm:pt>
    <dgm:pt modelId="{8DF52CD9-10D2-494A-AC54-272B41A741D7}" type="pres">
      <dgm:prSet presAssocID="{25DBFF10-BFCF-4216-910B-13D7FC19B59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64DE429-4542-4F14-892C-DAF0235A0565}" type="presOf" srcId="{25DBFF10-BFCF-4216-910B-13D7FC19B597}" destId="{8DF52CD9-10D2-494A-AC54-272B41A741D7}" srcOrd="0" destOrd="0" presId="urn:microsoft.com/office/officeart/2005/8/layout/hProcess9"/>
    <dgm:cxn modelId="{0CAFA587-17B6-465B-B9F3-8B60E22D9CE1}" srcId="{7A3627AB-CADC-46FD-9F68-FB2AC1CACAAC}" destId="{4AA4C1F3-5590-4268-9727-9A256EDD3FCD}" srcOrd="0" destOrd="0" parTransId="{B12225DD-48A6-4F3E-B1C2-0F704BF23347}" sibTransId="{9B9119AF-66D1-43AF-A648-373031251119}"/>
    <dgm:cxn modelId="{535E20FE-2CDA-4A49-AD1A-860AFDFDD174}" type="presOf" srcId="{4AA4C1F3-5590-4268-9727-9A256EDD3FCD}" destId="{2AF9CED5-B84A-4352-B8C2-9EA5499D29FA}" srcOrd="0" destOrd="0" presId="urn:microsoft.com/office/officeart/2005/8/layout/hProcess9"/>
    <dgm:cxn modelId="{5900C0A3-8996-424B-A69F-F04838BE1D45}" srcId="{7A3627AB-CADC-46FD-9F68-FB2AC1CACAAC}" destId="{25DBFF10-BFCF-4216-910B-13D7FC19B597}" srcOrd="1" destOrd="0" parTransId="{6836C9BD-3E5B-4B87-BEDE-0E7DB2F967CC}" sibTransId="{842FC87D-DDA7-4818-B63E-8E7CB9E2224F}"/>
    <dgm:cxn modelId="{DBB5C173-A178-42CD-BD0A-4614AA5EC494}" type="presOf" srcId="{7A3627AB-CADC-46FD-9F68-FB2AC1CACAAC}" destId="{76ABAF72-778D-46E8-8B80-26A241B3BB78}" srcOrd="0" destOrd="0" presId="urn:microsoft.com/office/officeart/2005/8/layout/hProcess9"/>
    <dgm:cxn modelId="{229BD2B6-C48B-49FE-B276-B99E67FA7398}" type="presParOf" srcId="{76ABAF72-778D-46E8-8B80-26A241B3BB78}" destId="{87C9F629-7F69-4042-8491-F3AC2F380F69}" srcOrd="0" destOrd="0" presId="urn:microsoft.com/office/officeart/2005/8/layout/hProcess9"/>
    <dgm:cxn modelId="{BA540653-26B5-44F0-B10C-54002814CCE3}" type="presParOf" srcId="{76ABAF72-778D-46E8-8B80-26A241B3BB78}" destId="{1F3F92EA-7343-477A-9242-5444A4B1F9F2}" srcOrd="1" destOrd="0" presId="urn:microsoft.com/office/officeart/2005/8/layout/hProcess9"/>
    <dgm:cxn modelId="{78676B52-9D4A-420B-9CC1-B4DFD8754742}" type="presParOf" srcId="{1F3F92EA-7343-477A-9242-5444A4B1F9F2}" destId="{2AF9CED5-B84A-4352-B8C2-9EA5499D29FA}" srcOrd="0" destOrd="0" presId="urn:microsoft.com/office/officeart/2005/8/layout/hProcess9"/>
    <dgm:cxn modelId="{23390E81-EA36-4514-8216-ADAF7F4AF499}" type="presParOf" srcId="{1F3F92EA-7343-477A-9242-5444A4B1F9F2}" destId="{CDE2BE96-6377-40B1-97D4-4ADC7EECFE18}" srcOrd="1" destOrd="0" presId="urn:microsoft.com/office/officeart/2005/8/layout/hProcess9"/>
    <dgm:cxn modelId="{0D4C182E-3D1A-41E6-B0DA-E9AB78D44956}" type="presParOf" srcId="{1F3F92EA-7343-477A-9242-5444A4B1F9F2}" destId="{8DF52CD9-10D2-494A-AC54-272B41A741D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1641BC-6905-4DD0-A016-2077E38C608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638E7687-8F05-43B1-8FF1-78DF561A448B}">
      <dgm:prSet/>
      <dgm:spPr/>
      <dgm:t>
        <a:bodyPr/>
        <a:lstStyle/>
        <a:p>
          <a:pPr rtl="0"/>
          <a:r>
            <a:rPr lang="de-CH" smtClean="0"/>
            <a:t>7 times lower</a:t>
          </a:r>
          <a:endParaRPr lang="de-CH"/>
        </a:p>
      </dgm:t>
    </dgm:pt>
    <dgm:pt modelId="{FB3332CB-1380-4C00-BFDD-56D47E7013F9}" type="parTrans" cxnId="{4B13172F-2F1C-429F-94B7-D8AB442918C7}">
      <dgm:prSet/>
      <dgm:spPr/>
      <dgm:t>
        <a:bodyPr/>
        <a:lstStyle/>
        <a:p>
          <a:endParaRPr lang="de-DE"/>
        </a:p>
      </dgm:t>
    </dgm:pt>
    <dgm:pt modelId="{59BA8A6D-2E47-4DEE-83A0-E7BF55B9DA79}" type="sibTrans" cxnId="{4B13172F-2F1C-429F-94B7-D8AB442918C7}">
      <dgm:prSet/>
      <dgm:spPr/>
      <dgm:t>
        <a:bodyPr/>
        <a:lstStyle/>
        <a:p>
          <a:endParaRPr lang="de-DE"/>
        </a:p>
      </dgm:t>
    </dgm:pt>
    <dgm:pt modelId="{4949626B-1047-47E0-AAB7-C6E372E692AB}" type="pres">
      <dgm:prSet presAssocID="{111641BC-6905-4DD0-A016-2077E38C60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DE676C-DF35-41FA-95B6-0D35C92539D8}" type="pres">
      <dgm:prSet presAssocID="{111641BC-6905-4DD0-A016-2077E38C6089}" presName="arrow" presStyleLbl="bgShp" presStyleIdx="0" presStyleCnt="1"/>
      <dgm:spPr/>
    </dgm:pt>
    <dgm:pt modelId="{7B27A112-EF14-49DF-BD7B-C09C1E065800}" type="pres">
      <dgm:prSet presAssocID="{111641BC-6905-4DD0-A016-2077E38C6089}" presName="points" presStyleCnt="0"/>
      <dgm:spPr/>
    </dgm:pt>
    <dgm:pt modelId="{0930C18A-96BE-4BD9-9BDC-183DA2577A91}" type="pres">
      <dgm:prSet presAssocID="{638E7687-8F05-43B1-8FF1-78DF561A448B}" presName="compositeA" presStyleCnt="0"/>
      <dgm:spPr/>
    </dgm:pt>
    <dgm:pt modelId="{E1731519-8481-4085-8766-94D20AF2F4C4}" type="pres">
      <dgm:prSet presAssocID="{638E7687-8F05-43B1-8FF1-78DF561A448B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8FBAB9-FD28-489D-BC07-02A3693F6378}" type="pres">
      <dgm:prSet presAssocID="{638E7687-8F05-43B1-8FF1-78DF561A448B}" presName="circleA" presStyleLbl="node1" presStyleIdx="0" presStyleCnt="1"/>
      <dgm:spPr/>
    </dgm:pt>
    <dgm:pt modelId="{12BD61B7-A011-4FC6-8A03-A85209E667D8}" type="pres">
      <dgm:prSet presAssocID="{638E7687-8F05-43B1-8FF1-78DF561A448B}" presName="spaceA" presStyleCnt="0"/>
      <dgm:spPr/>
    </dgm:pt>
  </dgm:ptLst>
  <dgm:cxnLst>
    <dgm:cxn modelId="{4B13172F-2F1C-429F-94B7-D8AB442918C7}" srcId="{111641BC-6905-4DD0-A016-2077E38C6089}" destId="{638E7687-8F05-43B1-8FF1-78DF561A448B}" srcOrd="0" destOrd="0" parTransId="{FB3332CB-1380-4C00-BFDD-56D47E7013F9}" sibTransId="{59BA8A6D-2E47-4DEE-83A0-E7BF55B9DA79}"/>
    <dgm:cxn modelId="{78FDA343-75D1-40C8-B402-F323582516D1}" type="presOf" srcId="{638E7687-8F05-43B1-8FF1-78DF561A448B}" destId="{E1731519-8481-4085-8766-94D20AF2F4C4}" srcOrd="0" destOrd="0" presId="urn:microsoft.com/office/officeart/2005/8/layout/hProcess11"/>
    <dgm:cxn modelId="{A9021399-51D9-4B56-841E-5A767B495189}" type="presOf" srcId="{111641BC-6905-4DD0-A016-2077E38C6089}" destId="{4949626B-1047-47E0-AAB7-C6E372E692AB}" srcOrd="0" destOrd="0" presId="urn:microsoft.com/office/officeart/2005/8/layout/hProcess11"/>
    <dgm:cxn modelId="{63925C9C-713E-48FC-AAE3-42D770DB5F3F}" type="presParOf" srcId="{4949626B-1047-47E0-AAB7-C6E372E692AB}" destId="{5DDE676C-DF35-41FA-95B6-0D35C92539D8}" srcOrd="0" destOrd="0" presId="urn:microsoft.com/office/officeart/2005/8/layout/hProcess11"/>
    <dgm:cxn modelId="{545510FC-9650-4B78-848A-CD6E0F2A2B81}" type="presParOf" srcId="{4949626B-1047-47E0-AAB7-C6E372E692AB}" destId="{7B27A112-EF14-49DF-BD7B-C09C1E065800}" srcOrd="1" destOrd="0" presId="urn:microsoft.com/office/officeart/2005/8/layout/hProcess11"/>
    <dgm:cxn modelId="{CCC2FFDE-A00A-42B6-9C64-4381BC1E7DBD}" type="presParOf" srcId="{7B27A112-EF14-49DF-BD7B-C09C1E065800}" destId="{0930C18A-96BE-4BD9-9BDC-183DA2577A91}" srcOrd="0" destOrd="0" presId="urn:microsoft.com/office/officeart/2005/8/layout/hProcess11"/>
    <dgm:cxn modelId="{5CCD43EC-CEAA-4024-B5AA-5D6ECA1C4001}" type="presParOf" srcId="{0930C18A-96BE-4BD9-9BDC-183DA2577A91}" destId="{E1731519-8481-4085-8766-94D20AF2F4C4}" srcOrd="0" destOrd="0" presId="urn:microsoft.com/office/officeart/2005/8/layout/hProcess11"/>
    <dgm:cxn modelId="{A23CD64B-D983-4CEE-BF28-6FB2D10BBB7E}" type="presParOf" srcId="{0930C18A-96BE-4BD9-9BDC-183DA2577A91}" destId="{938FBAB9-FD28-489D-BC07-02A3693F6378}" srcOrd="1" destOrd="0" presId="urn:microsoft.com/office/officeart/2005/8/layout/hProcess11"/>
    <dgm:cxn modelId="{A2B14531-ABE2-4F2C-B16E-1A12885477F3}" type="presParOf" srcId="{0930C18A-96BE-4BD9-9BDC-183DA2577A91}" destId="{12BD61B7-A011-4FC6-8A03-A85209E667D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1DD55B-CE9C-42A0-B1BE-E81550EB7AD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53CF778-0FA5-490A-967F-0B3370D28A3A}">
      <dgm:prSet/>
      <dgm:spPr/>
      <dgm:t>
        <a:bodyPr/>
        <a:lstStyle/>
        <a:p>
          <a:pPr rtl="0"/>
          <a:r>
            <a:rPr lang="de-CH" dirty="0" err="1" smtClean="0"/>
            <a:t>Hospitalised</a:t>
          </a:r>
          <a:r>
            <a:rPr lang="de-CH" dirty="0" smtClean="0"/>
            <a:t> </a:t>
          </a:r>
          <a:r>
            <a:rPr lang="de-CH" dirty="0" err="1" smtClean="0"/>
            <a:t>patients</a:t>
          </a:r>
          <a:r>
            <a:rPr lang="de-CH" dirty="0" smtClean="0"/>
            <a:t> </a:t>
          </a:r>
          <a:r>
            <a:rPr lang="de-CH" dirty="0" err="1" smtClean="0"/>
            <a:t>should</a:t>
          </a:r>
          <a:r>
            <a:rPr lang="de-CH" dirty="0" smtClean="0"/>
            <a:t> </a:t>
          </a:r>
          <a:r>
            <a:rPr lang="de-CH" dirty="0" err="1" smtClean="0"/>
            <a:t>be</a:t>
          </a:r>
          <a:r>
            <a:rPr lang="de-CH" dirty="0" smtClean="0"/>
            <a:t> </a:t>
          </a:r>
          <a:r>
            <a:rPr lang="de-CH" dirty="0" err="1" smtClean="0"/>
            <a:t>risk-stratified</a:t>
          </a:r>
          <a:r>
            <a:rPr lang="de-CH" dirty="0" smtClean="0"/>
            <a:t> </a:t>
          </a:r>
          <a:r>
            <a:rPr lang="de-CH" dirty="0" err="1" smtClean="0"/>
            <a:t>based</a:t>
          </a:r>
          <a:r>
            <a:rPr lang="de-CH" dirty="0" smtClean="0"/>
            <a:t> on </a:t>
          </a:r>
          <a:r>
            <a:rPr lang="de-CH" dirty="0" err="1" smtClean="0"/>
            <a:t>their</a:t>
          </a:r>
          <a:r>
            <a:rPr lang="de-CH" dirty="0" smtClean="0"/>
            <a:t> MELD-Na </a:t>
          </a:r>
          <a:r>
            <a:rPr lang="de-CH" dirty="0" err="1" smtClean="0"/>
            <a:t>scores</a:t>
          </a:r>
          <a:r>
            <a:rPr lang="de-CH" dirty="0" smtClean="0"/>
            <a:t> </a:t>
          </a:r>
          <a:r>
            <a:rPr lang="de-CH" dirty="0" err="1" smtClean="0"/>
            <a:t>and</a:t>
          </a:r>
          <a:r>
            <a:rPr lang="de-CH" dirty="0" smtClean="0"/>
            <a:t> </a:t>
          </a:r>
          <a:r>
            <a:rPr lang="de-CH" dirty="0" err="1" smtClean="0"/>
            <a:t>the</a:t>
          </a:r>
          <a:r>
            <a:rPr lang="de-CH" dirty="0" smtClean="0"/>
            <a:t> </a:t>
          </a:r>
          <a:r>
            <a:rPr lang="de-CH" dirty="0" err="1" smtClean="0"/>
            <a:t>interval</a:t>
          </a:r>
          <a:r>
            <a:rPr lang="de-CH" dirty="0" smtClean="0"/>
            <a:t> </a:t>
          </a:r>
          <a:r>
            <a:rPr lang="de-CH" dirty="0" err="1" smtClean="0"/>
            <a:t>change</a:t>
          </a:r>
          <a:r>
            <a:rPr lang="de-CH" dirty="0" smtClean="0"/>
            <a:t> in PMN </a:t>
          </a:r>
          <a:r>
            <a:rPr lang="de-CH" dirty="0" err="1" smtClean="0"/>
            <a:t>cell</a:t>
          </a:r>
          <a:r>
            <a:rPr lang="de-CH" dirty="0" smtClean="0"/>
            <a:t> </a:t>
          </a:r>
          <a:r>
            <a:rPr lang="de-CH" dirty="0" err="1" smtClean="0"/>
            <a:t>counts</a:t>
          </a:r>
          <a:r>
            <a:rPr lang="de-CH" dirty="0" smtClean="0"/>
            <a:t>.</a:t>
          </a:r>
          <a:endParaRPr lang="de-CH" dirty="0"/>
        </a:p>
      </dgm:t>
    </dgm:pt>
    <dgm:pt modelId="{2E73DF4A-90D3-497D-BD67-8FA3F1F3FA0D}" type="parTrans" cxnId="{1D496325-245F-4A1E-A558-FE428DF69399}">
      <dgm:prSet/>
      <dgm:spPr/>
      <dgm:t>
        <a:bodyPr/>
        <a:lstStyle/>
        <a:p>
          <a:endParaRPr lang="de-DE"/>
        </a:p>
      </dgm:t>
    </dgm:pt>
    <dgm:pt modelId="{B2898C0A-0DAD-4BD6-863C-97DBE3833E86}" type="sibTrans" cxnId="{1D496325-245F-4A1E-A558-FE428DF69399}">
      <dgm:prSet/>
      <dgm:spPr/>
      <dgm:t>
        <a:bodyPr/>
        <a:lstStyle/>
        <a:p>
          <a:endParaRPr lang="de-DE"/>
        </a:p>
      </dgm:t>
    </dgm:pt>
    <dgm:pt modelId="{411E5CAE-5B62-4C31-82B0-35E8A7D29A7A}">
      <dgm:prSet/>
      <dgm:spPr/>
      <dgm:t>
        <a:bodyPr/>
        <a:lstStyle/>
        <a:p>
          <a:pPr rtl="0"/>
          <a:r>
            <a:rPr lang="de-CH" dirty="0" err="1" smtClean="0"/>
            <a:t>For</a:t>
          </a:r>
          <a:r>
            <a:rPr lang="de-CH" dirty="0" smtClean="0"/>
            <a:t> </a:t>
          </a:r>
          <a:r>
            <a:rPr lang="de-CH" dirty="0" err="1" smtClean="0"/>
            <a:t>low-risk</a:t>
          </a:r>
          <a:r>
            <a:rPr lang="de-CH" dirty="0" smtClean="0"/>
            <a:t> </a:t>
          </a:r>
          <a:r>
            <a:rPr lang="de-CH" dirty="0" err="1" smtClean="0"/>
            <a:t>patients</a:t>
          </a:r>
          <a:r>
            <a:rPr lang="de-CH" dirty="0" smtClean="0"/>
            <a:t> </a:t>
          </a:r>
          <a:r>
            <a:rPr lang="de-CH" dirty="0" err="1" smtClean="0"/>
            <a:t>prognosis</a:t>
          </a:r>
          <a:r>
            <a:rPr lang="de-CH" dirty="0" smtClean="0"/>
            <a:t> </a:t>
          </a:r>
          <a:r>
            <a:rPr lang="de-CH" dirty="0" err="1" smtClean="0"/>
            <a:t>is</a:t>
          </a:r>
          <a:r>
            <a:rPr lang="de-CH" dirty="0" smtClean="0"/>
            <a:t> </a:t>
          </a:r>
          <a:r>
            <a:rPr lang="de-CH" dirty="0" err="1" smtClean="0"/>
            <a:t>favourable</a:t>
          </a:r>
          <a:r>
            <a:rPr lang="de-CH" dirty="0" smtClean="0"/>
            <a:t> </a:t>
          </a:r>
          <a:r>
            <a:rPr lang="de-CH" dirty="0" err="1" smtClean="0"/>
            <a:t>and</a:t>
          </a:r>
          <a:r>
            <a:rPr lang="de-CH" dirty="0" smtClean="0"/>
            <a:t> </a:t>
          </a:r>
          <a:r>
            <a:rPr lang="de-CH" dirty="0" err="1" smtClean="0"/>
            <a:t>standart</a:t>
          </a:r>
          <a:r>
            <a:rPr lang="de-CH" dirty="0" smtClean="0"/>
            <a:t> </a:t>
          </a:r>
          <a:r>
            <a:rPr lang="de-CH" dirty="0" err="1" smtClean="0"/>
            <a:t>treatment</a:t>
          </a:r>
          <a:r>
            <a:rPr lang="de-CH" dirty="0" smtClean="0"/>
            <a:t> </a:t>
          </a:r>
          <a:r>
            <a:rPr lang="de-CH" dirty="0" err="1" smtClean="0"/>
            <a:t>can</a:t>
          </a:r>
          <a:r>
            <a:rPr lang="de-CH" dirty="0" smtClean="0"/>
            <a:t> </a:t>
          </a:r>
          <a:r>
            <a:rPr lang="de-CH" dirty="0" err="1" smtClean="0"/>
            <a:t>be</a:t>
          </a:r>
          <a:r>
            <a:rPr lang="de-CH" dirty="0" smtClean="0"/>
            <a:t> </a:t>
          </a:r>
          <a:r>
            <a:rPr lang="de-CH" dirty="0" err="1" smtClean="0"/>
            <a:t>maintained</a:t>
          </a:r>
          <a:r>
            <a:rPr lang="de-CH" dirty="0" smtClean="0"/>
            <a:t>.</a:t>
          </a:r>
          <a:endParaRPr lang="de-CH" dirty="0"/>
        </a:p>
      </dgm:t>
    </dgm:pt>
    <dgm:pt modelId="{C8A8AD71-4A79-4990-92F8-16CCBA50E486}" type="parTrans" cxnId="{729DE75D-E740-4B0A-A90A-853AF51B8226}">
      <dgm:prSet/>
      <dgm:spPr/>
      <dgm:t>
        <a:bodyPr/>
        <a:lstStyle/>
        <a:p>
          <a:endParaRPr lang="de-DE"/>
        </a:p>
      </dgm:t>
    </dgm:pt>
    <dgm:pt modelId="{F39DBF88-544D-408E-80B9-BD1616A0EE19}" type="sibTrans" cxnId="{729DE75D-E740-4B0A-A90A-853AF51B8226}">
      <dgm:prSet/>
      <dgm:spPr/>
      <dgm:t>
        <a:bodyPr/>
        <a:lstStyle/>
        <a:p>
          <a:endParaRPr lang="de-DE"/>
        </a:p>
      </dgm:t>
    </dgm:pt>
    <dgm:pt modelId="{2D62176B-3972-4485-A13A-E017BFFEB2D3}">
      <dgm:prSet/>
      <dgm:spPr/>
      <dgm:t>
        <a:bodyPr/>
        <a:lstStyle/>
        <a:p>
          <a:pPr rtl="0"/>
          <a:r>
            <a:rPr lang="de-CH" smtClean="0"/>
            <a:t>For intermediate and high-risk patients, further studies are required to determine wether changes in e.g. antimicrobiobial therapy or other treatments improve the outcome.</a:t>
          </a:r>
          <a:endParaRPr lang="de-CH"/>
        </a:p>
      </dgm:t>
    </dgm:pt>
    <dgm:pt modelId="{D4BC9362-554C-41F5-976B-E78D62152C1D}" type="parTrans" cxnId="{BFFAC14A-7A84-4619-8ADF-E744591DA5E3}">
      <dgm:prSet/>
      <dgm:spPr/>
      <dgm:t>
        <a:bodyPr/>
        <a:lstStyle/>
        <a:p>
          <a:endParaRPr lang="de-DE"/>
        </a:p>
      </dgm:t>
    </dgm:pt>
    <dgm:pt modelId="{E97EE259-5439-4A2F-AC79-D4B7EAF65106}" type="sibTrans" cxnId="{BFFAC14A-7A84-4619-8ADF-E744591DA5E3}">
      <dgm:prSet/>
      <dgm:spPr/>
      <dgm:t>
        <a:bodyPr/>
        <a:lstStyle/>
        <a:p>
          <a:endParaRPr lang="de-DE"/>
        </a:p>
      </dgm:t>
    </dgm:pt>
    <dgm:pt modelId="{6A87F29D-196D-42E4-A77B-35EFC8FAFB75}" type="pres">
      <dgm:prSet presAssocID="{ED1DD55B-CE9C-42A0-B1BE-E81550EB7A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9DA6C7A-8F73-4B12-997A-1922FB905842}" type="pres">
      <dgm:prSet presAssocID="{B53CF778-0FA5-490A-967F-0B3370D28A3A}" presName="circle1" presStyleLbl="node1" presStyleIdx="0" presStyleCnt="3"/>
      <dgm:spPr/>
    </dgm:pt>
    <dgm:pt modelId="{0AAD2D09-1FF4-4138-81CD-B375AC6027E8}" type="pres">
      <dgm:prSet presAssocID="{B53CF778-0FA5-490A-967F-0B3370D28A3A}" presName="space" presStyleCnt="0"/>
      <dgm:spPr/>
    </dgm:pt>
    <dgm:pt modelId="{33FD138D-65C1-4C9E-BF39-659BF93BD7D2}" type="pres">
      <dgm:prSet presAssocID="{B53CF778-0FA5-490A-967F-0B3370D28A3A}" presName="rect1" presStyleLbl="alignAcc1" presStyleIdx="0" presStyleCnt="3" custScaleX="124739" custLinFactNeighborX="12541"/>
      <dgm:spPr/>
      <dgm:t>
        <a:bodyPr/>
        <a:lstStyle/>
        <a:p>
          <a:endParaRPr lang="de-DE"/>
        </a:p>
      </dgm:t>
    </dgm:pt>
    <dgm:pt modelId="{7A10D1D4-C042-4B78-9FFB-5806792E73E8}" type="pres">
      <dgm:prSet presAssocID="{411E5CAE-5B62-4C31-82B0-35E8A7D29A7A}" presName="vertSpace2" presStyleLbl="node1" presStyleIdx="0" presStyleCnt="3"/>
      <dgm:spPr/>
    </dgm:pt>
    <dgm:pt modelId="{42C44FAE-B6C0-4858-804A-06586A47C71A}" type="pres">
      <dgm:prSet presAssocID="{411E5CAE-5B62-4C31-82B0-35E8A7D29A7A}" presName="circle2" presStyleLbl="node1" presStyleIdx="1" presStyleCnt="3"/>
      <dgm:spPr/>
    </dgm:pt>
    <dgm:pt modelId="{4C5EBEAA-3BB1-4E2E-BDF0-48C047663118}" type="pres">
      <dgm:prSet presAssocID="{411E5CAE-5B62-4C31-82B0-35E8A7D29A7A}" presName="rect2" presStyleLbl="alignAcc1" presStyleIdx="1" presStyleCnt="3"/>
      <dgm:spPr/>
      <dgm:t>
        <a:bodyPr/>
        <a:lstStyle/>
        <a:p>
          <a:endParaRPr lang="de-DE"/>
        </a:p>
      </dgm:t>
    </dgm:pt>
    <dgm:pt modelId="{F620E99B-EA26-400F-A8B9-B4506AAE8037}" type="pres">
      <dgm:prSet presAssocID="{2D62176B-3972-4485-A13A-E017BFFEB2D3}" presName="vertSpace3" presStyleLbl="node1" presStyleIdx="1" presStyleCnt="3"/>
      <dgm:spPr/>
    </dgm:pt>
    <dgm:pt modelId="{8416AE0E-5A87-4AA2-95CA-B62158A6B95B}" type="pres">
      <dgm:prSet presAssocID="{2D62176B-3972-4485-A13A-E017BFFEB2D3}" presName="circle3" presStyleLbl="node1" presStyleIdx="2" presStyleCnt="3"/>
      <dgm:spPr/>
    </dgm:pt>
    <dgm:pt modelId="{30157215-5B76-4FCB-9E0C-7AEECCCE7E57}" type="pres">
      <dgm:prSet presAssocID="{2D62176B-3972-4485-A13A-E017BFFEB2D3}" presName="rect3" presStyleLbl="alignAcc1" presStyleIdx="2" presStyleCnt="3"/>
      <dgm:spPr/>
      <dgm:t>
        <a:bodyPr/>
        <a:lstStyle/>
        <a:p>
          <a:endParaRPr lang="de-DE"/>
        </a:p>
      </dgm:t>
    </dgm:pt>
    <dgm:pt modelId="{9C4D02E3-BE5A-4FA8-AAEF-EAD574318C16}" type="pres">
      <dgm:prSet presAssocID="{B53CF778-0FA5-490A-967F-0B3370D28A3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2ACB61-2F8B-4AB4-896E-DDB4C660E405}" type="pres">
      <dgm:prSet presAssocID="{411E5CAE-5B62-4C31-82B0-35E8A7D29A7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9C94DC-4CF1-45E8-AB3F-C29EA7E435C3}" type="pres">
      <dgm:prSet presAssocID="{2D62176B-3972-4485-A13A-E017BFFEB2D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D0B8137-50E9-47F5-87B6-9C1D65B911BF}" type="presOf" srcId="{411E5CAE-5B62-4C31-82B0-35E8A7D29A7A}" destId="{4C5EBEAA-3BB1-4E2E-BDF0-48C047663118}" srcOrd="0" destOrd="0" presId="urn:microsoft.com/office/officeart/2005/8/layout/target3"/>
    <dgm:cxn modelId="{540F9037-2C35-4BE1-A957-DBC8F5B5C98C}" type="presOf" srcId="{2D62176B-3972-4485-A13A-E017BFFEB2D3}" destId="{7B9C94DC-4CF1-45E8-AB3F-C29EA7E435C3}" srcOrd="1" destOrd="0" presId="urn:microsoft.com/office/officeart/2005/8/layout/target3"/>
    <dgm:cxn modelId="{EAE5D168-328C-45C3-833D-CDAE12525F37}" type="presOf" srcId="{2D62176B-3972-4485-A13A-E017BFFEB2D3}" destId="{30157215-5B76-4FCB-9E0C-7AEECCCE7E57}" srcOrd="0" destOrd="0" presId="urn:microsoft.com/office/officeart/2005/8/layout/target3"/>
    <dgm:cxn modelId="{BFFAC14A-7A84-4619-8ADF-E744591DA5E3}" srcId="{ED1DD55B-CE9C-42A0-B1BE-E81550EB7ADF}" destId="{2D62176B-3972-4485-A13A-E017BFFEB2D3}" srcOrd="2" destOrd="0" parTransId="{D4BC9362-554C-41F5-976B-E78D62152C1D}" sibTransId="{E97EE259-5439-4A2F-AC79-D4B7EAF65106}"/>
    <dgm:cxn modelId="{FF86A5B3-FDFA-434A-B28C-E1B47815C200}" type="presOf" srcId="{411E5CAE-5B62-4C31-82B0-35E8A7D29A7A}" destId="{7E2ACB61-2F8B-4AB4-896E-DDB4C660E405}" srcOrd="1" destOrd="0" presId="urn:microsoft.com/office/officeart/2005/8/layout/target3"/>
    <dgm:cxn modelId="{EC8583DE-F29B-4457-9A8C-D5016FA67AB9}" type="presOf" srcId="{B53CF778-0FA5-490A-967F-0B3370D28A3A}" destId="{33FD138D-65C1-4C9E-BF39-659BF93BD7D2}" srcOrd="0" destOrd="0" presId="urn:microsoft.com/office/officeart/2005/8/layout/target3"/>
    <dgm:cxn modelId="{1D496325-245F-4A1E-A558-FE428DF69399}" srcId="{ED1DD55B-CE9C-42A0-B1BE-E81550EB7ADF}" destId="{B53CF778-0FA5-490A-967F-0B3370D28A3A}" srcOrd="0" destOrd="0" parTransId="{2E73DF4A-90D3-497D-BD67-8FA3F1F3FA0D}" sibTransId="{B2898C0A-0DAD-4BD6-863C-97DBE3833E86}"/>
    <dgm:cxn modelId="{729DE75D-E740-4B0A-A90A-853AF51B8226}" srcId="{ED1DD55B-CE9C-42A0-B1BE-E81550EB7ADF}" destId="{411E5CAE-5B62-4C31-82B0-35E8A7D29A7A}" srcOrd="1" destOrd="0" parTransId="{C8A8AD71-4A79-4990-92F8-16CCBA50E486}" sibTransId="{F39DBF88-544D-408E-80B9-BD1616A0EE19}"/>
    <dgm:cxn modelId="{6C49BBFB-EF9C-4417-B332-0311EFD86D7B}" type="presOf" srcId="{B53CF778-0FA5-490A-967F-0B3370D28A3A}" destId="{9C4D02E3-BE5A-4FA8-AAEF-EAD574318C16}" srcOrd="1" destOrd="0" presId="urn:microsoft.com/office/officeart/2005/8/layout/target3"/>
    <dgm:cxn modelId="{3F4C1874-AC69-4754-AFDC-95967F120304}" type="presOf" srcId="{ED1DD55B-CE9C-42A0-B1BE-E81550EB7ADF}" destId="{6A87F29D-196D-42E4-A77B-35EFC8FAFB75}" srcOrd="0" destOrd="0" presId="urn:microsoft.com/office/officeart/2005/8/layout/target3"/>
    <dgm:cxn modelId="{0C60BE99-AEE6-4C02-BDBB-15FE9B739546}" type="presParOf" srcId="{6A87F29D-196D-42E4-A77B-35EFC8FAFB75}" destId="{A9DA6C7A-8F73-4B12-997A-1922FB905842}" srcOrd="0" destOrd="0" presId="urn:microsoft.com/office/officeart/2005/8/layout/target3"/>
    <dgm:cxn modelId="{2E2AC5D3-20E9-447A-B85B-6E44CFAA795C}" type="presParOf" srcId="{6A87F29D-196D-42E4-A77B-35EFC8FAFB75}" destId="{0AAD2D09-1FF4-4138-81CD-B375AC6027E8}" srcOrd="1" destOrd="0" presId="urn:microsoft.com/office/officeart/2005/8/layout/target3"/>
    <dgm:cxn modelId="{A0056248-B863-4044-83DE-EA2EF84C79F5}" type="presParOf" srcId="{6A87F29D-196D-42E4-A77B-35EFC8FAFB75}" destId="{33FD138D-65C1-4C9E-BF39-659BF93BD7D2}" srcOrd="2" destOrd="0" presId="urn:microsoft.com/office/officeart/2005/8/layout/target3"/>
    <dgm:cxn modelId="{29E2DBC5-4F2A-4528-9E75-12478F8F9F7F}" type="presParOf" srcId="{6A87F29D-196D-42E4-A77B-35EFC8FAFB75}" destId="{7A10D1D4-C042-4B78-9FFB-5806792E73E8}" srcOrd="3" destOrd="0" presId="urn:microsoft.com/office/officeart/2005/8/layout/target3"/>
    <dgm:cxn modelId="{16FE4A4F-5322-438E-BAB5-3C670F0643C3}" type="presParOf" srcId="{6A87F29D-196D-42E4-A77B-35EFC8FAFB75}" destId="{42C44FAE-B6C0-4858-804A-06586A47C71A}" srcOrd="4" destOrd="0" presId="urn:microsoft.com/office/officeart/2005/8/layout/target3"/>
    <dgm:cxn modelId="{95C78293-3B4B-4456-9F95-B3D60EAC3F69}" type="presParOf" srcId="{6A87F29D-196D-42E4-A77B-35EFC8FAFB75}" destId="{4C5EBEAA-3BB1-4E2E-BDF0-48C047663118}" srcOrd="5" destOrd="0" presId="urn:microsoft.com/office/officeart/2005/8/layout/target3"/>
    <dgm:cxn modelId="{1F8E32C7-2940-494E-B6B8-7012BAF1CD68}" type="presParOf" srcId="{6A87F29D-196D-42E4-A77B-35EFC8FAFB75}" destId="{F620E99B-EA26-400F-A8B9-B4506AAE8037}" srcOrd="6" destOrd="0" presId="urn:microsoft.com/office/officeart/2005/8/layout/target3"/>
    <dgm:cxn modelId="{53BFE83D-BA43-4327-ACC0-1CEBE8772545}" type="presParOf" srcId="{6A87F29D-196D-42E4-A77B-35EFC8FAFB75}" destId="{8416AE0E-5A87-4AA2-95CA-B62158A6B95B}" srcOrd="7" destOrd="0" presId="urn:microsoft.com/office/officeart/2005/8/layout/target3"/>
    <dgm:cxn modelId="{E9A9D0D6-3B5D-4F02-8C08-E4BC63B6D47F}" type="presParOf" srcId="{6A87F29D-196D-42E4-A77B-35EFC8FAFB75}" destId="{30157215-5B76-4FCB-9E0C-7AEECCCE7E57}" srcOrd="8" destOrd="0" presId="urn:microsoft.com/office/officeart/2005/8/layout/target3"/>
    <dgm:cxn modelId="{AE752712-FE1B-4538-A821-F8C070444E77}" type="presParOf" srcId="{6A87F29D-196D-42E4-A77B-35EFC8FAFB75}" destId="{9C4D02E3-BE5A-4FA8-AAEF-EAD574318C16}" srcOrd="9" destOrd="0" presId="urn:microsoft.com/office/officeart/2005/8/layout/target3"/>
    <dgm:cxn modelId="{78828910-6737-474E-831B-F764B049EEC9}" type="presParOf" srcId="{6A87F29D-196D-42E4-A77B-35EFC8FAFB75}" destId="{7E2ACB61-2F8B-4AB4-896E-DDB4C660E405}" srcOrd="10" destOrd="0" presId="urn:microsoft.com/office/officeart/2005/8/layout/target3"/>
    <dgm:cxn modelId="{E3AECFC0-02EB-4E74-84A0-9E88B771DBC3}" type="presParOf" srcId="{6A87F29D-196D-42E4-A77B-35EFC8FAFB75}" destId="{7B9C94DC-4CF1-45E8-AB3F-C29EA7E435C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E22794-1DE1-475C-B8F0-3C13A1E8C6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CA70092A-0446-449D-8E66-510E7F76FD2E}">
      <dgm:prSet/>
      <dgm:spPr/>
      <dgm:t>
        <a:bodyPr/>
        <a:lstStyle/>
        <a:p>
          <a:pPr rtl="0"/>
          <a:r>
            <a:rPr lang="de-DE" b="1" baseline="0" smtClean="0"/>
            <a:t>Pros</a:t>
          </a:r>
          <a:endParaRPr lang="de-CH"/>
        </a:p>
      </dgm:t>
    </dgm:pt>
    <dgm:pt modelId="{4C5D8186-53A4-4A5C-AD9C-5B5BFC486798}" type="parTrans" cxnId="{D563395B-2329-45D8-AE8C-189687D38677}">
      <dgm:prSet/>
      <dgm:spPr/>
      <dgm:t>
        <a:bodyPr/>
        <a:lstStyle/>
        <a:p>
          <a:endParaRPr lang="de-DE"/>
        </a:p>
      </dgm:t>
    </dgm:pt>
    <dgm:pt modelId="{81B5BE36-ED3C-43C1-A3EF-8B853CB2086F}" type="sibTrans" cxnId="{D563395B-2329-45D8-AE8C-189687D38677}">
      <dgm:prSet/>
      <dgm:spPr/>
      <dgm:t>
        <a:bodyPr/>
        <a:lstStyle/>
        <a:p>
          <a:endParaRPr lang="de-DE"/>
        </a:p>
      </dgm:t>
    </dgm:pt>
    <dgm:pt modelId="{9FF8A2D1-93DF-4E9E-94AD-3C1C98696758}" type="pres">
      <dgm:prSet presAssocID="{7FE22794-1DE1-475C-B8F0-3C13A1E8C6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C02868E-4502-4152-A081-DED83F3B67E4}" type="pres">
      <dgm:prSet presAssocID="{CA70092A-0446-449D-8E66-510E7F76FD2E}" presName="linNode" presStyleCnt="0"/>
      <dgm:spPr/>
    </dgm:pt>
    <dgm:pt modelId="{5D15D70A-F72D-4D9F-8F19-F8B3AB798E15}" type="pres">
      <dgm:prSet presAssocID="{CA70092A-0446-449D-8E66-510E7F76FD2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563395B-2329-45D8-AE8C-189687D38677}" srcId="{7FE22794-1DE1-475C-B8F0-3C13A1E8C6A7}" destId="{CA70092A-0446-449D-8E66-510E7F76FD2E}" srcOrd="0" destOrd="0" parTransId="{4C5D8186-53A4-4A5C-AD9C-5B5BFC486798}" sibTransId="{81B5BE36-ED3C-43C1-A3EF-8B853CB2086F}"/>
    <dgm:cxn modelId="{3956557A-E9A9-45B3-9516-EEC6FB73EC51}" type="presOf" srcId="{CA70092A-0446-449D-8E66-510E7F76FD2E}" destId="{5D15D70A-F72D-4D9F-8F19-F8B3AB798E15}" srcOrd="0" destOrd="0" presId="urn:microsoft.com/office/officeart/2005/8/layout/vList5"/>
    <dgm:cxn modelId="{79CA2CEB-DB7F-4C37-8AF2-59A3E113AB65}" type="presOf" srcId="{7FE22794-1DE1-475C-B8F0-3C13A1E8C6A7}" destId="{9FF8A2D1-93DF-4E9E-94AD-3C1C98696758}" srcOrd="0" destOrd="0" presId="urn:microsoft.com/office/officeart/2005/8/layout/vList5"/>
    <dgm:cxn modelId="{5D3FA135-ACE8-458F-B0FB-75B1DA0B740D}" type="presParOf" srcId="{9FF8A2D1-93DF-4E9E-94AD-3C1C98696758}" destId="{2C02868E-4502-4152-A081-DED83F3B67E4}" srcOrd="0" destOrd="0" presId="urn:microsoft.com/office/officeart/2005/8/layout/vList5"/>
    <dgm:cxn modelId="{2F5061E2-A7B9-4C7A-8D3C-BAF38E62CBEB}" type="presParOf" srcId="{2C02868E-4502-4152-A081-DED83F3B67E4}" destId="{5D15D70A-F72D-4D9F-8F19-F8B3AB798E1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ED381-E0C7-4F44-954B-33E31B3EE2CB}">
      <dsp:nvSpPr>
        <dsp:cNvPr id="0" name=""/>
        <dsp:cNvSpPr/>
      </dsp:nvSpPr>
      <dsp:spPr>
        <a:xfrm>
          <a:off x="0" y="165607"/>
          <a:ext cx="2415976" cy="1449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Age</a:t>
          </a:r>
          <a:endParaRPr lang="de-DE" sz="2600" kern="1200" dirty="0"/>
        </a:p>
      </dsp:txBody>
      <dsp:txXfrm>
        <a:off x="0" y="165607"/>
        <a:ext cx="2415976" cy="1449585"/>
      </dsp:txXfrm>
    </dsp:sp>
    <dsp:sp modelId="{C3D91B5E-2297-46F4-A4F1-DB729E19A8DF}">
      <dsp:nvSpPr>
        <dsp:cNvPr id="0" name=""/>
        <dsp:cNvSpPr/>
      </dsp:nvSpPr>
      <dsp:spPr>
        <a:xfrm>
          <a:off x="2657574" y="165607"/>
          <a:ext cx="2415976" cy="1449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Nosocomial</a:t>
          </a:r>
          <a:r>
            <a:rPr lang="de-DE" sz="2600" kern="1200" dirty="0" smtClean="0"/>
            <a:t> </a:t>
          </a:r>
          <a:r>
            <a:rPr lang="de-DE" sz="2600" kern="1200" dirty="0" err="1" smtClean="0"/>
            <a:t>Infection</a:t>
          </a:r>
          <a:endParaRPr lang="de-DE" sz="2600" kern="1200" dirty="0"/>
        </a:p>
      </dsp:txBody>
      <dsp:txXfrm>
        <a:off x="2657574" y="165607"/>
        <a:ext cx="2415976" cy="1449585"/>
      </dsp:txXfrm>
    </dsp:sp>
    <dsp:sp modelId="{D5EC31B5-3505-46BE-86BB-92D1979F9355}">
      <dsp:nvSpPr>
        <dsp:cNvPr id="0" name=""/>
        <dsp:cNvSpPr/>
      </dsp:nvSpPr>
      <dsp:spPr>
        <a:xfrm>
          <a:off x="5315148" y="165607"/>
          <a:ext cx="2415976" cy="1449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High MELD-Na </a:t>
          </a:r>
          <a:r>
            <a:rPr lang="de-DE" sz="2600" kern="1200" dirty="0" err="1" smtClean="0"/>
            <a:t>Scores</a:t>
          </a:r>
          <a:endParaRPr lang="de-DE" sz="2600" kern="1200" dirty="0"/>
        </a:p>
      </dsp:txBody>
      <dsp:txXfrm>
        <a:off x="5315148" y="165607"/>
        <a:ext cx="2415976" cy="1449585"/>
      </dsp:txXfrm>
    </dsp:sp>
    <dsp:sp modelId="{643B4BC7-52C6-4959-AA1C-6E8CD8FFED1C}">
      <dsp:nvSpPr>
        <dsp:cNvPr id="0" name=""/>
        <dsp:cNvSpPr/>
      </dsp:nvSpPr>
      <dsp:spPr>
        <a:xfrm>
          <a:off x="1328787" y="1856791"/>
          <a:ext cx="2415976" cy="1449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Positive </a:t>
          </a:r>
          <a:r>
            <a:rPr lang="de-DE" sz="2600" kern="1200" dirty="0" err="1" smtClean="0"/>
            <a:t>ascitic</a:t>
          </a:r>
          <a:r>
            <a:rPr lang="de-DE" sz="2600" kern="1200" dirty="0" smtClean="0"/>
            <a:t> fluid </a:t>
          </a:r>
          <a:r>
            <a:rPr lang="de-DE" sz="2600" kern="1200" dirty="0" err="1" smtClean="0"/>
            <a:t>cultures</a:t>
          </a:r>
          <a:endParaRPr lang="de-DE" sz="2600" kern="1200" dirty="0"/>
        </a:p>
      </dsp:txBody>
      <dsp:txXfrm>
        <a:off x="1328787" y="1856791"/>
        <a:ext cx="2415976" cy="1449585"/>
      </dsp:txXfrm>
    </dsp:sp>
    <dsp:sp modelId="{643B8691-20BA-4517-9246-3A84AE7FFF49}">
      <dsp:nvSpPr>
        <dsp:cNvPr id="0" name=""/>
        <dsp:cNvSpPr/>
      </dsp:nvSpPr>
      <dsp:spPr>
        <a:xfrm>
          <a:off x="3986361" y="1856791"/>
          <a:ext cx="2415976" cy="1449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Initial </a:t>
          </a:r>
          <a:r>
            <a:rPr lang="de-DE" sz="2600" kern="1200" dirty="0" err="1" smtClean="0"/>
            <a:t>use</a:t>
          </a:r>
          <a:r>
            <a:rPr lang="de-DE" sz="2600" kern="1200" dirty="0" smtClean="0"/>
            <a:t> </a:t>
          </a:r>
          <a:r>
            <a:rPr lang="de-DE" sz="2600" kern="1200" dirty="0" err="1" smtClean="0"/>
            <a:t>of</a:t>
          </a:r>
          <a:r>
            <a:rPr lang="de-DE" sz="2600" kern="1200" dirty="0" smtClean="0"/>
            <a:t> </a:t>
          </a:r>
          <a:r>
            <a:rPr lang="de-DE" sz="2600" kern="1200" dirty="0" err="1" smtClean="0"/>
            <a:t>broad-spectrum</a:t>
          </a:r>
          <a:r>
            <a:rPr lang="de-DE" sz="2600" kern="1200" dirty="0" smtClean="0"/>
            <a:t> </a:t>
          </a:r>
          <a:r>
            <a:rPr lang="de-DE" sz="2600" kern="1200" dirty="0" err="1" smtClean="0"/>
            <a:t>Antibiotics</a:t>
          </a:r>
          <a:endParaRPr lang="de-DE" sz="2600" kern="1200" dirty="0"/>
        </a:p>
      </dsp:txBody>
      <dsp:txXfrm>
        <a:off x="3986361" y="1856791"/>
        <a:ext cx="2415976" cy="14495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89DDF-3717-4991-8F17-0DD67FEA5A85}">
      <dsp:nvSpPr>
        <dsp:cNvPr id="0" name=""/>
        <dsp:cNvSpPr/>
      </dsp:nvSpPr>
      <dsp:spPr>
        <a:xfrm>
          <a:off x="0" y="36601"/>
          <a:ext cx="3419039" cy="158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smtClean="0"/>
            <a:t>Multicenter design</a:t>
          </a:r>
          <a:endParaRPr lang="de-CH" sz="4100" kern="1200"/>
        </a:p>
      </dsp:txBody>
      <dsp:txXfrm>
        <a:off x="77276" y="113877"/>
        <a:ext cx="3264487" cy="1428457"/>
      </dsp:txXfrm>
    </dsp:sp>
    <dsp:sp modelId="{8146BB9F-8423-4FC0-808D-76BE5E19BE63}">
      <dsp:nvSpPr>
        <dsp:cNvPr id="0" name=""/>
        <dsp:cNvSpPr/>
      </dsp:nvSpPr>
      <dsp:spPr>
        <a:xfrm>
          <a:off x="0" y="1737691"/>
          <a:ext cx="3419039" cy="158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100" kern="1200" smtClean="0"/>
            <a:t>Large sample size</a:t>
          </a:r>
          <a:endParaRPr lang="de-CH" sz="4100" kern="1200"/>
        </a:p>
      </dsp:txBody>
      <dsp:txXfrm>
        <a:off x="77276" y="1814967"/>
        <a:ext cx="3264487" cy="14284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26453-EDE4-4780-A70A-D57C19858627}">
      <dsp:nvSpPr>
        <dsp:cNvPr id="0" name=""/>
        <dsp:cNvSpPr/>
      </dsp:nvSpPr>
      <dsp:spPr>
        <a:xfrm>
          <a:off x="0" y="275928"/>
          <a:ext cx="3419038" cy="902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Variablity</a:t>
          </a:r>
          <a:r>
            <a:rPr lang="de-DE" sz="1700" kern="1200" dirty="0" smtClean="0"/>
            <a:t> in </a:t>
          </a:r>
          <a:r>
            <a:rPr lang="de-DE" sz="1700" kern="1200" dirty="0" err="1" smtClean="0"/>
            <a:t>clinical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pratice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within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the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participating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centers</a:t>
          </a:r>
          <a:r>
            <a:rPr lang="de-DE" sz="1700" kern="1200" dirty="0" smtClean="0"/>
            <a:t>.</a:t>
          </a:r>
          <a:endParaRPr lang="de-CH" sz="1700" kern="1200" dirty="0"/>
        </a:p>
      </dsp:txBody>
      <dsp:txXfrm>
        <a:off x="44057" y="319985"/>
        <a:ext cx="3330924" cy="814394"/>
      </dsp:txXfrm>
    </dsp:sp>
    <dsp:sp modelId="{B98D51D9-5C0D-4055-9D9B-29FBF9CD5638}">
      <dsp:nvSpPr>
        <dsp:cNvPr id="0" name=""/>
        <dsp:cNvSpPr/>
      </dsp:nvSpPr>
      <dsp:spPr>
        <a:xfrm>
          <a:off x="0" y="1227397"/>
          <a:ext cx="3419038" cy="902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smtClean="0"/>
            <a:t>Depending on paracentesis findings after 2 days in patients with SBP after treatment initiation.</a:t>
          </a:r>
          <a:endParaRPr lang="de-CH" sz="1700" kern="1200"/>
        </a:p>
      </dsp:txBody>
      <dsp:txXfrm>
        <a:off x="44057" y="1271454"/>
        <a:ext cx="3330924" cy="814394"/>
      </dsp:txXfrm>
    </dsp:sp>
    <dsp:sp modelId="{12558589-4906-4A64-A1A7-4AE8A1B25D3F}">
      <dsp:nvSpPr>
        <dsp:cNvPr id="0" name=""/>
        <dsp:cNvSpPr/>
      </dsp:nvSpPr>
      <dsp:spPr>
        <a:xfrm>
          <a:off x="0" y="2178865"/>
          <a:ext cx="3419038" cy="902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smtClean="0"/>
            <a:t>Findings that are immidiatly available at the time of diagnosis would be optimal. </a:t>
          </a:r>
          <a:endParaRPr lang="de-CH" sz="1700" kern="1200"/>
        </a:p>
      </dsp:txBody>
      <dsp:txXfrm>
        <a:off x="44057" y="2222922"/>
        <a:ext cx="3330924" cy="8143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0F72C-FD19-4F5A-860B-79E1AFCE358E}">
      <dsp:nvSpPr>
        <dsp:cNvPr id="0" name=""/>
        <dsp:cNvSpPr/>
      </dsp:nvSpPr>
      <dsp:spPr>
        <a:xfrm>
          <a:off x="1455050" y="74675"/>
          <a:ext cx="1379209" cy="629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300" b="0" kern="1200" baseline="0" dirty="0" err="1" smtClean="0"/>
            <a:t>Cons</a:t>
          </a:r>
          <a:endParaRPr lang="de-CH" sz="3300" kern="1200" dirty="0"/>
        </a:p>
      </dsp:txBody>
      <dsp:txXfrm>
        <a:off x="1485775" y="105400"/>
        <a:ext cx="1317759" cy="5679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ADB71-3A7F-4FFC-BE9F-5DACCA5F8FE7}">
      <dsp:nvSpPr>
        <dsp:cNvPr id="0" name=""/>
        <dsp:cNvSpPr/>
      </dsp:nvSpPr>
      <dsp:spPr>
        <a:xfrm>
          <a:off x="0" y="82973"/>
          <a:ext cx="7729728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smtClean="0"/>
            <a:t>Why was a logistical regression used instead of a Cox Regression? Time factor could have been evaluated as well?</a:t>
          </a:r>
          <a:endParaRPr lang="de-CH" sz="1300" kern="1200"/>
        </a:p>
      </dsp:txBody>
      <dsp:txXfrm>
        <a:off x="24131" y="107104"/>
        <a:ext cx="7681466" cy="446063"/>
      </dsp:txXfrm>
    </dsp:sp>
    <dsp:sp modelId="{20D4D42E-1A52-4ED9-B8EB-EA9476683E18}">
      <dsp:nvSpPr>
        <dsp:cNvPr id="0" name=""/>
        <dsp:cNvSpPr/>
      </dsp:nvSpPr>
      <dsp:spPr>
        <a:xfrm>
          <a:off x="0" y="614738"/>
          <a:ext cx="7729728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smtClean="0"/>
            <a:t>How many Patients did actually meet the Primary Endpoint: in-hospital mortality?</a:t>
          </a:r>
          <a:endParaRPr lang="de-CH" sz="1300" kern="1200"/>
        </a:p>
      </dsp:txBody>
      <dsp:txXfrm>
        <a:off x="24131" y="638869"/>
        <a:ext cx="7681466" cy="446063"/>
      </dsp:txXfrm>
    </dsp:sp>
    <dsp:sp modelId="{77756782-CD30-430D-BDBA-3366617972BB}">
      <dsp:nvSpPr>
        <dsp:cNvPr id="0" name=""/>
        <dsp:cNvSpPr/>
      </dsp:nvSpPr>
      <dsp:spPr>
        <a:xfrm>
          <a:off x="0" y="1146503"/>
          <a:ext cx="7729728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smtClean="0"/>
            <a:t>Stratified for etiology of Cirrhosis?</a:t>
          </a:r>
          <a:endParaRPr lang="de-CH" sz="1300" kern="1200"/>
        </a:p>
      </dsp:txBody>
      <dsp:txXfrm>
        <a:off x="24131" y="1170634"/>
        <a:ext cx="7681466" cy="446063"/>
      </dsp:txXfrm>
    </dsp:sp>
    <dsp:sp modelId="{B1ABD2CA-5EE0-46BC-9CAA-6A40EF1D8CED}">
      <dsp:nvSpPr>
        <dsp:cNvPr id="0" name=""/>
        <dsp:cNvSpPr/>
      </dsp:nvSpPr>
      <dsp:spPr>
        <a:xfrm>
          <a:off x="0" y="1678268"/>
          <a:ext cx="7729728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smtClean="0"/>
            <a:t>Why did they use a 2-day interval for the second paracenteses? Maybe another interval would have been more predictive.</a:t>
          </a:r>
          <a:endParaRPr lang="de-CH" sz="1300" kern="1200"/>
        </a:p>
      </dsp:txBody>
      <dsp:txXfrm>
        <a:off x="24131" y="1702399"/>
        <a:ext cx="7681466" cy="446063"/>
      </dsp:txXfrm>
    </dsp:sp>
    <dsp:sp modelId="{E9C4E7B5-8A86-4443-B2F9-3C5ABD6427C0}">
      <dsp:nvSpPr>
        <dsp:cNvPr id="0" name=""/>
        <dsp:cNvSpPr/>
      </dsp:nvSpPr>
      <dsp:spPr>
        <a:xfrm>
          <a:off x="0" y="2210033"/>
          <a:ext cx="7729728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smtClean="0"/>
            <a:t>No control group for the cutt-off value of 80% -&gt; self fulfilling prophicy?</a:t>
          </a:r>
          <a:endParaRPr lang="de-CH" sz="1300" kern="1200"/>
        </a:p>
      </dsp:txBody>
      <dsp:txXfrm>
        <a:off x="24131" y="2234164"/>
        <a:ext cx="7681466" cy="446063"/>
      </dsp:txXfrm>
    </dsp:sp>
    <dsp:sp modelId="{7BF438F4-8201-460A-BB96-9B71CE7CA837}">
      <dsp:nvSpPr>
        <dsp:cNvPr id="0" name=""/>
        <dsp:cNvSpPr/>
      </dsp:nvSpPr>
      <dsp:spPr>
        <a:xfrm>
          <a:off x="0" y="2741798"/>
          <a:ext cx="7729728" cy="49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smtClean="0"/>
            <a:t>Is the initial cut-off for diagnosis of SBM via PMN cell counts &gt;250/microlitre predictive and was the 80% cut-off stratified, when there were higher initial values?</a:t>
          </a:r>
          <a:endParaRPr lang="de-CH" sz="1300" kern="1200"/>
        </a:p>
      </dsp:txBody>
      <dsp:txXfrm>
        <a:off x="24131" y="2765929"/>
        <a:ext cx="7681466" cy="4460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4E742-23BC-4C42-B5FD-5EAE5515710E}">
      <dsp:nvSpPr>
        <dsp:cNvPr id="0" name=""/>
        <dsp:cNvSpPr/>
      </dsp:nvSpPr>
      <dsp:spPr>
        <a:xfrm>
          <a:off x="0" y="0"/>
          <a:ext cx="1188720" cy="11887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0CCF3-921A-416A-9EF4-B971B23DAA7A}">
      <dsp:nvSpPr>
        <dsp:cNvPr id="0" name=""/>
        <dsp:cNvSpPr/>
      </dsp:nvSpPr>
      <dsp:spPr>
        <a:xfrm>
          <a:off x="594360" y="0"/>
          <a:ext cx="7135368" cy="1188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600" kern="1200" baseline="0" smtClean="0"/>
            <a:t>Literature</a:t>
          </a:r>
          <a:endParaRPr lang="de-CH" sz="5600" kern="1200"/>
        </a:p>
      </dsp:txBody>
      <dsp:txXfrm>
        <a:off x="594360" y="0"/>
        <a:ext cx="7135368" cy="11887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7FB51-5172-4DF0-981C-DC03F45D82A1}">
      <dsp:nvSpPr>
        <dsp:cNvPr id="0" name=""/>
        <dsp:cNvSpPr/>
      </dsp:nvSpPr>
      <dsp:spPr>
        <a:xfrm>
          <a:off x="0" y="864123"/>
          <a:ext cx="830347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1. Rimola A, et al. J Hepatol 2000;32:142-53.</a:t>
          </a:r>
          <a:endParaRPr lang="de-CH" sz="1800" kern="1200"/>
        </a:p>
      </dsp:txBody>
      <dsp:txXfrm>
        <a:off x="20561" y="884684"/>
        <a:ext cx="8262357" cy="380078"/>
      </dsp:txXfrm>
    </dsp:sp>
    <dsp:sp modelId="{BA99E2C3-9B20-4632-A394-198918C8E34F}">
      <dsp:nvSpPr>
        <dsp:cNvPr id="0" name=""/>
        <dsp:cNvSpPr/>
      </dsp:nvSpPr>
      <dsp:spPr>
        <a:xfrm>
          <a:off x="0" y="1337163"/>
          <a:ext cx="830347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smtClean="0"/>
            <a:t>2. Follo A, et al. Hepatology 1994;20:1495-501.</a:t>
          </a:r>
          <a:endParaRPr lang="de-CH" sz="1800" kern="1200"/>
        </a:p>
      </dsp:txBody>
      <dsp:txXfrm>
        <a:off x="20561" y="1357724"/>
        <a:ext cx="8262357" cy="380078"/>
      </dsp:txXfrm>
    </dsp:sp>
    <dsp:sp modelId="{7FA6CF22-E18E-42AF-A3B5-9A671F11AEC4}">
      <dsp:nvSpPr>
        <dsp:cNvPr id="0" name=""/>
        <dsp:cNvSpPr/>
      </dsp:nvSpPr>
      <dsp:spPr>
        <a:xfrm>
          <a:off x="0" y="1810203"/>
          <a:ext cx="830347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3. Devani K, et al. J Clin Gastroenterol 2019;53:e68-e74.</a:t>
          </a:r>
          <a:endParaRPr lang="de-CH" sz="1800" kern="1200"/>
        </a:p>
      </dsp:txBody>
      <dsp:txXfrm>
        <a:off x="20561" y="1830764"/>
        <a:ext cx="8262357" cy="380078"/>
      </dsp:txXfrm>
    </dsp:sp>
    <dsp:sp modelId="{7C05E8A0-B940-4FB7-A9F7-B4DF753CDBDF}">
      <dsp:nvSpPr>
        <dsp:cNvPr id="0" name=""/>
        <dsp:cNvSpPr/>
      </dsp:nvSpPr>
      <dsp:spPr>
        <a:xfrm>
          <a:off x="0" y="2283243"/>
          <a:ext cx="830347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4. Goel A, et al. J Clin Gastroenterol 2017;51:278-284.</a:t>
          </a:r>
          <a:endParaRPr lang="de-CH" sz="1800" kern="1200"/>
        </a:p>
      </dsp:txBody>
      <dsp:txXfrm>
        <a:off x="20561" y="2303804"/>
        <a:ext cx="8262357" cy="380078"/>
      </dsp:txXfrm>
    </dsp:sp>
    <dsp:sp modelId="{668BAAA9-7607-419D-88CD-2DD80495E619}">
      <dsp:nvSpPr>
        <dsp:cNvPr id="0" name=""/>
        <dsp:cNvSpPr/>
      </dsp:nvSpPr>
      <dsp:spPr>
        <a:xfrm>
          <a:off x="0" y="2756283"/>
          <a:ext cx="830347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5. Santoiemma PP, et al. PLoS One 2020;15:e0239470.</a:t>
          </a:r>
          <a:endParaRPr lang="de-CH" sz="1800" kern="1200"/>
        </a:p>
      </dsp:txBody>
      <dsp:txXfrm>
        <a:off x="20561" y="2776844"/>
        <a:ext cx="8262357" cy="380078"/>
      </dsp:txXfrm>
    </dsp:sp>
    <dsp:sp modelId="{94A667C5-2F38-4880-BFB7-4B6B2607C293}">
      <dsp:nvSpPr>
        <dsp:cNvPr id="0" name=""/>
        <dsp:cNvSpPr/>
      </dsp:nvSpPr>
      <dsp:spPr>
        <a:xfrm>
          <a:off x="0" y="3229323"/>
          <a:ext cx="830347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smtClean="0"/>
            <a:t>6. Akriviadis EA, et al. Gastroenterology 1990;98:127-33.</a:t>
          </a:r>
          <a:endParaRPr lang="de-CH" sz="1800" kern="1200"/>
        </a:p>
      </dsp:txBody>
      <dsp:txXfrm>
        <a:off x="20561" y="3249884"/>
        <a:ext cx="8262357" cy="380078"/>
      </dsp:txXfrm>
    </dsp:sp>
    <dsp:sp modelId="{9EDF5D92-05DA-40C1-8A1D-9C6B34F188EC}">
      <dsp:nvSpPr>
        <dsp:cNvPr id="0" name=""/>
        <dsp:cNvSpPr/>
      </dsp:nvSpPr>
      <dsp:spPr>
        <a:xfrm>
          <a:off x="0" y="3702363"/>
          <a:ext cx="830347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smtClean="0"/>
            <a:t>7. Runyon BA, et al. Arch Intern Med 1986;146:1563-5.</a:t>
          </a:r>
          <a:endParaRPr lang="de-CH" sz="1800" kern="1200"/>
        </a:p>
      </dsp:txBody>
      <dsp:txXfrm>
        <a:off x="20561" y="3722924"/>
        <a:ext cx="8262357" cy="380078"/>
      </dsp:txXfrm>
    </dsp:sp>
    <dsp:sp modelId="{ECC1B3BC-F02C-4A64-BD4D-137EEAB9F238}">
      <dsp:nvSpPr>
        <dsp:cNvPr id="0" name=""/>
        <dsp:cNvSpPr/>
      </dsp:nvSpPr>
      <dsp:spPr>
        <a:xfrm>
          <a:off x="0" y="4175403"/>
          <a:ext cx="830347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8. Runyon BA; AASLD Practice Guidelines Committee. Hepatology 2009;49:2087-107.</a:t>
          </a:r>
          <a:endParaRPr lang="de-CH" sz="1800" kern="1200"/>
        </a:p>
      </dsp:txBody>
      <dsp:txXfrm>
        <a:off x="20561" y="4195964"/>
        <a:ext cx="8262357" cy="3800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77D06-013A-4220-AC94-60B4A0798125}">
      <dsp:nvSpPr>
        <dsp:cNvPr id="0" name=""/>
        <dsp:cNvSpPr/>
      </dsp:nvSpPr>
      <dsp:spPr>
        <a:xfrm>
          <a:off x="0" y="18719"/>
          <a:ext cx="7729728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000" kern="1200" baseline="0" dirty="0" err="1" smtClean="0"/>
            <a:t>Thank</a:t>
          </a:r>
          <a:r>
            <a:rPr lang="de-CH" sz="5000" kern="1200" baseline="0" dirty="0" smtClean="0"/>
            <a:t> </a:t>
          </a:r>
          <a:r>
            <a:rPr lang="de-CH" sz="5000" kern="1200" baseline="0" dirty="0" err="1" smtClean="0"/>
            <a:t>you</a:t>
          </a:r>
          <a:r>
            <a:rPr lang="de-CH" sz="5000" kern="1200" baseline="0" dirty="0" smtClean="0"/>
            <a:t>!</a:t>
          </a:r>
          <a:endParaRPr lang="de-CH" sz="5000" kern="1200" dirty="0"/>
        </a:p>
      </dsp:txBody>
      <dsp:txXfrm>
        <a:off x="57115" y="75834"/>
        <a:ext cx="7615498" cy="1055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E2D67-A1BB-45EB-A814-E255C805E779}">
      <dsp:nvSpPr>
        <dsp:cNvPr id="0" name=""/>
        <dsp:cNvSpPr/>
      </dsp:nvSpPr>
      <dsp:spPr>
        <a:xfrm>
          <a:off x="0" y="122390"/>
          <a:ext cx="8134995" cy="1428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700" kern="1200" baseline="0" smtClean="0"/>
            <a:t>PMN Cell count in ascitic fluid was also shown to predict in-hospital mortality</a:t>
          </a:r>
          <a:endParaRPr lang="de-CH" sz="3700" kern="1200"/>
        </a:p>
      </dsp:txBody>
      <dsp:txXfrm>
        <a:off x="69737" y="192127"/>
        <a:ext cx="7995521" cy="1289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71078-C994-45CA-B51B-A52673867D07}">
      <dsp:nvSpPr>
        <dsp:cNvPr id="0" name=""/>
        <dsp:cNvSpPr/>
      </dsp:nvSpPr>
      <dsp:spPr>
        <a:xfrm>
          <a:off x="0" y="0"/>
          <a:ext cx="7729728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Inclusion</a:t>
          </a:r>
          <a:r>
            <a:rPr lang="de-DE" sz="2600" kern="1200" dirty="0" smtClean="0"/>
            <a:t> </a:t>
          </a:r>
          <a:r>
            <a:rPr lang="de-DE" sz="2600" kern="1200" dirty="0" err="1" smtClean="0"/>
            <a:t>criteria</a:t>
          </a:r>
          <a:r>
            <a:rPr lang="de-DE" sz="2600" kern="1200" dirty="0" smtClean="0"/>
            <a:t>:</a:t>
          </a:r>
          <a:endParaRPr lang="de-DE" sz="2600" kern="1200" dirty="0"/>
        </a:p>
      </dsp:txBody>
      <dsp:txXfrm>
        <a:off x="29700" y="29700"/>
        <a:ext cx="7670328" cy="549000"/>
      </dsp:txXfrm>
    </dsp:sp>
    <dsp:sp modelId="{E0E23A0E-41C3-4669-97C3-84475A5C4324}">
      <dsp:nvSpPr>
        <dsp:cNvPr id="0" name=""/>
        <dsp:cNvSpPr/>
      </dsp:nvSpPr>
      <dsp:spPr>
        <a:xfrm>
          <a:off x="0" y="656233"/>
          <a:ext cx="7729728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41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err="1" smtClean="0"/>
            <a:t>Hospitalised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adults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with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cirrhosis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and</a:t>
          </a:r>
          <a:r>
            <a:rPr lang="de-DE" sz="2000" kern="1200" dirty="0" smtClean="0"/>
            <a:t>:                                            1. Diagnosis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SBP </a:t>
          </a:r>
          <a:r>
            <a:rPr lang="de-DE" sz="2000" kern="1200" dirty="0" err="1" smtClean="0"/>
            <a:t>based</a:t>
          </a:r>
          <a:r>
            <a:rPr lang="de-DE" sz="2000" kern="1200" dirty="0" smtClean="0"/>
            <a:t> on an </a:t>
          </a:r>
          <a:r>
            <a:rPr lang="de-DE" sz="2000" kern="1200" dirty="0" err="1" smtClean="0"/>
            <a:t>ascitic</a:t>
          </a:r>
          <a:r>
            <a:rPr lang="de-DE" sz="2000" kern="1200" dirty="0" smtClean="0"/>
            <a:t> fluid PMN </a:t>
          </a:r>
          <a:r>
            <a:rPr lang="de-DE" sz="2000" kern="1200" dirty="0" err="1" smtClean="0"/>
            <a:t>cell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count</a:t>
          </a:r>
          <a:r>
            <a:rPr lang="de-DE" sz="2000" kern="1200" dirty="0" smtClean="0"/>
            <a:t> ≥ 250 </a:t>
          </a:r>
          <a:r>
            <a:rPr lang="de-DE" sz="2000" kern="1200" dirty="0" err="1" smtClean="0"/>
            <a:t>cells</a:t>
          </a:r>
          <a:r>
            <a:rPr lang="de-DE" sz="2000" kern="1200" dirty="0" smtClean="0"/>
            <a:t>/</a:t>
          </a:r>
          <a:r>
            <a:rPr lang="de-DE" sz="2000" kern="1200" dirty="0" err="1" smtClean="0"/>
            <a:t>microliter</a:t>
          </a:r>
          <a:r>
            <a:rPr lang="de-DE" sz="2000" kern="1200" dirty="0" smtClean="0"/>
            <a:t>.                                                                              2. follow-</a:t>
          </a:r>
          <a:r>
            <a:rPr lang="de-DE" sz="2000" kern="1200" dirty="0" err="1" smtClean="0"/>
            <a:t>up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paracenteses</a:t>
          </a:r>
          <a:r>
            <a:rPr lang="de-DE" sz="2000" kern="1200" dirty="0" smtClean="0"/>
            <a:t> after 2 </a:t>
          </a:r>
          <a:r>
            <a:rPr lang="de-DE" sz="2000" kern="1200" dirty="0" err="1" smtClean="0"/>
            <a:t>days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antimicrobial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therapy</a:t>
          </a:r>
          <a:r>
            <a:rPr lang="de-DE" sz="2000" kern="1200" dirty="0" smtClean="0"/>
            <a:t>.</a:t>
          </a:r>
          <a:endParaRPr lang="de-DE" sz="2000" kern="1200" dirty="0"/>
        </a:p>
      </dsp:txBody>
      <dsp:txXfrm>
        <a:off x="0" y="656233"/>
        <a:ext cx="7729728" cy="1130220"/>
      </dsp:txXfrm>
    </dsp:sp>
    <dsp:sp modelId="{2526A8F7-4DBE-4DD3-82B3-37BCF2E6C0B3}">
      <dsp:nvSpPr>
        <dsp:cNvPr id="0" name=""/>
        <dsp:cNvSpPr/>
      </dsp:nvSpPr>
      <dsp:spPr>
        <a:xfrm>
          <a:off x="0" y="1786454"/>
          <a:ext cx="7729728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Exclusion</a:t>
          </a:r>
          <a:r>
            <a:rPr lang="de-DE" sz="2600" kern="1200" dirty="0" smtClean="0"/>
            <a:t> </a:t>
          </a:r>
          <a:r>
            <a:rPr lang="de-DE" sz="2600" kern="1200" dirty="0" err="1" smtClean="0"/>
            <a:t>criteria</a:t>
          </a:r>
          <a:r>
            <a:rPr lang="de-DE" sz="2600" kern="1200" dirty="0" smtClean="0"/>
            <a:t>:</a:t>
          </a:r>
          <a:endParaRPr lang="de-DE" sz="2600" kern="1200" dirty="0"/>
        </a:p>
      </dsp:txBody>
      <dsp:txXfrm>
        <a:off x="29700" y="1816154"/>
        <a:ext cx="7670328" cy="549000"/>
      </dsp:txXfrm>
    </dsp:sp>
    <dsp:sp modelId="{0D679454-C55D-4DA4-8E84-FD2A1BFB2B71}">
      <dsp:nvSpPr>
        <dsp:cNvPr id="0" name=""/>
        <dsp:cNvSpPr/>
      </dsp:nvSpPr>
      <dsp:spPr>
        <a:xfrm>
          <a:off x="0" y="2394854"/>
          <a:ext cx="7729728" cy="65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41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err="1" smtClean="0"/>
            <a:t>Patients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with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suspected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secondary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bacterial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peritonitis</a:t>
          </a:r>
          <a:r>
            <a:rPr lang="de-DE" sz="2000" kern="1200" dirty="0" smtClean="0"/>
            <a:t>.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err="1" smtClean="0"/>
            <a:t>Patients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who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were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treated</a:t>
          </a:r>
          <a:r>
            <a:rPr lang="de-DE" sz="2000" kern="1200" dirty="0" smtClean="0"/>
            <a:t> at ICU at </a:t>
          </a:r>
          <a:r>
            <a:rPr lang="de-DE" sz="2000" kern="1200" dirty="0" err="1" smtClean="0"/>
            <a:t>the</a:t>
          </a:r>
          <a:r>
            <a:rPr lang="de-DE" sz="2000" kern="1200" dirty="0" smtClean="0"/>
            <a:t> time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SBP </a:t>
          </a:r>
          <a:r>
            <a:rPr lang="de-DE" sz="2000" kern="1200" dirty="0" err="1" smtClean="0"/>
            <a:t>diagnosis</a:t>
          </a:r>
          <a:r>
            <a:rPr lang="de-DE" sz="2000" kern="1200" dirty="0" smtClean="0"/>
            <a:t>.</a:t>
          </a:r>
          <a:endParaRPr lang="de-DE" sz="2000" kern="1200" dirty="0"/>
        </a:p>
      </dsp:txBody>
      <dsp:txXfrm>
        <a:off x="0" y="2394854"/>
        <a:ext cx="7729728" cy="659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EF3BD-9116-41DE-B565-4042FE9A0015}">
      <dsp:nvSpPr>
        <dsp:cNvPr id="0" name=""/>
        <dsp:cNvSpPr/>
      </dsp:nvSpPr>
      <dsp:spPr>
        <a:xfrm>
          <a:off x="0" y="122035"/>
          <a:ext cx="7973025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Included patients: 426</a:t>
          </a:r>
          <a:endParaRPr lang="de-CH" sz="1200" kern="1200"/>
        </a:p>
      </dsp:txBody>
      <dsp:txXfrm>
        <a:off x="13707" y="135742"/>
        <a:ext cx="7945611" cy="253385"/>
      </dsp:txXfrm>
    </dsp:sp>
    <dsp:sp modelId="{0832F244-3073-46BC-AB9A-4AEA6C0856CD}">
      <dsp:nvSpPr>
        <dsp:cNvPr id="0" name=""/>
        <dsp:cNvSpPr/>
      </dsp:nvSpPr>
      <dsp:spPr>
        <a:xfrm>
          <a:off x="0" y="437395"/>
          <a:ext cx="7973025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With markers of advanced cirrhosis ( median MELD-Na: 28) and organ dysfunction (median Creatinine 1.5) </a:t>
          </a:r>
          <a:endParaRPr lang="de-CH" sz="1200" kern="1200"/>
        </a:p>
      </dsp:txBody>
      <dsp:txXfrm>
        <a:off x="13707" y="451102"/>
        <a:ext cx="7945611" cy="2533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D0ABC-7AF0-430A-83E8-0639E92CBC43}">
      <dsp:nvSpPr>
        <dsp:cNvPr id="0" name=""/>
        <dsp:cNvSpPr/>
      </dsp:nvSpPr>
      <dsp:spPr>
        <a:xfrm>
          <a:off x="3673401" y="913813"/>
          <a:ext cx="191462" cy="838786"/>
        </a:xfrm>
        <a:custGeom>
          <a:avLst/>
          <a:gdLst/>
          <a:ahLst/>
          <a:cxnLst/>
          <a:rect l="0" t="0" r="0" b="0"/>
          <a:pathLst>
            <a:path>
              <a:moveTo>
                <a:pt x="191462" y="0"/>
              </a:moveTo>
              <a:lnTo>
                <a:pt x="191462" y="838786"/>
              </a:lnTo>
              <a:lnTo>
                <a:pt x="0" y="838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7F0C7-8BB9-4D04-AF5F-89D286B3AA12}">
      <dsp:nvSpPr>
        <dsp:cNvPr id="0" name=""/>
        <dsp:cNvSpPr/>
      </dsp:nvSpPr>
      <dsp:spPr>
        <a:xfrm>
          <a:off x="3864864" y="913813"/>
          <a:ext cx="2206374" cy="1677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111"/>
              </a:lnTo>
              <a:lnTo>
                <a:pt x="2206374" y="1486111"/>
              </a:lnTo>
              <a:lnTo>
                <a:pt x="2206374" y="1677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A4D7E-E55A-4B3B-AF16-DDB59C1CA265}">
      <dsp:nvSpPr>
        <dsp:cNvPr id="0" name=""/>
        <dsp:cNvSpPr/>
      </dsp:nvSpPr>
      <dsp:spPr>
        <a:xfrm>
          <a:off x="3819144" y="913813"/>
          <a:ext cx="91440" cy="1677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7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39D8B-1077-49A7-AC90-91A6CFE18791}">
      <dsp:nvSpPr>
        <dsp:cNvPr id="0" name=""/>
        <dsp:cNvSpPr/>
      </dsp:nvSpPr>
      <dsp:spPr>
        <a:xfrm>
          <a:off x="1658489" y="913813"/>
          <a:ext cx="2206374" cy="1677573"/>
        </a:xfrm>
        <a:custGeom>
          <a:avLst/>
          <a:gdLst/>
          <a:ahLst/>
          <a:cxnLst/>
          <a:rect l="0" t="0" r="0" b="0"/>
          <a:pathLst>
            <a:path>
              <a:moveTo>
                <a:pt x="2206374" y="0"/>
              </a:moveTo>
              <a:lnTo>
                <a:pt x="2206374" y="1486111"/>
              </a:lnTo>
              <a:lnTo>
                <a:pt x="0" y="1486111"/>
              </a:lnTo>
              <a:lnTo>
                <a:pt x="0" y="1677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81892-D546-4C98-85B9-B262357DC63E}">
      <dsp:nvSpPr>
        <dsp:cNvPr id="0" name=""/>
        <dsp:cNvSpPr/>
      </dsp:nvSpPr>
      <dsp:spPr>
        <a:xfrm>
          <a:off x="2953139" y="2088"/>
          <a:ext cx="1823449" cy="911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426 </a:t>
          </a:r>
          <a:r>
            <a:rPr lang="de-DE" sz="1700" kern="1200" dirty="0" err="1" smtClean="0"/>
            <a:t>Patients</a:t>
          </a:r>
          <a:endParaRPr lang="de-DE" sz="1700" kern="1200" dirty="0"/>
        </a:p>
      </dsp:txBody>
      <dsp:txXfrm>
        <a:off x="2953139" y="2088"/>
        <a:ext cx="1823449" cy="911724"/>
      </dsp:txXfrm>
    </dsp:sp>
    <dsp:sp modelId="{81B6C03E-3CE2-444E-88B2-826D521A0D5C}">
      <dsp:nvSpPr>
        <dsp:cNvPr id="0" name=""/>
        <dsp:cNvSpPr/>
      </dsp:nvSpPr>
      <dsp:spPr>
        <a:xfrm>
          <a:off x="746765" y="2591386"/>
          <a:ext cx="1823449" cy="911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15% </a:t>
          </a:r>
          <a:r>
            <a:rPr lang="de-DE" sz="1700" kern="1200" dirty="0" err="1" smtClean="0"/>
            <a:t>had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diagnosis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of</a:t>
          </a:r>
          <a:r>
            <a:rPr lang="de-DE" sz="1700" kern="1200" dirty="0" smtClean="0"/>
            <a:t> SBP </a:t>
          </a:r>
          <a:r>
            <a:rPr lang="de-DE" sz="1700" kern="1200" dirty="0" err="1" smtClean="0"/>
            <a:t>before</a:t>
          </a:r>
          <a:endParaRPr lang="de-DE" sz="1700" kern="1200" dirty="0"/>
        </a:p>
      </dsp:txBody>
      <dsp:txXfrm>
        <a:off x="746765" y="2591386"/>
        <a:ext cx="1823449" cy="911724"/>
      </dsp:txXfrm>
    </dsp:sp>
    <dsp:sp modelId="{6958B245-16EE-4AB2-830E-56B239685924}">
      <dsp:nvSpPr>
        <dsp:cNvPr id="0" name=""/>
        <dsp:cNvSpPr/>
      </dsp:nvSpPr>
      <dsp:spPr>
        <a:xfrm>
          <a:off x="2953139" y="2591386"/>
          <a:ext cx="1823449" cy="911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15% </a:t>
          </a:r>
          <a:r>
            <a:rPr lang="de-DE" sz="1700" kern="1200" dirty="0" err="1" smtClean="0"/>
            <a:t>Ascitic</a:t>
          </a:r>
          <a:r>
            <a:rPr lang="de-DE" sz="1700" kern="1200" dirty="0" smtClean="0"/>
            <a:t> fluid </a:t>
          </a:r>
          <a:r>
            <a:rPr lang="de-DE" sz="1700" kern="1200" dirty="0" err="1" smtClean="0"/>
            <a:t>cultures</a:t>
          </a:r>
          <a:r>
            <a:rPr lang="de-DE" sz="1700" kern="1200" dirty="0" smtClean="0"/>
            <a:t> positive </a:t>
          </a:r>
          <a:endParaRPr lang="de-DE" sz="1700" kern="1200" dirty="0"/>
        </a:p>
      </dsp:txBody>
      <dsp:txXfrm>
        <a:off x="2953139" y="2591386"/>
        <a:ext cx="1823449" cy="911724"/>
      </dsp:txXfrm>
    </dsp:sp>
    <dsp:sp modelId="{07F96E09-86E3-4F7D-AFE8-D0FEE508F054}">
      <dsp:nvSpPr>
        <dsp:cNvPr id="0" name=""/>
        <dsp:cNvSpPr/>
      </dsp:nvSpPr>
      <dsp:spPr>
        <a:xfrm>
          <a:off x="5159513" y="2591386"/>
          <a:ext cx="1823449" cy="911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42% </a:t>
          </a:r>
          <a:r>
            <a:rPr lang="de-DE" sz="1700" kern="1200" dirty="0" err="1" smtClean="0"/>
            <a:t>initially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received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broad-spectrum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antibiotics</a:t>
          </a:r>
          <a:endParaRPr lang="de-DE" sz="1700" kern="1200" dirty="0"/>
        </a:p>
      </dsp:txBody>
      <dsp:txXfrm>
        <a:off x="5159513" y="2591386"/>
        <a:ext cx="1823449" cy="911724"/>
      </dsp:txXfrm>
    </dsp:sp>
    <dsp:sp modelId="{14EB3B7E-AB3A-4F40-808E-85CAC95AC346}">
      <dsp:nvSpPr>
        <dsp:cNvPr id="0" name=""/>
        <dsp:cNvSpPr/>
      </dsp:nvSpPr>
      <dsp:spPr>
        <a:xfrm>
          <a:off x="1849952" y="1296737"/>
          <a:ext cx="1823449" cy="911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40% </a:t>
          </a:r>
          <a:r>
            <a:rPr lang="de-DE" sz="1700" kern="1200" dirty="0" err="1" smtClean="0"/>
            <a:t>Alcohol</a:t>
          </a:r>
          <a:r>
            <a:rPr lang="de-DE" sz="1700" kern="1200" dirty="0" smtClean="0"/>
            <a:t>- </a:t>
          </a:r>
          <a:r>
            <a:rPr lang="de-DE" sz="1700" kern="1200" dirty="0" err="1" smtClean="0"/>
            <a:t>related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cirrhosis</a:t>
          </a:r>
          <a:endParaRPr lang="de-DE" sz="1700" kern="1200" dirty="0"/>
        </a:p>
      </dsp:txBody>
      <dsp:txXfrm>
        <a:off x="1849952" y="1296737"/>
        <a:ext cx="1823449" cy="911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9F629-7F69-4042-8491-F3AC2F380F69}">
      <dsp:nvSpPr>
        <dsp:cNvPr id="0" name=""/>
        <dsp:cNvSpPr/>
      </dsp:nvSpPr>
      <dsp:spPr>
        <a:xfrm>
          <a:off x="579729" y="0"/>
          <a:ext cx="6570268" cy="31019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9CED5-B84A-4352-B8C2-9EA5499D29FA}">
      <dsp:nvSpPr>
        <dsp:cNvPr id="0" name=""/>
        <dsp:cNvSpPr/>
      </dsp:nvSpPr>
      <dsp:spPr>
        <a:xfrm>
          <a:off x="98980" y="930594"/>
          <a:ext cx="3671620" cy="1240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 </a:t>
          </a:r>
          <a:r>
            <a:rPr lang="en-US" sz="1200" b="1" kern="1200" dirty="0" smtClean="0"/>
            <a:t>reduction in PMN cell count &gt;80% was associated with improved survival </a:t>
          </a:r>
          <a:r>
            <a:rPr lang="en-US" sz="1200" kern="1200" dirty="0" smtClean="0"/>
            <a:t>(adjusted </a:t>
          </a:r>
          <a:r>
            <a:rPr lang="en-US" sz="1200" b="1" kern="1200" dirty="0" smtClean="0"/>
            <a:t>odds ratio, 0.32</a:t>
          </a:r>
          <a:r>
            <a:rPr lang="en-US" sz="1200" kern="1200" dirty="0" smtClean="0"/>
            <a:t>; 95% confidence interval, 0.17–0.58; </a:t>
          </a:r>
          <a:r>
            <a:rPr lang="en-US" sz="1200" i="1" kern="1200" dirty="0" smtClean="0"/>
            <a:t>P</a:t>
          </a:r>
          <a:r>
            <a:rPr lang="en-US" sz="1200" kern="1200" dirty="0" smtClean="0"/>
            <a:t> &lt; .001), whereas increasing age, higher MELD-Na scores, positive </a:t>
          </a:r>
          <a:r>
            <a:rPr lang="en-US" sz="1200" kern="1200" dirty="0" err="1" smtClean="0"/>
            <a:t>ascitic</a:t>
          </a:r>
          <a:r>
            <a:rPr lang="en-US" sz="1200" kern="1200" dirty="0" smtClean="0"/>
            <a:t> fluid cultures, and broad-spectrum antibiotics were associated with increased mortality </a:t>
          </a:r>
          <a:endParaRPr lang="de-CH" sz="1200" kern="1200" dirty="0"/>
        </a:p>
      </dsp:txBody>
      <dsp:txXfrm>
        <a:off x="159551" y="991165"/>
        <a:ext cx="3550478" cy="1119651"/>
      </dsp:txXfrm>
    </dsp:sp>
    <dsp:sp modelId="{8DF52CD9-10D2-494A-AC54-272B41A741D7}">
      <dsp:nvSpPr>
        <dsp:cNvPr id="0" name=""/>
        <dsp:cNvSpPr/>
      </dsp:nvSpPr>
      <dsp:spPr>
        <a:xfrm>
          <a:off x="3959126" y="930594"/>
          <a:ext cx="3671620" cy="1240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The combination of MELD-Na scores and 2-day changes in PMN cell count using a cutoff of 80% accurately risk-stratified patients in our cohort</a:t>
          </a:r>
          <a:endParaRPr lang="de-CH" sz="1200" kern="1200"/>
        </a:p>
      </dsp:txBody>
      <dsp:txXfrm>
        <a:off x="4019697" y="991165"/>
        <a:ext cx="3550478" cy="11196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E676C-DF35-41FA-95B6-0D35C92539D8}">
      <dsp:nvSpPr>
        <dsp:cNvPr id="0" name=""/>
        <dsp:cNvSpPr/>
      </dsp:nvSpPr>
      <dsp:spPr>
        <a:xfrm>
          <a:off x="0" y="533100"/>
          <a:ext cx="2033527" cy="7108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31519-8481-4085-8766-94D20AF2F4C4}">
      <dsp:nvSpPr>
        <dsp:cNvPr id="0" name=""/>
        <dsp:cNvSpPr/>
      </dsp:nvSpPr>
      <dsp:spPr>
        <a:xfrm>
          <a:off x="0" y="0"/>
          <a:ext cx="1830174" cy="7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100" kern="1200" smtClean="0"/>
            <a:t>7 times lower</a:t>
          </a:r>
          <a:endParaRPr lang="de-CH" sz="2100" kern="1200"/>
        </a:p>
      </dsp:txBody>
      <dsp:txXfrm>
        <a:off x="0" y="0"/>
        <a:ext cx="1830174" cy="710800"/>
      </dsp:txXfrm>
    </dsp:sp>
    <dsp:sp modelId="{938FBAB9-FD28-489D-BC07-02A3693F6378}">
      <dsp:nvSpPr>
        <dsp:cNvPr id="0" name=""/>
        <dsp:cNvSpPr/>
      </dsp:nvSpPr>
      <dsp:spPr>
        <a:xfrm>
          <a:off x="826237" y="799650"/>
          <a:ext cx="177700" cy="17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6C7A-8F73-4B12-997A-1922FB905842}">
      <dsp:nvSpPr>
        <dsp:cNvPr id="0" name=""/>
        <dsp:cNvSpPr/>
      </dsp:nvSpPr>
      <dsp:spPr>
        <a:xfrm>
          <a:off x="-455658" y="0"/>
          <a:ext cx="3586615" cy="35866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D138D-65C1-4C9E-BF39-659BF93BD7D2}">
      <dsp:nvSpPr>
        <dsp:cNvPr id="0" name=""/>
        <dsp:cNvSpPr/>
      </dsp:nvSpPr>
      <dsp:spPr>
        <a:xfrm>
          <a:off x="426331" y="0"/>
          <a:ext cx="9190091" cy="3586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200" kern="1200" dirty="0" err="1" smtClean="0"/>
            <a:t>Hospitalised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patients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should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be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risk-stratified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based</a:t>
          </a:r>
          <a:r>
            <a:rPr lang="de-CH" sz="2200" kern="1200" dirty="0" smtClean="0"/>
            <a:t> on </a:t>
          </a:r>
          <a:r>
            <a:rPr lang="de-CH" sz="2200" kern="1200" dirty="0" err="1" smtClean="0"/>
            <a:t>their</a:t>
          </a:r>
          <a:r>
            <a:rPr lang="de-CH" sz="2200" kern="1200" dirty="0" smtClean="0"/>
            <a:t> MELD-Na </a:t>
          </a:r>
          <a:r>
            <a:rPr lang="de-CH" sz="2200" kern="1200" dirty="0" err="1" smtClean="0"/>
            <a:t>scores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and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the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interval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change</a:t>
          </a:r>
          <a:r>
            <a:rPr lang="de-CH" sz="2200" kern="1200" dirty="0" smtClean="0"/>
            <a:t> in PMN </a:t>
          </a:r>
          <a:r>
            <a:rPr lang="de-CH" sz="2200" kern="1200" dirty="0" err="1" smtClean="0"/>
            <a:t>cell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counts</a:t>
          </a:r>
          <a:r>
            <a:rPr lang="de-CH" sz="2200" kern="1200" dirty="0" smtClean="0"/>
            <a:t>.</a:t>
          </a:r>
          <a:endParaRPr lang="de-CH" sz="2200" kern="1200" dirty="0"/>
        </a:p>
      </dsp:txBody>
      <dsp:txXfrm>
        <a:off x="426331" y="0"/>
        <a:ext cx="9190091" cy="1075986"/>
      </dsp:txXfrm>
    </dsp:sp>
    <dsp:sp modelId="{42C44FAE-B6C0-4858-804A-06586A47C71A}">
      <dsp:nvSpPr>
        <dsp:cNvPr id="0" name=""/>
        <dsp:cNvSpPr/>
      </dsp:nvSpPr>
      <dsp:spPr>
        <a:xfrm>
          <a:off x="172000" y="1075986"/>
          <a:ext cx="2331297" cy="23312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EBEAA-3BB1-4E2E-BDF0-48C047663118}">
      <dsp:nvSpPr>
        <dsp:cNvPr id="0" name=""/>
        <dsp:cNvSpPr/>
      </dsp:nvSpPr>
      <dsp:spPr>
        <a:xfrm>
          <a:off x="1337648" y="1075986"/>
          <a:ext cx="7367456" cy="2331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200" kern="1200" dirty="0" err="1" smtClean="0"/>
            <a:t>For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low-risk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patients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prognosis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is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favourable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and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standart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treatment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can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be</a:t>
          </a:r>
          <a:r>
            <a:rPr lang="de-CH" sz="2200" kern="1200" dirty="0" smtClean="0"/>
            <a:t> </a:t>
          </a:r>
          <a:r>
            <a:rPr lang="de-CH" sz="2200" kern="1200" dirty="0" err="1" smtClean="0"/>
            <a:t>maintained</a:t>
          </a:r>
          <a:r>
            <a:rPr lang="de-CH" sz="2200" kern="1200" dirty="0" smtClean="0"/>
            <a:t>.</a:t>
          </a:r>
          <a:endParaRPr lang="de-CH" sz="2200" kern="1200" dirty="0"/>
        </a:p>
      </dsp:txBody>
      <dsp:txXfrm>
        <a:off x="1337648" y="1075986"/>
        <a:ext cx="7367456" cy="1075983"/>
      </dsp:txXfrm>
    </dsp:sp>
    <dsp:sp modelId="{8416AE0E-5A87-4AA2-95CA-B62158A6B95B}">
      <dsp:nvSpPr>
        <dsp:cNvPr id="0" name=""/>
        <dsp:cNvSpPr/>
      </dsp:nvSpPr>
      <dsp:spPr>
        <a:xfrm>
          <a:off x="799657" y="2151970"/>
          <a:ext cx="1075983" cy="10759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57215-5B76-4FCB-9E0C-7AEECCCE7E57}">
      <dsp:nvSpPr>
        <dsp:cNvPr id="0" name=""/>
        <dsp:cNvSpPr/>
      </dsp:nvSpPr>
      <dsp:spPr>
        <a:xfrm>
          <a:off x="1337648" y="2151970"/>
          <a:ext cx="7367456" cy="10759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200" kern="1200" smtClean="0"/>
            <a:t>For intermediate and high-risk patients, further studies are required to determine wether changes in e.g. antimicrobiobial therapy or other treatments improve the outcome.</a:t>
          </a:r>
          <a:endParaRPr lang="de-CH" sz="2200" kern="1200"/>
        </a:p>
      </dsp:txBody>
      <dsp:txXfrm>
        <a:off x="1337648" y="2151970"/>
        <a:ext cx="7367456" cy="10759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5D70A-F72D-4D9F-8F19-F8B3AB798E15}">
      <dsp:nvSpPr>
        <dsp:cNvPr id="0" name=""/>
        <dsp:cNvSpPr/>
      </dsp:nvSpPr>
      <dsp:spPr>
        <a:xfrm>
          <a:off x="1094092" y="0"/>
          <a:ext cx="1230853" cy="465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baseline="0" smtClean="0"/>
            <a:t>Pros</a:t>
          </a:r>
          <a:endParaRPr lang="de-CH" sz="2400" kern="1200"/>
        </a:p>
      </dsp:txBody>
      <dsp:txXfrm>
        <a:off x="1116810" y="22718"/>
        <a:ext cx="1185417" cy="419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896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2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4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82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12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76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3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6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97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03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07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9465985-5817-F14A-8761-C8AC3AB9FAC9}" type="datetimeFigureOut">
              <a:rPr lang="de-DE" smtClean="0"/>
              <a:t>12.08.2021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51F7E7-8DE1-F746-832C-F7C7E495D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8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7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/fullarticle/277747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995D96-EA36-8C40-8604-B4E102C2C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266092"/>
            <a:ext cx="8991600" cy="3982916"/>
          </a:xfrm>
        </p:spPr>
        <p:txBody>
          <a:bodyPr>
            <a:normAutofit/>
          </a:bodyPr>
          <a:lstStyle/>
          <a:p>
            <a:r>
              <a:rPr lang="en-US" sz="2400" dirty="0"/>
              <a:t>Changes in </a:t>
            </a:r>
            <a:r>
              <a:rPr lang="en-US" sz="2400" dirty="0" err="1"/>
              <a:t>Ascitic</a:t>
            </a:r>
            <a:r>
              <a:rPr lang="en-US" sz="2400" dirty="0"/>
              <a:t> Fluid </a:t>
            </a:r>
            <a:r>
              <a:rPr lang="en-US" sz="2400" dirty="0" err="1"/>
              <a:t>Polymorphonuclear</a:t>
            </a:r>
            <a:r>
              <a:rPr lang="en-US" sz="2400" dirty="0"/>
              <a:t> Cell Counts Impact Mortality in Patients With Spontaneous Bacterial Peritonitis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de-CH" sz="900" dirty="0" smtClean="0">
                <a:solidFill>
                  <a:schemeClr val="tx1"/>
                </a:solidFill>
              </a:rPr>
              <a:t>S.SaffoU.K.ToP.P.SantoiemmaM.LauritoL.HaqueA.RabieeE.C.VernaM.P.AngaroneG.Garcia-Tsao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6CF545-5683-2546-94BE-0EC484B13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400340"/>
            <a:ext cx="3995955" cy="653164"/>
          </a:xfrm>
        </p:spPr>
        <p:txBody>
          <a:bodyPr>
            <a:normAutofit lnSpcReduction="10000"/>
          </a:bodyPr>
          <a:lstStyle/>
          <a:p>
            <a:pPr algn="r"/>
            <a:r>
              <a:rPr lang="de-DE" dirty="0" smtClean="0">
                <a:solidFill>
                  <a:srgbClr val="FFFFFF"/>
                </a:solidFill>
              </a:rPr>
              <a:t>Henry Wichter: Journal Club 12.08.2021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97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3755132"/>
              </p:ext>
            </p:extLst>
          </p:nvPr>
        </p:nvGraphicFramePr>
        <p:xfrm>
          <a:off x="1019174" y="603018"/>
          <a:ext cx="9915529" cy="5791199"/>
        </p:xfrm>
        <a:graphic>
          <a:graphicData uri="http://schemas.openxmlformats.org/drawingml/2006/table">
            <a:tbl>
              <a:tblPr/>
              <a:tblGrid>
                <a:gridCol w="762733">
                  <a:extLst>
                    <a:ext uri="{9D8B030D-6E8A-4147-A177-3AD203B41FA5}">
                      <a16:colId xmlns:a16="http://schemas.microsoft.com/office/drawing/2014/main" val="3514297061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3737709800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3625500823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4098259420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383689561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1028360636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4173778655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4046627930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3873898291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859802572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1786069408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2782415745"/>
                    </a:ext>
                  </a:extLst>
                </a:gridCol>
                <a:gridCol w="762733">
                  <a:extLst>
                    <a:ext uri="{9D8B030D-6E8A-4147-A177-3AD203B41FA5}">
                      <a16:colId xmlns:a16="http://schemas.microsoft.com/office/drawing/2014/main" val="3130223394"/>
                    </a:ext>
                  </a:extLst>
                </a:gridCol>
              </a:tblGrid>
              <a:tr h="219919">
                <a:tc gridSpan="3"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/>
                </a:tc>
                <a:extLst>
                  <a:ext uri="{0D108BD9-81ED-4DB2-BD59-A6C34878D82A}">
                    <a16:rowId xmlns:a16="http://schemas.microsoft.com/office/drawing/2014/main" val="3375689008"/>
                  </a:ext>
                </a:extLst>
              </a:tr>
              <a:tr h="881967"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Yale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Columbia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Northwestern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Combined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L>
                      <a:noFill/>
                    </a:lnL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/>
                </a:tc>
                <a:extLst>
                  <a:ext uri="{0D108BD9-81ED-4DB2-BD59-A6C34878D82A}">
                    <a16:rowId xmlns:a16="http://schemas.microsoft.com/office/drawing/2014/main" val="3395961141"/>
                  </a:ext>
                </a:extLst>
              </a:tr>
              <a:tr h="717027"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n, median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IQR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 i="1">
                          <a:effectLst/>
                        </a:rPr>
                        <a:t>%</a:t>
                      </a:r>
                      <a:endParaRPr lang="de-CH" sz="1000" b="1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n, median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IQR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 i="1">
                          <a:effectLst/>
                        </a:rPr>
                        <a:t>%</a:t>
                      </a:r>
                      <a:endParaRPr lang="de-CH" sz="1000" b="1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n, median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IQR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 i="1">
                          <a:effectLst/>
                        </a:rPr>
                        <a:t>%</a:t>
                      </a:r>
                      <a:endParaRPr lang="de-CH" sz="1000" b="1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n, median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IQR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 i="1">
                          <a:effectLst/>
                        </a:rPr>
                        <a:t>%</a:t>
                      </a:r>
                      <a:endParaRPr lang="de-CH" sz="1000" b="1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/>
                    </a:p>
                  </a:txBody>
                  <a:tcPr marL="52689" marR="52689" marT="26344" marB="26344">
                    <a:lnL>
                      <a:noFill/>
                    </a:lnL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838321"/>
                  </a:ext>
                </a:extLst>
              </a:tr>
              <a:tr h="881967">
                <a:tc>
                  <a:txBody>
                    <a:bodyPr/>
                    <a:lstStyle/>
                    <a:p>
                      <a:r>
                        <a:rPr lang="de-CH" sz="1000" b="1">
                          <a:effectLst/>
                        </a:rPr>
                        <a:t>Demographics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 dirty="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594443"/>
                  </a:ext>
                </a:extLst>
              </a:tr>
              <a:tr h="552089">
                <a:tc>
                  <a:txBody>
                    <a:bodyPr/>
                    <a:lstStyle/>
                    <a:p>
                      <a:r>
                        <a:rPr lang="de-CH" sz="1000">
                          <a:effectLst/>
                        </a:rPr>
                        <a:t> Number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96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115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215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dirty="0">
                          <a:effectLst/>
                        </a:rPr>
                        <a:t>426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90158"/>
                  </a:ext>
                </a:extLst>
              </a:tr>
              <a:tr h="387149">
                <a:tc>
                  <a:txBody>
                    <a:bodyPr/>
                    <a:lstStyle/>
                    <a:p>
                      <a:r>
                        <a:rPr lang="de-CH" sz="1000">
                          <a:effectLst/>
                        </a:rPr>
                        <a:t> Age, </a:t>
                      </a:r>
                      <a:r>
                        <a:rPr lang="de-CH" sz="1000" i="1">
                          <a:effectLst/>
                        </a:rPr>
                        <a:t>y</a:t>
                      </a:r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54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13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57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13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57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14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57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14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664132"/>
                  </a:ext>
                </a:extLst>
              </a:tr>
              <a:tr h="717027">
                <a:tc>
                  <a:txBody>
                    <a:bodyPr/>
                    <a:lstStyle/>
                    <a:p>
                      <a:r>
                        <a:rPr lang="de-CH" sz="1000">
                          <a:effectLst/>
                        </a:rPr>
                        <a:t> Sex (male)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75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78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79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69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135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63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289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68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297246"/>
                  </a:ext>
                </a:extLst>
              </a:tr>
              <a:tr h="717027">
                <a:tc>
                  <a:txBody>
                    <a:bodyPr/>
                    <a:lstStyle/>
                    <a:p>
                      <a:r>
                        <a:rPr lang="de-CH" sz="1000">
                          <a:effectLst/>
                        </a:rPr>
                        <a:t> Nosocomial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28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29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28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24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33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15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89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21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357475"/>
                  </a:ext>
                </a:extLst>
              </a:tr>
              <a:tr h="717027">
                <a:tc>
                  <a:txBody>
                    <a:bodyPr/>
                    <a:lstStyle/>
                    <a:p>
                      <a:r>
                        <a:rPr lang="de-CH" sz="1000">
                          <a:effectLst/>
                        </a:rPr>
                        <a:t> Length of stay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15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21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13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14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9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9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>
                        <a:effectLst/>
                      </a:endParaRP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10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effectLst/>
                        </a:rPr>
                        <a:t>13</a:t>
                      </a:r>
                    </a:p>
                  </a:txBody>
                  <a:tcPr marL="27442" marR="27442" marT="27442" marB="2744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000" dirty="0"/>
                    </a:p>
                  </a:txBody>
                  <a:tcPr marL="52689" marR="52689" marT="26344" marB="26344">
                    <a:lnL>
                      <a:noFill/>
                    </a:lnL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9542778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 flipV="1">
            <a:off x="-12016911" y="19050"/>
            <a:ext cx="33576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E8A30-FE7F-A84E-8E33-BFE8F44327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de-DE" dirty="0" smtClean="0"/>
              <a:t>Cut-off </a:t>
            </a:r>
            <a:r>
              <a:rPr lang="de-DE" dirty="0" smtClean="0"/>
              <a:t>Value: PMN Score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651396-F67A-334B-8235-089481023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4" name="Rechteck 3"/>
          <p:cNvSpPr/>
          <p:nvPr/>
        </p:nvSpPr>
        <p:spPr>
          <a:xfrm>
            <a:off x="1211778" y="2221849"/>
            <a:ext cx="976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An </a:t>
            </a:r>
            <a:r>
              <a:rPr lang="de-CH" dirty="0" err="1" smtClean="0"/>
              <a:t>association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changes</a:t>
            </a:r>
            <a:r>
              <a:rPr lang="de-CH" dirty="0" smtClean="0"/>
              <a:t> in PMN </a:t>
            </a:r>
            <a:r>
              <a:rPr lang="de-CH" dirty="0" err="1" smtClean="0"/>
              <a:t>cell</a:t>
            </a:r>
            <a:r>
              <a:rPr lang="de-CH" dirty="0" smtClean="0"/>
              <a:t> </a:t>
            </a:r>
            <a:r>
              <a:rPr lang="de-CH" dirty="0" err="1" smtClean="0"/>
              <a:t>count</a:t>
            </a:r>
            <a:r>
              <a:rPr lang="de-CH" dirty="0" smtClean="0"/>
              <a:t> after 2 </a:t>
            </a:r>
            <a:r>
              <a:rPr lang="de-CH" dirty="0" err="1" smtClean="0"/>
              <a:t>days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in-hospital </a:t>
            </a:r>
            <a:r>
              <a:rPr lang="de-CH" dirty="0" err="1" smtClean="0"/>
              <a:t>mortality</a:t>
            </a:r>
            <a:r>
              <a:rPr lang="de-CH" dirty="0" smtClean="0"/>
              <a:t> was </a:t>
            </a:r>
            <a:r>
              <a:rPr lang="de-CH" dirty="0" err="1" smtClean="0"/>
              <a:t>observed</a:t>
            </a:r>
            <a:r>
              <a:rPr lang="de-CH" dirty="0" smtClean="0"/>
              <a:t>:</a:t>
            </a:r>
            <a:endParaRPr lang="de-CH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231582"/>
              </p:ext>
            </p:extLst>
          </p:nvPr>
        </p:nvGraphicFramePr>
        <p:xfrm>
          <a:off x="2971799" y="2758757"/>
          <a:ext cx="6248400" cy="2861310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3593566165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83199792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40890481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Decrease in PMN cell count, </a:t>
                      </a:r>
                      <a:r>
                        <a:rPr lang="en-US" b="1" i="1">
                          <a:effectLst/>
                        </a:rPr>
                        <a:t>%</a:t>
                      </a:r>
                      <a:endParaRPr lang="en-US" b="1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b="1">
                          <a:effectLst/>
                        </a:rPr>
                        <a:t>Number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b="1">
                          <a:effectLst/>
                        </a:rPr>
                        <a:t>Survival, </a:t>
                      </a:r>
                      <a:r>
                        <a:rPr lang="de-CH" b="1" i="1">
                          <a:effectLst/>
                        </a:rPr>
                        <a:t>%</a:t>
                      </a:r>
                      <a:endParaRPr lang="de-CH" b="1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14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≤0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71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63.4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806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0–20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16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62.5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616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20–40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32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71.9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28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40–60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42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73.8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614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60–80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78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76.9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7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&gt;80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187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</a:rPr>
                        <a:t>90.4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41808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211777" y="5649327"/>
            <a:ext cx="976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cutoff value of approximately 80% reduction in PMN cell count was most predictive of survival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23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695184"/>
              </p:ext>
            </p:extLst>
          </p:nvPr>
        </p:nvGraphicFramePr>
        <p:xfrm>
          <a:off x="2231136" y="2295525"/>
          <a:ext cx="7732700" cy="2895337"/>
        </p:xfrm>
        <a:graphic>
          <a:graphicData uri="http://schemas.openxmlformats.org/drawingml/2006/table">
            <a:tbl>
              <a:tblPr/>
              <a:tblGrid>
                <a:gridCol w="1933175">
                  <a:extLst>
                    <a:ext uri="{9D8B030D-6E8A-4147-A177-3AD203B41FA5}">
                      <a16:colId xmlns:a16="http://schemas.microsoft.com/office/drawing/2014/main" val="404032165"/>
                    </a:ext>
                  </a:extLst>
                </a:gridCol>
                <a:gridCol w="1933175">
                  <a:extLst>
                    <a:ext uri="{9D8B030D-6E8A-4147-A177-3AD203B41FA5}">
                      <a16:colId xmlns:a16="http://schemas.microsoft.com/office/drawing/2014/main" val="3629809379"/>
                    </a:ext>
                  </a:extLst>
                </a:gridCol>
                <a:gridCol w="1933175">
                  <a:extLst>
                    <a:ext uri="{9D8B030D-6E8A-4147-A177-3AD203B41FA5}">
                      <a16:colId xmlns:a16="http://schemas.microsoft.com/office/drawing/2014/main" val="214783755"/>
                    </a:ext>
                  </a:extLst>
                </a:gridCol>
                <a:gridCol w="1933175">
                  <a:extLst>
                    <a:ext uri="{9D8B030D-6E8A-4147-A177-3AD203B41FA5}">
                      <a16:colId xmlns:a16="http://schemas.microsoft.com/office/drawing/2014/main" val="2593652999"/>
                    </a:ext>
                  </a:extLst>
                </a:gridCol>
              </a:tblGrid>
              <a:tr h="189115">
                <a:tc>
                  <a:txBody>
                    <a:bodyPr/>
                    <a:lstStyle/>
                    <a:p>
                      <a:r>
                        <a:rPr lang="de-CH" sz="1200" b="1">
                          <a:effectLst/>
                        </a:rPr>
                        <a:t>Variable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>
                          <a:effectLst/>
                        </a:rPr>
                        <a:t>aOR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>
                          <a:effectLst/>
                        </a:rPr>
                        <a:t>95% CI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i="1">
                          <a:effectLst/>
                        </a:rPr>
                        <a:t>P</a:t>
                      </a:r>
                      <a:r>
                        <a:rPr lang="de-CH" sz="1200" b="1">
                          <a:effectLst/>
                        </a:rPr>
                        <a:t> value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790662"/>
                  </a:ext>
                </a:extLst>
              </a:tr>
              <a:tr h="227175">
                <a:tc>
                  <a:txBody>
                    <a:bodyPr/>
                    <a:lstStyle/>
                    <a:p>
                      <a:r>
                        <a:rPr lang="de-CH" sz="1200" dirty="0" err="1">
                          <a:solidFill>
                            <a:srgbClr val="FF0000"/>
                          </a:solidFill>
                          <a:effectLst/>
                        </a:rPr>
                        <a:t>Nosocomial</a:t>
                      </a:r>
                      <a:r>
                        <a:rPr lang="de-CH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CH" sz="1200" dirty="0" err="1">
                          <a:solidFill>
                            <a:srgbClr val="FF0000"/>
                          </a:solidFill>
                          <a:effectLst/>
                        </a:rPr>
                        <a:t>infection</a:t>
                      </a:r>
                      <a:endParaRPr lang="de-CH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1.56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0.83–2.86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.16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77362"/>
                  </a:ext>
                </a:extLst>
              </a:tr>
              <a:tr h="189115"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Age, </a:t>
                      </a:r>
                      <a:r>
                        <a:rPr lang="de-CH" sz="1200" i="1">
                          <a:effectLst/>
                        </a:rPr>
                        <a:t>y</a:t>
                      </a:r>
                      <a:endParaRPr lang="de-CH" sz="1200">
                        <a:effectLst/>
                      </a:endParaRP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1.04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1.01–1.07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&lt; .01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982677"/>
                  </a:ext>
                </a:extLst>
              </a:tr>
              <a:tr h="227175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rgbClr val="FF0000"/>
                          </a:solidFill>
                          <a:effectLst/>
                        </a:rPr>
                        <a:t>WBC, </a:t>
                      </a:r>
                      <a:r>
                        <a:rPr lang="de-CH" sz="1200" i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de-CH" sz="1200" i="1" baseline="300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r>
                        <a:rPr lang="de-CH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de-CH" sz="1200" i="1" dirty="0" err="1">
                          <a:solidFill>
                            <a:srgbClr val="FF0000"/>
                          </a:solidFill>
                          <a:effectLst/>
                        </a:rPr>
                        <a:t>cells</a:t>
                      </a:r>
                      <a:r>
                        <a:rPr lang="de-CH" sz="1200" i="1" dirty="0">
                          <a:solidFill>
                            <a:srgbClr val="FF0000"/>
                          </a:solidFill>
                          <a:effectLst/>
                        </a:rPr>
                        <a:t>/L</a:t>
                      </a:r>
                      <a:endParaRPr lang="de-CH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1.02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0.99–1.05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.18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660247"/>
                  </a:ext>
                </a:extLst>
              </a:tr>
              <a:tr h="189115"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MELD-Na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1.11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1.07–1.15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&lt; .001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696999"/>
                  </a:ext>
                </a:extLst>
              </a:tr>
              <a:tr h="32909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80% reduction in PMN cells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0.32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effectLst/>
                        </a:rPr>
                        <a:t>0.17–0.58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&lt; .001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362454"/>
                  </a:ext>
                </a:extLst>
              </a:tr>
              <a:tr h="329093"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Positive ascitic fluid cultures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2.34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1.35–4.06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&lt; .01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353802"/>
                  </a:ext>
                </a:extLst>
              </a:tr>
              <a:tr h="1001771">
                <a:tc>
                  <a:txBody>
                    <a:bodyPr/>
                    <a:lstStyle/>
                    <a:p>
                      <a:r>
                        <a:rPr lang="de-CH" sz="1200" dirty="0" err="1">
                          <a:effectLst/>
                        </a:rPr>
                        <a:t>Broad-spectrum</a:t>
                      </a:r>
                      <a:r>
                        <a:rPr lang="de-CH" sz="1200" dirty="0">
                          <a:effectLst/>
                        </a:rPr>
                        <a:t> </a:t>
                      </a:r>
                      <a:r>
                        <a:rPr lang="de-CH" sz="1200" dirty="0" err="1" smtClean="0">
                          <a:effectLst/>
                        </a:rPr>
                        <a:t>antibiotics</a:t>
                      </a:r>
                      <a:endParaRPr lang="de-CH" sz="1200" dirty="0" smtClean="0">
                        <a:effectLst/>
                      </a:endParaRPr>
                    </a:p>
                    <a:p>
                      <a:endParaRPr lang="de-CH" sz="1200" dirty="0" smtClean="0">
                        <a:effectLst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CH" sz="1200" spc="0" baseline="0" dirty="0">
                        <a:effectLst/>
                      </a:endParaRP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effectLst/>
                        </a:rPr>
                        <a:t>1.82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>
                          <a:effectLst/>
                        </a:rPr>
                        <a:t>1.03–3.21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effectLst/>
                        </a:rPr>
                        <a:t>.04</a:t>
                      </a:r>
                    </a:p>
                  </a:txBody>
                  <a:tcPr marL="36746" marR="36746" marT="32098" marB="3209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745350"/>
                  </a:ext>
                </a:extLst>
              </a:tr>
            </a:tbl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60797" y="174117"/>
            <a:ext cx="7729728" cy="2121408"/>
          </a:xfrm>
          <a:solidFill>
            <a:schemeClr val="accent1">
              <a:alpha val="90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404040"/>
                </a:solidFill>
              </a:rPr>
              <a:t>Logistic regression </a:t>
            </a:r>
            <a:r>
              <a:rPr lang="en-US" sz="3100" dirty="0" smtClean="0">
                <a:solidFill>
                  <a:srgbClr val="404040"/>
                </a:solidFill>
              </a:rPr>
              <a:t>analysis was </a:t>
            </a:r>
            <a:r>
              <a:rPr lang="en-US" sz="3100" dirty="0">
                <a:solidFill>
                  <a:srgbClr val="404040"/>
                </a:solidFill>
              </a:rPr>
              <a:t>performed to assess impact of relevant factors like</a:t>
            </a:r>
            <a:r>
              <a:rPr lang="en-US" dirty="0">
                <a:solidFill>
                  <a:srgbClr val="404040"/>
                </a:solidFill>
              </a:rPr>
              <a:t>: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de-DE" dirty="0">
                <a:solidFill>
                  <a:srgbClr val="404040"/>
                </a:solidFill>
              </a:rPr>
              <a:t/>
            </a:r>
            <a:br>
              <a:rPr lang="de-DE" dirty="0">
                <a:solidFill>
                  <a:srgbClr val="404040"/>
                </a:solidFill>
              </a:rPr>
            </a:b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2650193" y="44054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Covariates with P &lt; .10 in </a:t>
            </a:r>
            <a:r>
              <a:rPr lang="en-US" dirty="0" err="1"/>
              <a:t>univariable</a:t>
            </a:r>
            <a:r>
              <a:rPr lang="en-US" dirty="0"/>
              <a:t> logistic regression analysis were included.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1833329" y="5623547"/>
            <a:ext cx="7729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E2E2E"/>
                </a:solidFill>
                <a:latin typeface="NexusSerif"/>
              </a:rPr>
              <a:t>All factors associated with in-hospital mortality in </a:t>
            </a:r>
            <a:r>
              <a:rPr lang="en-US" dirty="0" err="1">
                <a:solidFill>
                  <a:srgbClr val="2E2E2E"/>
                </a:solidFill>
                <a:latin typeface="NexusSerif"/>
              </a:rPr>
              <a:t>univariable</a:t>
            </a:r>
            <a:r>
              <a:rPr lang="en-US" dirty="0">
                <a:solidFill>
                  <a:srgbClr val="2E2E2E"/>
                </a:solidFill>
                <a:latin typeface="NexusSerif"/>
              </a:rPr>
              <a:t> logistic regression analysis were subsequently included in a </a:t>
            </a:r>
            <a:r>
              <a:rPr lang="en-US" b="1" dirty="0">
                <a:solidFill>
                  <a:srgbClr val="2E2E2E"/>
                </a:solidFill>
                <a:latin typeface="NexusSerif"/>
              </a:rPr>
              <a:t>multivariable </a:t>
            </a:r>
            <a:r>
              <a:rPr lang="en-US" b="1" dirty="0" smtClean="0">
                <a:solidFill>
                  <a:srgbClr val="2E2E2E"/>
                </a:solidFill>
                <a:latin typeface="NexusSerif"/>
              </a:rPr>
              <a:t>model </a:t>
            </a:r>
            <a:r>
              <a:rPr lang="en-US" dirty="0" smtClean="0">
                <a:solidFill>
                  <a:srgbClr val="2E2E2E"/>
                </a:solidFill>
                <a:latin typeface="NexusSerif"/>
              </a:rPr>
              <a:t>together with </a:t>
            </a:r>
            <a:r>
              <a:rPr lang="en-US" dirty="0"/>
              <a:t>a cutoff value of approximately 80% reduction in PMN cell count </a:t>
            </a:r>
            <a:r>
              <a:rPr lang="en-US" dirty="0" smtClean="0"/>
              <a:t>which </a:t>
            </a:r>
            <a:r>
              <a:rPr lang="en-US" dirty="0"/>
              <a:t>most predictive of </a:t>
            </a:r>
            <a:r>
              <a:rPr lang="en-US" dirty="0" smtClean="0"/>
              <a:t>survival.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20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de-CH" dirty="0" smtClean="0"/>
              <a:t>Multivariable Analysis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706014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1313307" y="5027169"/>
            <a:ext cx="4014406" cy="1065274"/>
          </a:xfrm>
        </p:spPr>
        <p:txBody>
          <a:bodyPr/>
          <a:lstStyle/>
          <a:p>
            <a:r>
              <a:rPr lang="de-CH" sz="1100" dirty="0" err="1">
                <a:solidFill>
                  <a:schemeClr val="tx1"/>
                </a:solidFill>
              </a:rPr>
              <a:t>Mortality</a:t>
            </a:r>
            <a:r>
              <a:rPr lang="de-CH" sz="1100" dirty="0">
                <a:solidFill>
                  <a:schemeClr val="tx1"/>
                </a:solidFill>
              </a:rPr>
              <a:t> Rate: 43%</a:t>
            </a:r>
          </a:p>
          <a:p>
            <a:endParaRPr lang="de-CH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67082343"/>
              </p:ext>
            </p:extLst>
          </p:nvPr>
        </p:nvGraphicFramePr>
        <p:xfrm>
          <a:off x="6196965" y="2279618"/>
          <a:ext cx="4557712" cy="284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958679" y="5283200"/>
            <a:ext cx="3034284" cy="362712"/>
          </a:xfrm>
        </p:spPr>
        <p:txBody>
          <a:bodyPr>
            <a:normAutofit/>
          </a:bodyPr>
          <a:lstStyle/>
          <a:p>
            <a:r>
              <a:rPr lang="de-CH" sz="1100" dirty="0" err="1" smtClean="0">
                <a:solidFill>
                  <a:schemeClr val="tx1"/>
                </a:solidFill>
              </a:rPr>
              <a:t>Mortality</a:t>
            </a:r>
            <a:r>
              <a:rPr lang="de-CH" sz="1100" dirty="0" smtClean="0">
                <a:solidFill>
                  <a:schemeClr val="tx1"/>
                </a:solidFill>
              </a:rPr>
              <a:t> Rate: &lt;6%</a:t>
            </a:r>
            <a:endParaRPr lang="de-CH" sz="11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stratification</a:t>
            </a:r>
            <a:r>
              <a:rPr lang="de-CH" dirty="0" smtClean="0"/>
              <a:t>: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45532647"/>
              </p:ext>
            </p:extLst>
          </p:nvPr>
        </p:nvGraphicFramePr>
        <p:xfrm>
          <a:off x="1184529" y="2153412"/>
          <a:ext cx="4271963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hteck 13"/>
          <p:cNvSpPr/>
          <p:nvPr/>
        </p:nvSpPr>
        <p:spPr>
          <a:xfrm>
            <a:off x="981076" y="5907777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/>
              <a:t>Intermediate-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patients</a:t>
            </a:r>
            <a:r>
              <a:rPr lang="de-CH" dirty="0" smtClean="0"/>
              <a:t> (MELD-Na Score ≤30 </a:t>
            </a:r>
            <a:r>
              <a:rPr lang="de-CH" dirty="0" err="1" smtClean="0"/>
              <a:t>without</a:t>
            </a:r>
            <a:r>
              <a:rPr lang="de-CH" dirty="0" smtClean="0"/>
              <a:t> </a:t>
            </a:r>
            <a:r>
              <a:rPr lang="de-CH" dirty="0" err="1" smtClean="0"/>
              <a:t>reduction</a:t>
            </a:r>
            <a:r>
              <a:rPr lang="de-CH" dirty="0" smtClean="0"/>
              <a:t> in PMN </a:t>
            </a:r>
            <a:r>
              <a:rPr lang="de-CH" dirty="0" err="1" smtClean="0"/>
              <a:t>cell</a:t>
            </a:r>
            <a:r>
              <a:rPr lang="de-CH" dirty="0" smtClean="0"/>
              <a:t> </a:t>
            </a:r>
            <a:r>
              <a:rPr lang="de-CH" dirty="0" err="1" smtClean="0"/>
              <a:t>count</a:t>
            </a:r>
            <a:r>
              <a:rPr lang="de-CH" dirty="0" smtClean="0"/>
              <a:t> &gt;80%) </a:t>
            </a:r>
            <a:r>
              <a:rPr lang="de-CH" dirty="0" err="1" smtClean="0"/>
              <a:t>had</a:t>
            </a:r>
            <a:r>
              <a:rPr lang="de-CH" dirty="0" smtClean="0"/>
              <a:t> a </a:t>
            </a:r>
            <a:r>
              <a:rPr lang="de-CH" b="1" dirty="0" err="1" smtClean="0"/>
              <a:t>mortality</a:t>
            </a:r>
            <a:r>
              <a:rPr lang="de-CH" b="1" dirty="0" smtClean="0"/>
              <a:t> rate </a:t>
            </a:r>
            <a:r>
              <a:rPr lang="de-CH" b="1" dirty="0" err="1" smtClean="0"/>
              <a:t>of</a:t>
            </a:r>
            <a:r>
              <a:rPr lang="de-CH" b="1" dirty="0" smtClean="0"/>
              <a:t> 17-20%</a:t>
            </a:r>
            <a:endParaRPr lang="de-CH" b="1" dirty="0"/>
          </a:p>
        </p:txBody>
      </p: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487859930"/>
              </p:ext>
            </p:extLst>
          </p:nvPr>
        </p:nvGraphicFramePr>
        <p:xfrm>
          <a:off x="5091172" y="3244333"/>
          <a:ext cx="2033527" cy="177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1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4B14AB-EC86-B64F-8508-41053803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919382" cy="3685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FFFFFF"/>
                </a:solidFill>
              </a:rPr>
              <a:t>Discussion</a:t>
            </a:r>
            <a:r>
              <a:rPr lang="de-DE" dirty="0" smtClean="0">
                <a:solidFill>
                  <a:srgbClr val="FFFFFF"/>
                </a:solidFill>
              </a:rPr>
              <a:t>: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0AEE9D-EF5E-6449-94A4-B5BEBB664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30" y="1111315"/>
            <a:ext cx="5783159" cy="4460810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analysis </a:t>
            </a:r>
            <a:r>
              <a:rPr lang="en-US" dirty="0"/>
              <a:t>suggests that, among predominantly </a:t>
            </a:r>
            <a:r>
              <a:rPr lang="en-US" dirty="0" err="1"/>
              <a:t>noncritically</a:t>
            </a:r>
            <a:r>
              <a:rPr lang="en-US" dirty="0"/>
              <a:t>-ill hospitalized patients with </a:t>
            </a:r>
            <a:r>
              <a:rPr lang="en-US" dirty="0" smtClean="0"/>
              <a:t>SBP: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those </a:t>
            </a:r>
            <a:r>
              <a:rPr lang="en-US" dirty="0"/>
              <a:t>with older </a:t>
            </a:r>
            <a:r>
              <a:rPr lang="en-US" dirty="0" smtClean="0"/>
              <a:t>age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higher </a:t>
            </a:r>
            <a:r>
              <a:rPr lang="en-US" dirty="0"/>
              <a:t>MELD-Na </a:t>
            </a:r>
            <a:r>
              <a:rPr lang="en-US" dirty="0" smtClean="0"/>
              <a:t>scores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positive </a:t>
            </a:r>
            <a:r>
              <a:rPr lang="en-US" dirty="0" err="1"/>
              <a:t>ascitic</a:t>
            </a:r>
            <a:r>
              <a:rPr lang="en-US" dirty="0"/>
              <a:t> fluid </a:t>
            </a:r>
            <a:r>
              <a:rPr lang="en-US" dirty="0" smtClean="0"/>
              <a:t>cultures</a:t>
            </a:r>
          </a:p>
          <a:p>
            <a:pPr marL="0" indent="0">
              <a:buNone/>
            </a:pPr>
            <a:r>
              <a:rPr lang="en-US" dirty="0" smtClean="0"/>
              <a:t>-initial </a:t>
            </a:r>
            <a:r>
              <a:rPr lang="en-US" dirty="0"/>
              <a:t>broad-spectrum antibiotic use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have </a:t>
            </a:r>
            <a:r>
              <a:rPr lang="en-US" dirty="0"/>
              <a:t>increased in-hospital </a:t>
            </a:r>
            <a:r>
              <a:rPr lang="en-US" dirty="0" smtClean="0"/>
              <a:t>mortality!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in the PMN cell count over the first 2 days also carry important prognostic </a:t>
            </a:r>
            <a:r>
              <a:rPr lang="en-US" dirty="0" smtClean="0"/>
              <a:t>value.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who </a:t>
            </a:r>
            <a:r>
              <a:rPr lang="en-US" b="1" dirty="0"/>
              <a:t>experience reductions &gt;80% have improved </a:t>
            </a:r>
            <a:r>
              <a:rPr lang="en-US" b="1" dirty="0" smtClean="0"/>
              <a:t>survival!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92284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effectLst>
            <a:softEdge rad="177800"/>
          </a:effectLst>
        </p:spPr>
        <p:txBody>
          <a:bodyPr/>
          <a:lstStyle/>
          <a:p>
            <a:r>
              <a:rPr lang="de-CH" dirty="0" smtClean="0"/>
              <a:t>Clinical </a:t>
            </a:r>
            <a:r>
              <a:rPr lang="de-CH" dirty="0" err="1" smtClean="0"/>
              <a:t>implication</a:t>
            </a:r>
            <a:r>
              <a:rPr lang="de-CH" dirty="0" smtClean="0"/>
              <a:t>:</a:t>
            </a:r>
            <a:endParaRPr lang="de-CH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384948"/>
              </p:ext>
            </p:extLst>
          </p:nvPr>
        </p:nvGraphicFramePr>
        <p:xfrm>
          <a:off x="800100" y="2153412"/>
          <a:ext cx="9160764" cy="358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8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/>
        </p:nvGraphicFramePr>
        <p:xfrm>
          <a:off x="2231135" y="2552131"/>
          <a:ext cx="3419038" cy="4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4904101"/>
              </p:ext>
            </p:extLst>
          </p:nvPr>
        </p:nvGraphicFramePr>
        <p:xfrm>
          <a:off x="2231134" y="3143250"/>
          <a:ext cx="3419039" cy="335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Inhaltsplatzhalt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01835892"/>
              </p:ext>
            </p:extLst>
          </p:nvPr>
        </p:nvGraphicFramePr>
        <p:xfrm>
          <a:off x="6541827" y="3143249"/>
          <a:ext cx="3419038" cy="335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06E33C9E-B6C8-BC4E-B282-26FCB9B063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effectLst>
            <a:softEdge rad="127000"/>
          </a:effectLst>
        </p:spPr>
        <p:txBody>
          <a:bodyPr/>
          <a:lstStyle/>
          <a:p>
            <a:r>
              <a:rPr lang="de-DE" dirty="0" err="1" smtClean="0"/>
              <a:t>Limitations</a:t>
            </a:r>
            <a:r>
              <a:rPr lang="de-DE" dirty="0" smtClean="0"/>
              <a:t>: </a:t>
            </a:r>
            <a:endParaRPr lang="de-DE" dirty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545821080"/>
              </p:ext>
            </p:extLst>
          </p:nvPr>
        </p:nvGraphicFramePr>
        <p:xfrm>
          <a:off x="6338316" y="2313433"/>
          <a:ext cx="4270248" cy="70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8280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23703732"/>
              </p:ext>
            </p:extLst>
          </p:nvPr>
        </p:nvGraphicFramePr>
        <p:xfrm>
          <a:off x="2231136" y="2606918"/>
          <a:ext cx="7729728" cy="331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de-CH" dirty="0" err="1" smtClean="0"/>
              <a:t>Questions</a:t>
            </a:r>
            <a:r>
              <a:rPr lang="de-CH" dirty="0" smtClean="0"/>
              <a:t> not </a:t>
            </a:r>
            <a:r>
              <a:rPr lang="de-CH" dirty="0" err="1" smtClean="0"/>
              <a:t>answered</a:t>
            </a:r>
            <a:r>
              <a:rPr lang="de-CH" dirty="0" smtClean="0"/>
              <a:t>: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754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/>
        </p:nvGraphicFramePr>
        <p:xfrm>
          <a:off x="2125628" y="208554"/>
          <a:ext cx="7729728" cy="118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Inhaltsplatzhalt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39112778"/>
              </p:ext>
            </p:extLst>
          </p:nvPr>
        </p:nvGraphicFramePr>
        <p:xfrm>
          <a:off x="2450245" y="1397274"/>
          <a:ext cx="8303479" cy="546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76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4F290-AA1D-FF4F-85EC-9A2CEABA00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de-DE" dirty="0" err="1" smtClean="0"/>
              <a:t>BackGround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C26CBD-D41B-2241-800C-33A3C9587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2552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“Spontaneous </a:t>
            </a:r>
            <a:r>
              <a:rPr lang="en-US" dirty="0"/>
              <a:t>bacterial peritonitis (SBP) is a feared complication of ascites that affects 10%–30% of hospitalized patients with cirrhosis with an associated mortality rate of approximately 20</a:t>
            </a:r>
            <a:r>
              <a:rPr lang="en-US" dirty="0" smtClean="0"/>
              <a:t>%”</a:t>
            </a:r>
            <a:r>
              <a:rPr lang="en-US" sz="1000" dirty="0" smtClean="0"/>
              <a:t>1</a:t>
            </a:r>
            <a:r>
              <a:rPr lang="en-US" sz="1000" dirty="0"/>
              <a:t>, 2, </a:t>
            </a:r>
            <a:r>
              <a:rPr lang="en-US" sz="1000" u="sng" dirty="0" smtClean="0"/>
              <a:t>3</a:t>
            </a:r>
          </a:p>
          <a:p>
            <a:endParaRPr lang="en-US" sz="1000" u="sng" dirty="0">
              <a:latin typeface="Arial Black" panose="020B0A04020102020204" pitchFamily="34" charset="0"/>
            </a:endParaRPr>
          </a:p>
          <a:p>
            <a:r>
              <a:rPr lang="en-US" dirty="0" smtClean="0"/>
              <a:t>“Approximately </a:t>
            </a:r>
            <a:r>
              <a:rPr lang="en-US" dirty="0"/>
              <a:t>half the episodes of SBP are present at the time of hospital admission and the remainder are acquired during </a:t>
            </a:r>
            <a:r>
              <a:rPr lang="en-US" dirty="0" smtClean="0"/>
              <a:t>hospitalization” </a:t>
            </a:r>
            <a:r>
              <a:rPr lang="en-US" sz="1000" dirty="0" smtClean="0"/>
              <a:t>1</a:t>
            </a:r>
          </a:p>
          <a:p>
            <a:endParaRPr lang="en-US" sz="1000" dirty="0"/>
          </a:p>
          <a:p>
            <a:r>
              <a:rPr lang="en-US" dirty="0" smtClean="0"/>
              <a:t>“A </a:t>
            </a:r>
            <a:r>
              <a:rPr lang="en-US" dirty="0"/>
              <a:t>diagnostic paracentesis should be </a:t>
            </a:r>
            <a:r>
              <a:rPr lang="en-US" dirty="0" smtClean="0"/>
              <a:t>performed on </a:t>
            </a:r>
            <a:r>
              <a:rPr lang="en-US" dirty="0"/>
              <a:t>hospital admission in all cirrhotic patients with ascites to investigate the presence of SBP, even in patients admitted for reasons other than </a:t>
            </a:r>
            <a:r>
              <a:rPr lang="en-US" dirty="0" smtClean="0"/>
              <a:t>ascites” </a:t>
            </a:r>
            <a:r>
              <a:rPr lang="en-US" sz="1000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 “There </a:t>
            </a:r>
            <a:r>
              <a:rPr lang="en-US" dirty="0"/>
              <a:t>is significant interest in identifying factors that can reliably predict mortality among individuals with </a:t>
            </a:r>
            <a:r>
              <a:rPr lang="en-US" dirty="0" smtClean="0"/>
              <a:t>SBP”</a:t>
            </a:r>
            <a:endParaRPr lang="en-US" sz="1000" dirty="0" smtClean="0"/>
          </a:p>
          <a:p>
            <a:endParaRPr lang="de-DE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025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464752392"/>
              </p:ext>
            </p:extLst>
          </p:nvPr>
        </p:nvGraphicFramePr>
        <p:xfrm>
          <a:off x="2459736" y="1061408"/>
          <a:ext cx="7729728" cy="118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41" y="2250128"/>
            <a:ext cx="3587879" cy="29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4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152D2-4FED-184C-8390-F34AAAF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Questions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BA60C0-2B33-DD4C-AD62-0F2796AD7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AT" sz="8800" dirty="0" err="1" smtClean="0"/>
              <a:t>What</a:t>
            </a:r>
            <a:r>
              <a:rPr lang="de-AT" sz="8800" dirty="0" smtClean="0"/>
              <a:t> </a:t>
            </a:r>
            <a:r>
              <a:rPr lang="de-AT" sz="8800" dirty="0" err="1" smtClean="0"/>
              <a:t>ways</a:t>
            </a:r>
            <a:r>
              <a:rPr lang="de-AT" sz="8800" dirty="0" smtClean="0"/>
              <a:t> </a:t>
            </a:r>
            <a:r>
              <a:rPr lang="de-AT" sz="8800" dirty="0" err="1" smtClean="0"/>
              <a:t>are</a:t>
            </a:r>
            <a:r>
              <a:rPr lang="de-AT" sz="8800" dirty="0" smtClean="0"/>
              <a:t> </a:t>
            </a:r>
            <a:r>
              <a:rPr lang="de-AT" sz="8800" dirty="0" err="1" smtClean="0"/>
              <a:t>there</a:t>
            </a:r>
            <a:r>
              <a:rPr lang="de-AT" sz="8800" dirty="0" smtClean="0"/>
              <a:t> </a:t>
            </a:r>
            <a:r>
              <a:rPr lang="de-AT" sz="8800" dirty="0" err="1" smtClean="0"/>
              <a:t>to</a:t>
            </a:r>
            <a:r>
              <a:rPr lang="de-AT" sz="8800" dirty="0" smtClean="0"/>
              <a:t> </a:t>
            </a:r>
            <a:r>
              <a:rPr lang="de-AT" sz="8800" dirty="0" err="1" smtClean="0"/>
              <a:t>reliably</a:t>
            </a:r>
            <a:r>
              <a:rPr lang="de-AT" sz="8800" dirty="0" smtClean="0"/>
              <a:t> </a:t>
            </a:r>
            <a:r>
              <a:rPr lang="de-AT" sz="8800" dirty="0" err="1" smtClean="0"/>
              <a:t>predict</a:t>
            </a:r>
            <a:r>
              <a:rPr lang="de-AT" sz="8800" dirty="0" smtClean="0"/>
              <a:t> </a:t>
            </a:r>
            <a:r>
              <a:rPr lang="de-AT" sz="8800" dirty="0" err="1" smtClean="0"/>
              <a:t>mortality</a:t>
            </a:r>
            <a:r>
              <a:rPr lang="de-AT" sz="8800" dirty="0" smtClean="0"/>
              <a:t> </a:t>
            </a:r>
            <a:r>
              <a:rPr lang="de-AT" sz="8800" dirty="0" err="1" smtClean="0"/>
              <a:t>among</a:t>
            </a:r>
            <a:r>
              <a:rPr lang="de-AT" sz="8800" dirty="0" smtClean="0"/>
              <a:t> </a:t>
            </a:r>
            <a:r>
              <a:rPr lang="de-AT" sz="8800" dirty="0" err="1" smtClean="0"/>
              <a:t>patients</a:t>
            </a:r>
            <a:r>
              <a:rPr lang="de-AT" sz="8800" dirty="0" smtClean="0"/>
              <a:t> </a:t>
            </a:r>
            <a:r>
              <a:rPr lang="de-AT" sz="8800" dirty="0" err="1" smtClean="0"/>
              <a:t>with</a:t>
            </a:r>
            <a:r>
              <a:rPr lang="de-AT" sz="8800" dirty="0" smtClean="0"/>
              <a:t> SBP? </a:t>
            </a:r>
            <a:endParaRPr lang="de-AT" sz="8800" dirty="0"/>
          </a:p>
          <a:p>
            <a:endParaRPr lang="de-AT" sz="8800" dirty="0" smtClean="0"/>
          </a:p>
          <a:p>
            <a:r>
              <a:rPr lang="de-AT" sz="8800" dirty="0" err="1" smtClean="0"/>
              <a:t>Which</a:t>
            </a:r>
            <a:r>
              <a:rPr lang="de-AT" sz="8800" dirty="0" smtClean="0"/>
              <a:t> </a:t>
            </a:r>
            <a:r>
              <a:rPr lang="de-AT" sz="8800" dirty="0" err="1" smtClean="0"/>
              <a:t>diagnostic</a:t>
            </a:r>
            <a:r>
              <a:rPr lang="de-AT" sz="8800" dirty="0" smtClean="0"/>
              <a:t> </a:t>
            </a:r>
            <a:r>
              <a:rPr lang="de-AT" sz="8800" dirty="0" err="1" smtClean="0"/>
              <a:t>tests</a:t>
            </a:r>
            <a:r>
              <a:rPr lang="de-AT" sz="8800" dirty="0" smtClean="0"/>
              <a:t> </a:t>
            </a:r>
            <a:r>
              <a:rPr lang="de-AT" sz="8800" dirty="0" err="1" smtClean="0"/>
              <a:t>are</a:t>
            </a:r>
            <a:r>
              <a:rPr lang="de-AT" sz="8800" dirty="0" smtClean="0"/>
              <a:t> </a:t>
            </a:r>
            <a:r>
              <a:rPr lang="de-AT" sz="8800" dirty="0" err="1" smtClean="0"/>
              <a:t>there</a:t>
            </a:r>
            <a:r>
              <a:rPr lang="de-AT" sz="8800" dirty="0" smtClean="0"/>
              <a:t> </a:t>
            </a:r>
            <a:r>
              <a:rPr lang="de-AT" sz="8800" dirty="0" err="1" smtClean="0"/>
              <a:t>to</a:t>
            </a:r>
            <a:r>
              <a:rPr lang="de-AT" sz="8800" dirty="0" smtClean="0"/>
              <a:t> </a:t>
            </a:r>
            <a:r>
              <a:rPr lang="de-AT" sz="8800" dirty="0" err="1" smtClean="0"/>
              <a:t>quickly</a:t>
            </a:r>
            <a:r>
              <a:rPr lang="de-AT" sz="8800" dirty="0" smtClean="0"/>
              <a:t> </a:t>
            </a:r>
            <a:r>
              <a:rPr lang="de-AT" sz="8800" dirty="0" err="1" smtClean="0"/>
              <a:t>evaluate</a:t>
            </a:r>
            <a:r>
              <a:rPr lang="de-AT" sz="8800" dirty="0" smtClean="0"/>
              <a:t> </a:t>
            </a:r>
            <a:r>
              <a:rPr lang="de-AT" sz="8800" dirty="0" err="1" smtClean="0"/>
              <a:t>the</a:t>
            </a:r>
            <a:r>
              <a:rPr lang="de-AT" sz="8800" dirty="0" smtClean="0"/>
              <a:t> </a:t>
            </a:r>
            <a:r>
              <a:rPr lang="de-AT" sz="8800" dirty="0" err="1" smtClean="0"/>
              <a:t>need</a:t>
            </a:r>
            <a:r>
              <a:rPr lang="de-AT" sz="8800" dirty="0" smtClean="0"/>
              <a:t> </a:t>
            </a:r>
            <a:r>
              <a:rPr lang="de-AT" sz="8800" dirty="0" err="1" smtClean="0"/>
              <a:t>for</a:t>
            </a:r>
            <a:r>
              <a:rPr lang="de-AT" sz="8800" dirty="0" smtClean="0"/>
              <a:t> </a:t>
            </a:r>
            <a:r>
              <a:rPr lang="de-AT" sz="8800" dirty="0" err="1" smtClean="0"/>
              <a:t>intesified</a:t>
            </a:r>
            <a:r>
              <a:rPr lang="de-AT" sz="8800" dirty="0" smtClean="0"/>
              <a:t> </a:t>
            </a:r>
            <a:r>
              <a:rPr lang="de-AT" sz="8800" dirty="0" err="1" smtClean="0"/>
              <a:t>treatment</a:t>
            </a:r>
            <a:r>
              <a:rPr lang="de-AT" sz="8800" dirty="0"/>
              <a:t>?</a:t>
            </a:r>
          </a:p>
          <a:p>
            <a:endParaRPr lang="de-AT" sz="8800" dirty="0" smtClean="0"/>
          </a:p>
          <a:p>
            <a:r>
              <a:rPr lang="de-AT" sz="8800" dirty="0" err="1" smtClean="0"/>
              <a:t>Which</a:t>
            </a:r>
            <a:r>
              <a:rPr lang="de-AT" sz="8800" dirty="0" smtClean="0"/>
              <a:t> </a:t>
            </a:r>
            <a:r>
              <a:rPr lang="de-AT" sz="8800" dirty="0" err="1" smtClean="0"/>
              <a:t>factors</a:t>
            </a:r>
            <a:r>
              <a:rPr lang="de-AT" sz="8800" dirty="0" smtClean="0"/>
              <a:t> </a:t>
            </a:r>
            <a:r>
              <a:rPr lang="de-AT" sz="8800" dirty="0" err="1" smtClean="0"/>
              <a:t>are</a:t>
            </a:r>
            <a:r>
              <a:rPr lang="de-AT" sz="8800" dirty="0" smtClean="0"/>
              <a:t> </a:t>
            </a:r>
            <a:r>
              <a:rPr lang="de-AT" sz="8800" dirty="0" err="1" smtClean="0"/>
              <a:t>associated</a:t>
            </a:r>
            <a:r>
              <a:rPr lang="de-AT" sz="8800" dirty="0" smtClean="0"/>
              <a:t> </a:t>
            </a:r>
            <a:r>
              <a:rPr lang="de-AT" sz="8800" dirty="0" err="1" smtClean="0"/>
              <a:t>with</a:t>
            </a:r>
            <a:r>
              <a:rPr lang="de-AT" sz="8800" dirty="0" smtClean="0"/>
              <a:t> an </a:t>
            </a:r>
            <a:r>
              <a:rPr lang="de-AT" sz="8800" dirty="0" err="1" smtClean="0"/>
              <a:t>increased</a:t>
            </a:r>
            <a:r>
              <a:rPr lang="de-AT" sz="8800" dirty="0" smtClean="0"/>
              <a:t> </a:t>
            </a:r>
            <a:r>
              <a:rPr lang="de-AT" sz="8800" dirty="0" err="1" smtClean="0"/>
              <a:t>mortality</a:t>
            </a:r>
            <a:r>
              <a:rPr lang="de-AT" sz="8800" dirty="0" smtClean="0"/>
              <a:t> </a:t>
            </a:r>
            <a:r>
              <a:rPr lang="de-AT" sz="8800" dirty="0" err="1" smtClean="0"/>
              <a:t>of</a:t>
            </a:r>
            <a:r>
              <a:rPr lang="de-AT" sz="8800" dirty="0" smtClean="0"/>
              <a:t> </a:t>
            </a:r>
            <a:r>
              <a:rPr lang="de-AT" sz="8800" dirty="0" err="1" smtClean="0"/>
              <a:t>patients</a:t>
            </a:r>
            <a:r>
              <a:rPr lang="de-AT" sz="8800" dirty="0" smtClean="0"/>
              <a:t> </a:t>
            </a:r>
            <a:r>
              <a:rPr lang="de-AT" sz="8800" dirty="0" err="1" smtClean="0"/>
              <a:t>with</a:t>
            </a:r>
            <a:r>
              <a:rPr lang="de-AT" sz="8800" dirty="0" smtClean="0"/>
              <a:t> SBP?</a:t>
            </a:r>
            <a:endParaRPr lang="de-AT" sz="8800" dirty="0"/>
          </a:p>
          <a:p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32439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Factors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increased</a:t>
            </a:r>
            <a:r>
              <a:rPr lang="de-CH" dirty="0" smtClean="0"/>
              <a:t> </a:t>
            </a:r>
            <a:r>
              <a:rPr lang="de-CH" dirty="0" err="1" smtClean="0"/>
              <a:t>mortality</a:t>
            </a:r>
            <a:r>
              <a:rPr lang="de-CH" dirty="0" smtClean="0"/>
              <a:t> in SBP</a:t>
            </a:r>
            <a:br>
              <a:rPr lang="de-CH" dirty="0" smtClean="0"/>
            </a:br>
            <a:r>
              <a:rPr lang="de-CH" sz="1100" dirty="0" smtClean="0"/>
              <a:t>(30-day </a:t>
            </a:r>
            <a:r>
              <a:rPr lang="de-CH" sz="1100" dirty="0" err="1" smtClean="0"/>
              <a:t>and</a:t>
            </a:r>
            <a:r>
              <a:rPr lang="de-CH" sz="1100" dirty="0" smtClean="0"/>
              <a:t> in-hospital </a:t>
            </a:r>
            <a:r>
              <a:rPr lang="de-CH" sz="1100" dirty="0" err="1" smtClean="0"/>
              <a:t>mortality</a:t>
            </a:r>
            <a:r>
              <a:rPr lang="de-CH" sz="1100" dirty="0" smtClean="0"/>
              <a:t>)</a:t>
            </a:r>
            <a:endParaRPr lang="de-CH" sz="11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330510"/>
              </p:ext>
            </p:extLst>
          </p:nvPr>
        </p:nvGraphicFramePr>
        <p:xfrm>
          <a:off x="2230438" y="2268415"/>
          <a:ext cx="7731125" cy="347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6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2028502" y="964692"/>
          <a:ext cx="8134995" cy="167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6" y="3051282"/>
            <a:ext cx="7729728" cy="3101983"/>
          </a:xfrm>
        </p:spPr>
        <p:txBody>
          <a:bodyPr/>
          <a:lstStyle/>
          <a:p>
            <a:endParaRPr lang="de-CH" dirty="0" smtClean="0"/>
          </a:p>
          <a:p>
            <a:pPr marL="0" indent="0" algn="ctr">
              <a:buNone/>
            </a:pPr>
            <a:r>
              <a:rPr lang="de-CH" b="1" dirty="0" smtClean="0"/>
              <a:t>Scientific </a:t>
            </a:r>
            <a:r>
              <a:rPr lang="de-CH" b="1" dirty="0" err="1" smtClean="0"/>
              <a:t>Question</a:t>
            </a:r>
            <a:r>
              <a:rPr lang="de-CH" b="1" dirty="0" smtClean="0"/>
              <a:t>: </a:t>
            </a:r>
          </a:p>
          <a:p>
            <a:pPr marL="0" indent="0" algn="ctr">
              <a:buNone/>
            </a:pPr>
            <a:r>
              <a:rPr lang="de-CH" b="1" dirty="0" smtClean="0"/>
              <a:t>Do </a:t>
            </a:r>
            <a:r>
              <a:rPr lang="de-CH" b="1" dirty="0" err="1" smtClean="0"/>
              <a:t>changes</a:t>
            </a:r>
            <a:r>
              <a:rPr lang="de-CH" b="1" dirty="0" smtClean="0"/>
              <a:t> </a:t>
            </a:r>
            <a:r>
              <a:rPr lang="de-CH" b="1" dirty="0" err="1" smtClean="0"/>
              <a:t>of</a:t>
            </a:r>
            <a:r>
              <a:rPr lang="de-CH" b="1" dirty="0" smtClean="0"/>
              <a:t> PMN </a:t>
            </a:r>
            <a:r>
              <a:rPr lang="de-CH" b="1" dirty="0" err="1" smtClean="0"/>
              <a:t>cell</a:t>
            </a:r>
            <a:r>
              <a:rPr lang="de-CH" b="1" dirty="0" smtClean="0"/>
              <a:t> </a:t>
            </a:r>
            <a:r>
              <a:rPr lang="de-CH" b="1" dirty="0" err="1" smtClean="0"/>
              <a:t>count</a:t>
            </a:r>
            <a:r>
              <a:rPr lang="de-CH" b="1" dirty="0" smtClean="0"/>
              <a:t> </a:t>
            </a:r>
            <a:r>
              <a:rPr lang="de-CH" b="1" dirty="0" err="1" smtClean="0"/>
              <a:t>have</a:t>
            </a:r>
            <a:r>
              <a:rPr lang="de-CH" b="1" dirty="0" smtClean="0"/>
              <a:t> an </a:t>
            </a:r>
            <a:r>
              <a:rPr lang="de-CH" b="1" dirty="0" err="1" smtClean="0"/>
              <a:t>impact</a:t>
            </a:r>
            <a:r>
              <a:rPr lang="de-CH" b="1" dirty="0" smtClean="0"/>
              <a:t> on </a:t>
            </a:r>
            <a:r>
              <a:rPr lang="de-CH" b="1" dirty="0" err="1" smtClean="0"/>
              <a:t>mortality</a:t>
            </a:r>
            <a:r>
              <a:rPr lang="de-CH" b="1" dirty="0" smtClean="0"/>
              <a:t> in </a:t>
            </a:r>
            <a:r>
              <a:rPr lang="de-CH" b="1" dirty="0" err="1" smtClean="0"/>
              <a:t>patients</a:t>
            </a:r>
            <a:r>
              <a:rPr lang="de-CH" b="1" dirty="0" smtClean="0"/>
              <a:t> </a:t>
            </a:r>
            <a:r>
              <a:rPr lang="de-CH" b="1" dirty="0" err="1" smtClean="0"/>
              <a:t>with</a:t>
            </a:r>
            <a:r>
              <a:rPr lang="de-CH" b="1" dirty="0" smtClean="0"/>
              <a:t> </a:t>
            </a:r>
            <a:r>
              <a:rPr lang="de-CH" b="1" dirty="0" err="1" smtClean="0"/>
              <a:t>Spontanous</a:t>
            </a:r>
            <a:r>
              <a:rPr lang="de-CH" b="1" dirty="0" smtClean="0"/>
              <a:t> </a:t>
            </a:r>
            <a:r>
              <a:rPr lang="de-CH" b="1" dirty="0" err="1" smtClean="0"/>
              <a:t>bacterial</a:t>
            </a:r>
            <a:r>
              <a:rPr lang="de-CH" b="1" dirty="0" smtClean="0"/>
              <a:t> </a:t>
            </a:r>
            <a:r>
              <a:rPr lang="de-CH" b="1" dirty="0" err="1" smtClean="0"/>
              <a:t>peritonitis</a:t>
            </a:r>
            <a:r>
              <a:rPr lang="de-CH" b="1" dirty="0" smtClean="0"/>
              <a:t>?</a:t>
            </a:r>
          </a:p>
          <a:p>
            <a:pPr marL="0" indent="0" algn="ctr">
              <a:buNone/>
            </a:pPr>
            <a:endParaRPr lang="de-CH" b="1" dirty="0"/>
          </a:p>
          <a:p>
            <a:pPr marL="0" indent="0" algn="ctr">
              <a:buNone/>
            </a:pPr>
            <a:r>
              <a:rPr lang="de-CH" b="1" dirty="0" smtClean="0"/>
              <a:t>Hypothesis:</a:t>
            </a:r>
            <a:br>
              <a:rPr lang="de-CH" b="1" dirty="0" smtClean="0"/>
            </a:br>
            <a:r>
              <a:rPr lang="de-CH" b="1" dirty="0" err="1" smtClean="0"/>
              <a:t>Patients</a:t>
            </a:r>
            <a:r>
              <a:rPr lang="de-CH" b="1" dirty="0" smtClean="0"/>
              <a:t> </a:t>
            </a:r>
            <a:r>
              <a:rPr lang="de-CH" b="1" dirty="0" err="1" smtClean="0"/>
              <a:t>without</a:t>
            </a:r>
            <a:r>
              <a:rPr lang="de-CH" b="1" dirty="0" smtClean="0"/>
              <a:t> a </a:t>
            </a:r>
            <a:r>
              <a:rPr lang="de-CH" b="1" dirty="0" err="1" smtClean="0"/>
              <a:t>marked</a:t>
            </a:r>
            <a:r>
              <a:rPr lang="de-CH" b="1" dirty="0" smtClean="0"/>
              <a:t> </a:t>
            </a:r>
            <a:r>
              <a:rPr lang="de-CH" b="1" dirty="0" err="1" smtClean="0"/>
              <a:t>decrease</a:t>
            </a:r>
            <a:r>
              <a:rPr lang="de-CH" b="1" dirty="0" smtClean="0"/>
              <a:t> in </a:t>
            </a:r>
            <a:r>
              <a:rPr lang="de-CH" b="1" dirty="0" err="1" smtClean="0"/>
              <a:t>ascitic</a:t>
            </a:r>
            <a:r>
              <a:rPr lang="de-CH" b="1" dirty="0" smtClean="0"/>
              <a:t> fluid PMN </a:t>
            </a:r>
            <a:r>
              <a:rPr lang="de-CH" b="1" dirty="0" err="1" smtClean="0"/>
              <a:t>cell</a:t>
            </a:r>
            <a:r>
              <a:rPr lang="de-CH" b="1" dirty="0" smtClean="0"/>
              <a:t> </a:t>
            </a:r>
            <a:r>
              <a:rPr lang="de-CH" b="1" dirty="0" err="1" smtClean="0"/>
              <a:t>count</a:t>
            </a:r>
            <a:r>
              <a:rPr lang="de-CH" b="1" dirty="0" smtClean="0"/>
              <a:t> after 2 </a:t>
            </a:r>
            <a:r>
              <a:rPr lang="de-CH" b="1" dirty="0" err="1" smtClean="0"/>
              <a:t>days</a:t>
            </a:r>
            <a:r>
              <a:rPr lang="de-CH" b="1" dirty="0" smtClean="0"/>
              <a:t> </a:t>
            </a:r>
            <a:r>
              <a:rPr lang="de-CH" b="1" dirty="0" err="1" smtClean="0"/>
              <a:t>have</a:t>
            </a:r>
            <a:r>
              <a:rPr lang="de-CH" b="1" dirty="0" smtClean="0"/>
              <a:t> </a:t>
            </a:r>
            <a:r>
              <a:rPr lang="de-CH" b="1" dirty="0" err="1" smtClean="0"/>
              <a:t>increased</a:t>
            </a:r>
            <a:r>
              <a:rPr lang="de-CH" b="1" dirty="0" smtClean="0"/>
              <a:t> </a:t>
            </a:r>
            <a:r>
              <a:rPr lang="de-CH" b="1" dirty="0" err="1" smtClean="0"/>
              <a:t>odds</a:t>
            </a:r>
            <a:r>
              <a:rPr lang="de-CH" b="1" dirty="0" smtClean="0"/>
              <a:t> </a:t>
            </a:r>
            <a:r>
              <a:rPr lang="de-CH" b="1" dirty="0" err="1" smtClean="0"/>
              <a:t>for</a:t>
            </a:r>
            <a:r>
              <a:rPr lang="de-CH" b="1" dirty="0" smtClean="0"/>
              <a:t> </a:t>
            </a:r>
            <a:r>
              <a:rPr lang="de-CH" b="1" dirty="0" err="1" smtClean="0"/>
              <a:t>death</a:t>
            </a:r>
            <a:r>
              <a:rPr lang="de-CH" b="1" dirty="0" smtClean="0"/>
              <a:t> after </a:t>
            </a:r>
            <a:r>
              <a:rPr lang="de-CH" b="1" dirty="0" err="1" smtClean="0"/>
              <a:t>adjusting</a:t>
            </a:r>
            <a:r>
              <a:rPr lang="de-CH" b="1" dirty="0" smtClean="0"/>
              <a:t> </a:t>
            </a:r>
            <a:r>
              <a:rPr lang="de-CH" b="1" dirty="0" err="1" smtClean="0"/>
              <a:t>for</a:t>
            </a:r>
            <a:r>
              <a:rPr lang="de-CH" b="1" dirty="0" smtClean="0"/>
              <a:t> </a:t>
            </a:r>
            <a:r>
              <a:rPr lang="de-CH" b="1" dirty="0" err="1" smtClean="0"/>
              <a:t>liver</a:t>
            </a:r>
            <a:r>
              <a:rPr lang="de-CH" b="1" dirty="0" smtClean="0"/>
              <a:t> </a:t>
            </a:r>
            <a:r>
              <a:rPr lang="de-CH" b="1" dirty="0" err="1" smtClean="0"/>
              <a:t>desease</a:t>
            </a:r>
            <a:r>
              <a:rPr lang="de-CH" b="1" dirty="0" smtClean="0"/>
              <a:t> </a:t>
            </a:r>
            <a:r>
              <a:rPr lang="de-CH" b="1" dirty="0" err="1" smtClean="0"/>
              <a:t>severity</a:t>
            </a:r>
            <a:r>
              <a:rPr lang="de-CH" b="1" dirty="0" smtClean="0"/>
              <a:t> </a:t>
            </a:r>
            <a:r>
              <a:rPr lang="de-CH" b="1" dirty="0" err="1" smtClean="0"/>
              <a:t>and</a:t>
            </a:r>
            <a:r>
              <a:rPr lang="de-CH" b="1" dirty="0" smtClean="0"/>
              <a:t> </a:t>
            </a:r>
            <a:r>
              <a:rPr lang="de-CH" b="1" dirty="0" err="1" smtClean="0"/>
              <a:t>other</a:t>
            </a:r>
            <a:r>
              <a:rPr lang="de-CH" b="1" dirty="0" smtClean="0"/>
              <a:t> relevant </a:t>
            </a:r>
            <a:r>
              <a:rPr lang="de-CH" b="1" dirty="0" err="1" smtClean="0"/>
              <a:t>factors</a:t>
            </a:r>
            <a:r>
              <a:rPr lang="de-CH" b="1" dirty="0" smtClean="0"/>
              <a:t>.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2532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04" y="7322"/>
            <a:ext cx="5284742" cy="6478701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477874" y="6486024"/>
            <a:ext cx="6279818" cy="288796"/>
          </a:xfrm>
        </p:spPr>
        <p:txBody>
          <a:bodyPr>
            <a:normAutofit fontScale="70000" lnSpcReduction="20000"/>
          </a:bodyPr>
          <a:lstStyle/>
          <a:p>
            <a:r>
              <a:rPr lang="de-CH" dirty="0" smtClean="0"/>
              <a:t>Source: </a:t>
            </a:r>
            <a:r>
              <a:rPr lang="de-CH" dirty="0" err="1">
                <a:hlinkClick r:id="rId3"/>
              </a:rPr>
              <a:t>Spontaneous</a:t>
            </a:r>
            <a:r>
              <a:rPr lang="de-CH" dirty="0">
                <a:hlinkClick r:id="rId3"/>
              </a:rPr>
              <a:t> </a:t>
            </a:r>
            <a:r>
              <a:rPr lang="de-CH" dirty="0" err="1">
                <a:hlinkClick r:id="rId3"/>
              </a:rPr>
              <a:t>Bacterial</a:t>
            </a:r>
            <a:r>
              <a:rPr lang="de-CH" dirty="0">
                <a:hlinkClick r:id="rId3"/>
              </a:rPr>
              <a:t> Peritonitis | </a:t>
            </a:r>
            <a:r>
              <a:rPr lang="de-CH" dirty="0" err="1">
                <a:hlinkClick r:id="rId3"/>
              </a:rPr>
              <a:t>Infectious</a:t>
            </a:r>
            <a:r>
              <a:rPr lang="de-CH" dirty="0">
                <a:hlinkClick r:id="rId3"/>
              </a:rPr>
              <a:t> </a:t>
            </a:r>
            <a:r>
              <a:rPr lang="de-CH" dirty="0" err="1">
                <a:hlinkClick r:id="rId3"/>
              </a:rPr>
              <a:t>Diseases</a:t>
            </a:r>
            <a:r>
              <a:rPr lang="de-CH" dirty="0">
                <a:hlinkClick r:id="rId3"/>
              </a:rPr>
              <a:t> | JAMA | JAMA Network</a:t>
            </a:r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8757692" y="1681481"/>
            <a:ext cx="32313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idea: </a:t>
            </a:r>
          </a:p>
          <a:p>
            <a:r>
              <a:rPr lang="en-US" dirty="0" smtClean="0"/>
              <a:t>After initiation of treatment a follow-up paracenteses is performed in order to reevaluate the change in PMN cell count.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question: </a:t>
            </a:r>
            <a:br>
              <a:rPr lang="en-US" dirty="0" smtClean="0"/>
            </a:br>
            <a:r>
              <a:rPr lang="en-US" dirty="0" smtClean="0"/>
              <a:t>Does a decrease in PMN cell count impact the mortality of patients with cirrhosis who were hospitalized and received a diagnosis of SBP based on an initial ascetic PMN cell count of ≥250 cells/microliter.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77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30A597-7A94-CC49-A3C2-1FE0562E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de-DE" sz="1400" dirty="0" smtClean="0">
                <a:solidFill>
                  <a:srgbClr val="FFFFFF"/>
                </a:solidFill>
              </a:rPr>
              <a:t>Study design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852D6E-3784-4A40-90F3-4A52664DB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4816391" cy="4250654"/>
          </a:xfrm>
          <a:ln>
            <a:solidFill>
              <a:srgbClr val="404040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404040"/>
                </a:solidFill>
              </a:rPr>
              <a:t>Retrospective</a:t>
            </a:r>
            <a:r>
              <a:rPr lang="de-DE" dirty="0" smtClean="0">
                <a:solidFill>
                  <a:srgbClr val="404040"/>
                </a:solidFill>
              </a:rPr>
              <a:t>, </a:t>
            </a:r>
            <a:r>
              <a:rPr lang="de-DE" dirty="0" err="1" smtClean="0">
                <a:solidFill>
                  <a:srgbClr val="404040"/>
                </a:solidFill>
              </a:rPr>
              <a:t>multicentric</a:t>
            </a:r>
            <a:r>
              <a:rPr lang="de-DE" dirty="0" smtClean="0">
                <a:solidFill>
                  <a:srgbClr val="404040"/>
                </a:solidFill>
              </a:rPr>
              <a:t>, non </a:t>
            </a:r>
            <a:r>
              <a:rPr lang="de-DE" dirty="0" err="1" smtClean="0">
                <a:solidFill>
                  <a:srgbClr val="404040"/>
                </a:solidFill>
              </a:rPr>
              <a:t>randomized</a:t>
            </a:r>
            <a:r>
              <a:rPr lang="de-DE" dirty="0" smtClean="0">
                <a:solidFill>
                  <a:srgbClr val="404040"/>
                </a:solidFill>
              </a:rPr>
              <a:t>, </a:t>
            </a:r>
            <a:r>
              <a:rPr lang="de-DE" dirty="0" err="1" smtClean="0">
                <a:solidFill>
                  <a:srgbClr val="404040"/>
                </a:solidFill>
              </a:rPr>
              <a:t>controlled</a:t>
            </a:r>
            <a:r>
              <a:rPr lang="de-DE" dirty="0" smtClean="0">
                <a:solidFill>
                  <a:srgbClr val="404040"/>
                </a:solidFill>
              </a:rPr>
              <a:t> </a:t>
            </a:r>
            <a:r>
              <a:rPr lang="de-DE" dirty="0" err="1" smtClean="0">
                <a:solidFill>
                  <a:srgbClr val="404040"/>
                </a:solidFill>
              </a:rPr>
              <a:t>study</a:t>
            </a:r>
            <a:r>
              <a:rPr lang="de-DE" dirty="0" smtClean="0">
                <a:solidFill>
                  <a:srgbClr val="404040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Medical Records at 3 tertiary centers were queried for eligible </a:t>
            </a:r>
            <a:r>
              <a:rPr lang="en-US" dirty="0" smtClean="0">
                <a:solidFill>
                  <a:srgbClr val="404040"/>
                </a:solidFill>
              </a:rPr>
              <a:t>patients.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404040"/>
                </a:solidFill>
              </a:rPr>
              <a:t>Centers:  1. </a:t>
            </a:r>
            <a:r>
              <a:rPr lang="en-US" dirty="0" smtClean="0"/>
              <a:t>Yale-New </a:t>
            </a:r>
            <a:r>
              <a:rPr lang="en-US" dirty="0"/>
              <a:t>Haven Hospital</a:t>
            </a:r>
            <a:r>
              <a:rPr lang="en-US" dirty="0" smtClean="0"/>
              <a:t>,  2. New </a:t>
            </a:r>
            <a:r>
              <a:rPr lang="en-US" dirty="0"/>
              <a:t>York-Presbyterian Hospital/Columbia </a:t>
            </a:r>
            <a:r>
              <a:rPr lang="en-US" dirty="0" smtClean="0"/>
              <a:t>University , 3. </a:t>
            </a:r>
            <a:r>
              <a:rPr lang="en-US" dirty="0"/>
              <a:t>Northwestern Memorial </a:t>
            </a:r>
            <a:r>
              <a:rPr lang="en-US" dirty="0" smtClean="0"/>
              <a:t>Hospital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404040"/>
                </a:solidFill>
              </a:rPr>
              <a:t>Time period: 2006- 2016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404040"/>
                </a:solidFill>
              </a:rPr>
              <a:t>Optimal </a:t>
            </a:r>
            <a:r>
              <a:rPr lang="en-US" dirty="0" smtClean="0">
                <a:solidFill>
                  <a:srgbClr val="404040"/>
                </a:solidFill>
              </a:rPr>
              <a:t>cut-off </a:t>
            </a:r>
            <a:r>
              <a:rPr lang="en-US" dirty="0" smtClean="0">
                <a:solidFill>
                  <a:srgbClr val="404040"/>
                </a:solidFill>
              </a:rPr>
              <a:t>for change in PMN count was set </a:t>
            </a:r>
            <a:r>
              <a:rPr lang="en-US" dirty="0" smtClean="0">
                <a:solidFill>
                  <a:srgbClr val="404040"/>
                </a:solidFill>
              </a:rPr>
              <a:t>to </a:t>
            </a:r>
            <a:r>
              <a:rPr lang="en-US" dirty="0" smtClean="0">
                <a:solidFill>
                  <a:srgbClr val="404040"/>
                </a:solidFill>
              </a:rPr>
              <a:t>2 days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404040"/>
                </a:solidFill>
              </a:rPr>
              <a:t>Analysis stratified based on institution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404040"/>
                </a:solidFill>
              </a:rPr>
              <a:t>Primary Outcome: In-hospital </a:t>
            </a:r>
            <a:r>
              <a:rPr lang="en-US" b="1" dirty="0" smtClean="0">
                <a:solidFill>
                  <a:srgbClr val="404040"/>
                </a:solidFill>
              </a:rPr>
              <a:t>mortality</a:t>
            </a:r>
            <a:endParaRPr lang="en-US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de-CH" dirty="0" smtClean="0"/>
              <a:t>Patient </a:t>
            </a:r>
            <a:r>
              <a:rPr lang="de-CH" dirty="0" err="1" smtClean="0"/>
              <a:t>population</a:t>
            </a:r>
            <a:r>
              <a:rPr lang="de-CH" dirty="0" smtClean="0"/>
              <a:t>: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53931"/>
              </p:ext>
            </p:extLst>
          </p:nvPr>
        </p:nvGraphicFramePr>
        <p:xfrm>
          <a:off x="2231136" y="2153412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4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B0862-531F-6042-8C62-4730B16CAC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de-DE" dirty="0" smtClean="0"/>
              <a:t>Patient </a:t>
            </a:r>
            <a:r>
              <a:rPr lang="de-DE" dirty="0" err="1" smtClean="0"/>
              <a:t>Characteristics</a:t>
            </a:r>
            <a:r>
              <a:rPr lang="de-DE" dirty="0" smtClean="0"/>
              <a:t>:</a:t>
            </a:r>
            <a:endParaRPr lang="de-DE" dirty="0"/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376058386"/>
              </p:ext>
            </p:extLst>
          </p:nvPr>
        </p:nvGraphicFramePr>
        <p:xfrm>
          <a:off x="2231136" y="2153412"/>
          <a:ext cx="7973025" cy="840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Inhaltsplatzhalter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2364983"/>
              </p:ext>
            </p:extLst>
          </p:nvPr>
        </p:nvGraphicFramePr>
        <p:xfrm>
          <a:off x="2231136" y="2895600"/>
          <a:ext cx="772972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59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1373</Words>
  <Application>Microsoft Office PowerPoint</Application>
  <PresentationFormat>Breitbild</PresentationFormat>
  <Paragraphs>223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Gill Sans MT</vt:lpstr>
      <vt:lpstr>NexusSerif</vt:lpstr>
      <vt:lpstr>Paket</vt:lpstr>
      <vt:lpstr>Changes in Ascitic Fluid Polymorphonuclear Cell Counts Impact Mortality in Patients With Spontaneous Bacterial Peritonitis  S.SaffoU.K.ToP.P.SantoiemmaM.LauritoL.HaqueA.RabieeE.C.VernaM.P.AngaroneG.Garcia-Tsao</vt:lpstr>
      <vt:lpstr>BackGround</vt:lpstr>
      <vt:lpstr>Research Questions:</vt:lpstr>
      <vt:lpstr>Risk Factors for increased mortality in SBP (30-day and in-hospital mortality)</vt:lpstr>
      <vt:lpstr>PowerPoint-Präsentation</vt:lpstr>
      <vt:lpstr>PowerPoint-Präsentation</vt:lpstr>
      <vt:lpstr>Study design</vt:lpstr>
      <vt:lpstr>Patient population:</vt:lpstr>
      <vt:lpstr>Patient Characteristics:</vt:lpstr>
      <vt:lpstr>PowerPoint-Präsentation</vt:lpstr>
      <vt:lpstr>Cut-off Value: PMN Score</vt:lpstr>
      <vt:lpstr>Logistic regression analysis was performed to assess impact of relevant factors like:  </vt:lpstr>
      <vt:lpstr>Multivariable Analysis</vt:lpstr>
      <vt:lpstr>Risk stratification:</vt:lpstr>
      <vt:lpstr>Discussion:</vt:lpstr>
      <vt:lpstr>Clinical implication:</vt:lpstr>
      <vt:lpstr>Limitations: </vt:lpstr>
      <vt:lpstr>Questions not answered: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vitamin D in preventing of COVID- 19 infection, progression and severity</dc:title>
  <dc:creator>Verena Schumer</dc:creator>
  <cp:lastModifiedBy>Wichter, Henry David</cp:lastModifiedBy>
  <cp:revision>35</cp:revision>
  <dcterms:created xsi:type="dcterms:W3CDTF">2021-01-15T12:55:20Z</dcterms:created>
  <dcterms:modified xsi:type="dcterms:W3CDTF">2021-08-12T13:57:54Z</dcterms:modified>
</cp:coreProperties>
</file>